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handoutMasterIdLst>
    <p:handoutMasterId r:id="rId41"/>
  </p:handoutMasterIdLst>
  <p:sldIdLst>
    <p:sldId id="735" r:id="rId2"/>
    <p:sldId id="853" r:id="rId3"/>
    <p:sldId id="857" r:id="rId4"/>
    <p:sldId id="858" r:id="rId5"/>
    <p:sldId id="859" r:id="rId6"/>
    <p:sldId id="826" r:id="rId7"/>
    <p:sldId id="860" r:id="rId8"/>
    <p:sldId id="861" r:id="rId9"/>
    <p:sldId id="862" r:id="rId10"/>
    <p:sldId id="863" r:id="rId11"/>
    <p:sldId id="865" r:id="rId12"/>
    <p:sldId id="886" r:id="rId13"/>
    <p:sldId id="887" r:id="rId14"/>
    <p:sldId id="854" r:id="rId15"/>
    <p:sldId id="867" r:id="rId16"/>
    <p:sldId id="868" r:id="rId17"/>
    <p:sldId id="869" r:id="rId18"/>
    <p:sldId id="870" r:id="rId19"/>
    <p:sldId id="871" r:id="rId20"/>
    <p:sldId id="872" r:id="rId21"/>
    <p:sldId id="845" r:id="rId22"/>
    <p:sldId id="840" r:id="rId23"/>
    <p:sldId id="883" r:id="rId24"/>
    <p:sldId id="884" r:id="rId25"/>
    <p:sldId id="847" r:id="rId26"/>
    <p:sldId id="888" r:id="rId27"/>
    <p:sldId id="874" r:id="rId28"/>
    <p:sldId id="875" r:id="rId29"/>
    <p:sldId id="876" r:id="rId30"/>
    <p:sldId id="855" r:id="rId31"/>
    <p:sldId id="877" r:id="rId32"/>
    <p:sldId id="885" r:id="rId33"/>
    <p:sldId id="879" r:id="rId34"/>
    <p:sldId id="856" r:id="rId35"/>
    <p:sldId id="880" r:id="rId36"/>
    <p:sldId id="882" r:id="rId37"/>
    <p:sldId id="837" r:id="rId38"/>
    <p:sldId id="811" r:id="rId39"/>
  </p:sldIdLst>
  <p:sldSz cx="9144000" cy="6858000" type="screen4x3"/>
  <p:notesSz cx="7099300" cy="10234613"/>
  <p:custDataLst>
    <p:tags r:id="rId42"/>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 id="3" name="gy" initials="g" lastIdx="9" clrIdx="2">
    <p:extLst>
      <p:ext uri="{19B8F6BF-5375-455C-9EA6-DF929625EA0E}">
        <p15:presenceInfo xmlns:p15="http://schemas.microsoft.com/office/powerpoint/2012/main" userId="2c09ba49d53553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8888"/>
    <a:srgbClr val="5E5E5E"/>
    <a:srgbClr val="8C8C8C"/>
    <a:srgbClr val="BFBFBF"/>
    <a:srgbClr val="627EDB"/>
    <a:srgbClr val="FFFFFF"/>
    <a:srgbClr val="18840D"/>
    <a:srgbClr val="F5F5F5"/>
    <a:srgbClr val="00B38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4" autoAdjust="0"/>
    <p:restoredTop sz="82764" autoAdjust="0"/>
  </p:normalViewPr>
  <p:slideViewPr>
    <p:cSldViewPr snapToGrid="0" showGuides="1">
      <p:cViewPr varScale="1">
        <p:scale>
          <a:sx n="77" d="100"/>
          <a:sy n="77" d="100"/>
        </p:scale>
        <p:origin x="1245" y="54"/>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3-05-20T09:00:03.212" idx="8">
    <p:pos x="10" y="10"/>
    <p:text>简要介绍主要工作</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3-05-20T08:56:02.833" idx="6">
    <p:pos x="2578" y="1331"/>
    <p:text/>
    <p:extLst>
      <p:ext uri="{C676402C-5697-4E1C-873F-D02D1690AC5C}">
        <p15:threadingInfo xmlns:p15="http://schemas.microsoft.com/office/powerpoint/2012/main" timeZoneBias="-480"/>
      </p:ext>
    </p:extLst>
  </p:cm>
  <p:cm authorId="3" dt="2023-05-20T08:58:35.387" idx="7">
    <p:pos x="2578" y="1444"/>
    <p:text>五元组，是什么，干什么的</p:text>
    <p:extLst>
      <p:ext uri="{C676402C-5697-4E1C-873F-D02D1690AC5C}">
        <p15:threadingInfo xmlns:p15="http://schemas.microsoft.com/office/powerpoint/2012/main" timeZoneBias="-480">
          <p15:parentCm authorId="3" idx="6"/>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3-05-20T09:35:50.424" idx="9">
    <p:pos x="10" y="10"/>
    <p:text>说一声，这是第二部分的工作。</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51C183F1-9BA2-4487-B185-A687C8D33693}" type="datetime1">
              <a:rPr lang="zh-CN" altLang="en-US" smtClean="0"/>
              <a:t>2023/5/20</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fld id="{CB536332-5308-4A52-B79C-CF99DFDBA57C}" type="datetime1">
              <a:rPr lang="zh-CN" altLang="en-US" smtClean="0"/>
              <a:t>2023/5/20</a:t>
            </a:fld>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fld id="{C6060899-DDF4-4706-8948-15C485D781D1}" type="datetime1">
              <a:rPr lang="zh-CN" altLang="en-US" smtClean="0"/>
              <a:t>2023/5/20</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场景设计如上，显示出用户被分配了什么角色，蓝色的线表示在功能方面，该角色可以在怎样的环境条件下访问哪些设备角色中的权限；绿色的线表示用户角色可以在哪些位置上访问哪些设备隐私角色中的设备。红色的线指明用户角色的约束关系。</a:t>
                </a:r>
                <a:r>
                  <a:rPr lang="zh-CN" altLang="en-US" b="0" dirty="0"/>
                  <a:t>右侧为权限的结构表。</a:t>
                </a:r>
                <a:endParaRPr lang="en-US" altLang="zh-CN" b="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如在功能方面，</a:t>
                </a:r>
                <a:r>
                  <a:rPr lang="en-US" altLang="zh-CN" dirty="0"/>
                  <a:t>ChildA</a:t>
                </a:r>
                <a:r>
                  <a:rPr lang="zh-CN" altLang="en-US" dirty="0"/>
                  <a:t>角色可以在</a:t>
                </a:r>
                <a:r>
                  <a:rPr lang="en-US" altLang="zh-CN" dirty="0"/>
                  <a:t>ET</a:t>
                </a:r>
                <a:r>
                  <a:rPr lang="zh-CN" altLang="en-US" dirty="0"/>
                  <a:t>（娱乐环境角色）下访问设备角色</a:t>
                </a:r>
                <a:r>
                  <a:rPr lang="en-US" altLang="zh-CN" dirty="0"/>
                  <a:t>ED</a:t>
                </a:r>
                <a:r>
                  <a:rPr lang="zh-CN" altLang="en-US" dirty="0"/>
                  <a:t>中的权限</a:t>
                </a:r>
                <a14:m>
                  <m:oMath xmlns:m="http://schemas.openxmlformats.org/officeDocument/2006/math">
                    <m:r>
                      <a:rPr lang="en-US" altLang="zh-CN" sz="1800" b="0" i="0" kern="10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b="1" i="1" kern="100" smtClean="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𝟗</m:t>
                    </m:r>
                    <m:r>
                      <a:rPr lang="en-US" altLang="zh-CN" sz="1800" b="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𝟏𝟎</m:t>
                    </m:r>
                    <m:r>
                      <a:rPr lang="en-US" altLang="zh-CN" sz="1800" b="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𝟓</m:t>
                    </m:r>
                    <m:r>
                      <a:rPr lang="en-US" altLang="zh-CN" sz="1800" b="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𝟔</m:t>
                    </m:r>
                    <m:r>
                      <a:rPr lang="zh-CN" altLang="en-US" sz="1800" b="1" i="1" kern="100" smtClean="0">
                        <a:effectLst/>
                        <a:latin typeface="Cambria Math" panose="02040503050406030204" pitchFamily="18" charset="0"/>
                        <a:ea typeface="宋体" panose="02010600030101010101" pitchFamily="2" charset="-122"/>
                        <a:cs typeface="Times New Roman" panose="02020603050405020304" pitchFamily="18" charset="0"/>
                      </a:rPr>
                      <m:t>；在</m:t>
                    </m:r>
                  </m:oMath>
                </a14:m>
                <a:r>
                  <a:rPr lang="zh-CN" altLang="en-US" b="0" dirty="0"/>
                  <a:t>隐私方面，只能在父母房间（</a:t>
                </a:r>
                <a:r>
                  <a:rPr lang="en-US" altLang="zh-CN" b="0" dirty="0"/>
                  <a:t>Proom</a:t>
                </a:r>
                <a:r>
                  <a:rPr lang="zh-CN" altLang="en-US" b="0" dirty="0"/>
                  <a:t>）访问设备隐私角色</a:t>
                </a:r>
                <a:r>
                  <a:rPr lang="en-US" altLang="zh-CN" b="0" dirty="0"/>
                  <a:t>PPu</a:t>
                </a:r>
                <a:r>
                  <a:rPr lang="zh-CN" altLang="en-US" b="0" dirty="0"/>
                  <a:t>（父母公共设备）中的设备</a:t>
                </a:r>
                <a:r>
                  <a:rPr lang="en-US" altLang="zh-CN" b="0" dirty="0"/>
                  <a:t>bulb1</a:t>
                </a:r>
                <a:r>
                  <a:rPr lang="zh-CN" altLang="en-US" b="0" dirty="0"/>
                  <a:t>。</a:t>
                </a:r>
                <a:endParaRPr lang="en-US" altLang="zh-CN" b="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0"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0" dirty="0"/>
                  <a:t>另外，</a:t>
                </a:r>
                <a:r>
                  <a:rPr lang="en-US" altLang="zh-CN" b="0" dirty="0"/>
                  <a:t>p13,p14,p15.</a:t>
                </a:r>
                <a:r>
                  <a:rPr lang="zh-CN" altLang="en-US" b="0" dirty="0"/>
                  <a:t>为</a:t>
                </a:r>
                <a:r>
                  <a:rPr lang="en-US" altLang="zh-CN" b="0" dirty="0"/>
                  <a:t>Oven</a:t>
                </a:r>
                <a:r>
                  <a:rPr lang="zh-CN" altLang="en-US" b="0" dirty="0"/>
                  <a:t>上的权限，属于危险权限，所以指定为</a:t>
                </a:r>
                <a:r>
                  <a:rPr lang="en-US" altLang="zh-CN" b="0" dirty="0"/>
                  <a:t>ChildA</a:t>
                </a:r>
                <a:r>
                  <a:rPr lang="zh-CN" altLang="en-US" b="0" dirty="0"/>
                  <a:t>的</a:t>
                </a:r>
                <a:r>
                  <a:rPr lang="en-US" altLang="zh-CN" b="0" dirty="0"/>
                  <a:t>PRC</a:t>
                </a:r>
                <a:r>
                  <a:rPr lang="zh-CN" altLang="en-US" b="0" dirty="0"/>
                  <a:t>约束权限集合，即这些权限不可以分配给</a:t>
                </a:r>
                <a:r>
                  <a:rPr lang="en-US" altLang="zh-CN" b="0" dirty="0"/>
                  <a:t>ChildA</a:t>
                </a:r>
                <a:r>
                  <a:rPr lang="zh-CN" altLang="en-US" b="0" dirty="0"/>
                  <a:t>；而</a:t>
                </a:r>
                <a:r>
                  <a:rPr lang="en-US" altLang="zh-CN" b="0" dirty="0"/>
                  <a:t>TV1</a:t>
                </a:r>
                <a:r>
                  <a:rPr lang="zh-CN" altLang="en-US" b="0" dirty="0"/>
                  <a:t>属于父母隐私设备，被分配设备隐私角色</a:t>
                </a:r>
                <a:r>
                  <a:rPr lang="en-US" altLang="zh-CN" b="0" dirty="0"/>
                  <a:t>PPr</a:t>
                </a:r>
                <a:r>
                  <a:rPr lang="zh-CN" altLang="en-US" b="0" dirty="0"/>
                  <a:t>，</a:t>
                </a:r>
                <a:r>
                  <a:rPr lang="en-US" altLang="zh-CN" b="0" dirty="0"/>
                  <a:t>ChildA</a:t>
                </a:r>
                <a:r>
                  <a:rPr lang="zh-CN" altLang="en-US" b="0" dirty="0"/>
                  <a:t>被禁止访问该种隐私性质的设备，所以</a:t>
                </a:r>
                <a:r>
                  <a:rPr lang="en-US" altLang="zh-CN" b="0" dirty="0"/>
                  <a:t>PPr</a:t>
                </a:r>
                <a:r>
                  <a:rPr lang="zh-CN" altLang="en-US" b="0" dirty="0"/>
                  <a:t>被指定为</a:t>
                </a:r>
                <a:r>
                  <a:rPr lang="en-US" altLang="zh-CN" b="0" dirty="0"/>
                  <a:t>ChildA </a:t>
                </a:r>
                <a:r>
                  <a:rPr lang="zh-CN" altLang="en-US" b="0" dirty="0"/>
                  <a:t>的</a:t>
                </a:r>
                <a:r>
                  <a:rPr lang="en-US" altLang="zh-CN" b="0" dirty="0"/>
                  <a:t>PDRC</a:t>
                </a:r>
                <a:r>
                  <a:rPr lang="zh-CN" altLang="en-US" b="0" dirty="0"/>
                  <a:t>约束设备隐私角色集合，即</a:t>
                </a:r>
                <a:r>
                  <a:rPr lang="en-US" altLang="zh-CN" b="0" dirty="0"/>
                  <a:t>ChildA</a:t>
                </a:r>
                <a:r>
                  <a:rPr lang="zh-CN" altLang="en-US" b="0" dirty="0"/>
                  <a:t>不能被分配设备隐私角色</a:t>
                </a:r>
                <a:r>
                  <a:rPr lang="en-US" altLang="zh-CN" b="0" dirty="0"/>
                  <a:t>PPr</a:t>
                </a:r>
                <a:r>
                  <a:rPr lang="zh-CN" altLang="en-US" b="0" dirty="0"/>
                  <a:t>，不能访问</a:t>
                </a:r>
                <a:r>
                  <a:rPr lang="en-US" altLang="zh-CN" b="0" dirty="0"/>
                  <a:t>TV1</a:t>
                </a:r>
                <a:r>
                  <a:rPr lang="zh-CN" altLang="en-US" b="0" dirty="0"/>
                  <a:t>。</a:t>
                </a:r>
                <a:endParaRPr lang="en-US" altLang="zh-CN" b="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b="0" dirty="0"/>
              </a:p>
            </p:txBody>
          </p:sp>
        </mc:Choice>
        <mc:Fallback xmlns="">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场景设计如上，如</a:t>
                </a:r>
                <a:r>
                  <a:rPr lang="en-US" altLang="zh-CN" dirty="0"/>
                  <a:t>ChildA</a:t>
                </a:r>
                <a:r>
                  <a:rPr lang="zh-CN" altLang="en-US" dirty="0"/>
                  <a:t>角色可以在</a:t>
                </a:r>
                <a:r>
                  <a:rPr lang="en-US" altLang="zh-CN" dirty="0"/>
                  <a:t>ET</a:t>
                </a:r>
                <a:r>
                  <a:rPr lang="zh-CN" altLang="en-US" dirty="0"/>
                  <a:t>（娱乐环境角色）下访问设备角色</a:t>
                </a:r>
                <a:r>
                  <a:rPr lang="en-US" altLang="zh-CN" dirty="0"/>
                  <a:t>ED</a:t>
                </a:r>
                <a:r>
                  <a:rPr lang="zh-CN" altLang="en-US" dirty="0"/>
                  <a:t>中的权限</a:t>
                </a:r>
                <a:r>
                  <a:rPr lang="en-US" altLang="zh-CN" sz="1800" b="0" i="0" kern="100">
                    <a:effectLst/>
                    <a:latin typeface="Cambria Math" panose="02040503050406030204" pitchFamily="18" charset="0"/>
                    <a:ea typeface="宋体" panose="02010600030101010101" pitchFamily="2" charset="-122"/>
                    <a:cs typeface="Times New Roman" panose="02020603050405020304" pitchFamily="18" charset="0"/>
                  </a:rPr>
                  <a:t> </a:t>
                </a:r>
                <a:r>
                  <a:rPr lang="en-US" altLang="zh-CN" sz="1800" b="1" i="0" kern="100">
                    <a:effectLst/>
                    <a:latin typeface="Cambria Math" panose="02040503050406030204" pitchFamily="18" charset="0"/>
                    <a:ea typeface="宋体" panose="02010600030101010101" pitchFamily="2" charset="-122"/>
                    <a:cs typeface="Times New Roman" panose="02020603050405020304" pitchFamily="18" charset="0"/>
                  </a:rPr>
                  <a:t>𝒑𝟏, 𝒑𝟐, 𝒑𝟗, 𝒑𝟏𝟎, 𝒑𝟓, 𝒑𝟔</a:t>
                </a:r>
                <a:r>
                  <a:rPr lang="zh-CN" altLang="en-US" b="1" dirty="0"/>
                  <a:t>，</a:t>
                </a:r>
                <a:r>
                  <a:rPr lang="zh-CN" altLang="en-US" b="0" dirty="0"/>
                  <a:t>只能在</a:t>
                </a:r>
                <a:r>
                  <a:rPr lang="en-US" altLang="zh-CN" b="0" dirty="0"/>
                  <a:t>Proom</a:t>
                </a:r>
                <a:r>
                  <a:rPr lang="zh-CN" altLang="en-US" b="0" dirty="0"/>
                  <a:t>（父母房间）访问</a:t>
                </a:r>
                <a:r>
                  <a:rPr lang="en-US" altLang="zh-CN" b="0" dirty="0"/>
                  <a:t>PPu</a:t>
                </a:r>
                <a:r>
                  <a:rPr lang="zh-CN" altLang="en-US" b="0" dirty="0"/>
                  <a:t>（父母公共设备）中的设备</a:t>
                </a:r>
                <a:r>
                  <a:rPr lang="en-US" altLang="zh-CN" b="0" dirty="0"/>
                  <a:t>bulb1</a:t>
                </a:r>
                <a:r>
                  <a:rPr lang="zh-CN" altLang="en-US" b="0" dirty="0"/>
                  <a:t>。右侧为权限的结构表。</a:t>
                </a:r>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10</a:t>
            </a:fld>
            <a:endParaRPr lang="en-US" altLang="zh-CN"/>
          </a:p>
        </p:txBody>
      </p:sp>
      <p:sp>
        <p:nvSpPr>
          <p:cNvPr id="5" name="日期占位符 4">
            <a:extLst>
              <a:ext uri="{FF2B5EF4-FFF2-40B4-BE49-F238E27FC236}">
                <a16:creationId xmlns:a16="http://schemas.microsoft.com/office/drawing/2014/main" id="{9531455F-D2A8-5779-81C1-FD35F1DDFF20}"/>
              </a:ext>
            </a:extLst>
          </p:cNvPr>
          <p:cNvSpPr>
            <a:spLocks noGrp="1"/>
          </p:cNvSpPr>
          <p:nvPr>
            <p:ph type="dt" idx="1"/>
          </p:nvPr>
        </p:nvSpPr>
        <p:spPr/>
        <p:txBody>
          <a:bodyPr/>
          <a:lstStyle/>
          <a:p>
            <a:pPr>
              <a:defRPr/>
            </a:pPr>
            <a:fld id="{B0A78145-74DC-40C4-A9E0-F5C7D4E52612}" type="datetime1">
              <a:rPr lang="zh-CN" altLang="en-US" smtClean="0"/>
              <a:t>2023/5/20</a:t>
            </a:fld>
            <a:endParaRPr lang="en-US" altLang="zh-CN"/>
          </a:p>
        </p:txBody>
      </p:sp>
    </p:spTree>
    <p:extLst>
      <p:ext uri="{BB962C8B-B14F-4D97-AF65-F5344CB8AC3E}">
        <p14:creationId xmlns:p14="http://schemas.microsoft.com/office/powerpoint/2010/main" val="1318165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安全性验证是检验模型的访问控制行为是否符合模型安全要求，符合安全要求则说明模型是安全可靠的。</a:t>
                </a:r>
                <a:endParaRPr lang="en-US" altLang="zh-CN" sz="1200" b="1" kern="1200" dirty="0">
                  <a:solidFill>
                    <a:schemeClr val="tx1"/>
                  </a:solidFill>
                  <a:effectLst/>
                  <a:latin typeface="Arial" panose="020B0604020202020204" pitchFamily="34" charset="0"/>
                  <a:ea typeface="微软雅黑" panose="020B0503020204020204" pitchFamily="34" charset="-122"/>
                  <a:cs typeface="+mn-cs"/>
                </a:endParaRPr>
              </a:p>
              <a:p>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这里对模型的授权行为进行安全性验证，模型要求权限分配时必须满足</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PRC</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和</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PDRC</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约束规则，即模型必须保证满足约束的授权行为可以成功结束，而违反约束的行为则会失败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对于第一种授权行为，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ChildA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分配的权限</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p9</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TV2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op1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满足</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PRC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约束，设备</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TV2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属于设备隐私角色</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DPu</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满足</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PDRC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约束，因此会授权成功，同时对应</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左</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图中的</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𝑝𝑜𝑠𝑡𝑐𝑜𝑛𝑑𝑖𝑡𝑖𝑜𝑛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𝑎𝑠𝑠𝑖𝑔𝑛𝑃𝑝𝑜𝑠𝑡</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𝑖𝑠</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𝑡𝑟𝑢𝑒</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，意为后置条件满足，操作成功结束。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对于第二种授权行为，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ChildA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被分配的权限</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p13</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Oven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op1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属于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DD</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（危险设备角色）</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中的权限，导致违反</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PRC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约束，因此会授权失败，同时对应</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左</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图中第一个</a:t>
                </a:r>
                <a14:m>
                  <m:oMath xmlns:m="http://schemas.openxmlformats.org/officeDocument/2006/math">
                    <m:r>
                      <a:rPr lang="en-US" altLang="zh-CN" sz="1200" i="1" kern="1200" smtClean="0">
                        <a:solidFill>
                          <a:schemeClr val="tx1"/>
                        </a:solidFill>
                        <a:effectLst/>
                        <a:latin typeface="Cambria Math" panose="02040503050406030204" pitchFamily="18" charset="0"/>
                        <a:ea typeface="微软雅黑" panose="020B0503020204020204" pitchFamily="34" charset="-122"/>
                        <a:cs typeface="+mn-cs"/>
                      </a:rPr>
                      <m:t>𝐸𝑟𝑟𝑜𝑟</m:t>
                    </m:r>
                    <m:r>
                      <a:rPr lang="zh-CN" altLang="zh-CN" sz="1200" i="1" kern="1200">
                        <a:solidFill>
                          <a:schemeClr val="tx1"/>
                        </a:solidFill>
                        <a:effectLst/>
                        <a:latin typeface="Cambria Math" panose="02040503050406030204" pitchFamily="18" charset="0"/>
                        <a:ea typeface="微软雅黑" panose="020B0503020204020204" pitchFamily="34" charset="-122"/>
                        <a:cs typeface="+mn-cs"/>
                      </a:rPr>
                      <m:t>：</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𝑝𝑟𝑒𝑐𝑜𝑛𝑑𝑖𝑡𝑖𝑜𝑛</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 </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𝑓𝑎𝑙𝑠𝑒</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，意为违反前置条件，操作失败。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对于第三种授权行为，设备</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TV1</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被分配了设备隐私角色为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PPr</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，导致违背</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PDRC</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约束，因此会授权失败，同时对应</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左</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中第二个</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𝐸𝑟𝑟𝑜𝑟</m:t>
                    </m:r>
                    <m:r>
                      <a:rPr lang="zh-CN" altLang="zh-CN" sz="1200" i="1" kern="1200">
                        <a:solidFill>
                          <a:schemeClr val="tx1"/>
                        </a:solidFill>
                        <a:effectLst/>
                        <a:latin typeface="Cambria Math" panose="02040503050406030204" pitchFamily="18" charset="0"/>
                        <a:ea typeface="微软雅黑" panose="020B0503020204020204" pitchFamily="34" charset="-122"/>
                        <a:cs typeface="+mn-cs"/>
                      </a:rPr>
                      <m:t>：</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𝑝𝑟𝑒𝑐𝑜𝑛𝑑𝑖𝑡𝑖𝑜𝑛</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 </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𝑓𝑎𝑙𝑠𝑒</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，意为违反前置条件，操作失败。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同时也与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操作序列图</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中的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三种</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𝑎𝑠𝑠𝑖𝑔𝑛𝑃𝑒𝑟𝑚𝑖𝑠𝑠𝑖𝑜𝑛</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操作</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依次对应。验证结果表明，授权行为是符合模型安全要求的。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微软雅黑" panose="020B0503020204020204" pitchFamily="34" charset="-122"/>
                    <a:cs typeface="+mn-cs"/>
                  </a:rPr>
                  <a:t>对模型的授权行为进行安全性验证，模型要求权限分配时必须满足</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PRC</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和</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PDRC</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约束规则，模型必须保证满足约束的授权行为可以成功结束，而违反约束的行为则会失败。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对于第一种授权行为，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ChildA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分配的权限</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满足</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PRC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约束，设备</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TV2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满足</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PDRC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约束，因此会授权成功，同时对应图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中的</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𝑝𝑜𝑠𝑡𝑐𝑜𝑛𝑑𝑖𝑡𝑖𝑜𝑛 𝑎𝑠𝑠𝑖𝑔𝑛𝑃𝑝𝑜𝑠𝑡1 𝑖𝑠 𝑡𝑟𝑢𝑒</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，意为后置条件满足，操作成功结束。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对于第二种授权行为，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ChildA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被分配的权限</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p13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属于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DD</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（危险设备角色）</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中的权限，导致违反</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PRC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约束，因此会授权失败，同时对应图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中第一个</a:t>
                </a:r>
                <a:r>
                  <a:rPr lang="en-US" altLang="zh-CN" sz="1200" i="0" kern="1200">
                    <a:solidFill>
                      <a:schemeClr val="tx1"/>
                    </a:solidFill>
                    <a:effectLst/>
                    <a:latin typeface="Arial" panose="020B0604020202020204" pitchFamily="34" charset="0"/>
                    <a:ea typeface="微软雅黑" panose="020B0503020204020204" pitchFamily="34" charset="-122"/>
                    <a:cs typeface="+mn-cs"/>
                  </a:rPr>
                  <a:t>𝐸𝑟𝑟𝑜𝑟</a:t>
                </a:r>
                <a:r>
                  <a:rPr lang="zh-CN" altLang="zh-CN" sz="1200" i="0" kern="1200">
                    <a:solidFill>
                      <a:schemeClr val="tx1"/>
                    </a:solidFill>
                    <a:effectLst/>
                    <a:latin typeface="Arial" panose="020B0604020202020204" pitchFamily="34" charset="0"/>
                    <a:ea typeface="微软雅黑" panose="020B0503020204020204" pitchFamily="34" charset="-122"/>
                    <a:cs typeface="+mn-cs"/>
                  </a:rPr>
                  <a:t>：</a:t>
                </a:r>
                <a:r>
                  <a:rPr lang="en-US" altLang="zh-CN" sz="1200" i="0" kern="1200">
                    <a:solidFill>
                      <a:schemeClr val="tx1"/>
                    </a:solidFill>
                    <a:effectLst/>
                    <a:latin typeface="Arial" panose="020B0604020202020204" pitchFamily="34" charset="0"/>
                    <a:ea typeface="微软雅黑" panose="020B0503020204020204" pitchFamily="34" charset="-122"/>
                    <a:cs typeface="+mn-cs"/>
                  </a:rPr>
                  <a:t>𝑝𝑟𝑒𝑐𝑜𝑛𝑑𝑖𝑡𝑖𝑜𝑛 𝑓𝑎𝑙𝑠𝑒</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，意为违反前置条件，操作失败。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对于第三种授权行为，设备</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TV1</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被分配了设备隐私角色为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PPr</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，导致违背</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PDRC</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约束，因此会授权失败，同时对应图</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3.6</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中第二个</a:t>
                </a:r>
                <a:r>
                  <a:rPr lang="en-US" altLang="zh-CN" sz="1200" i="0" kern="1200">
                    <a:solidFill>
                      <a:schemeClr val="tx1"/>
                    </a:solidFill>
                    <a:effectLst/>
                    <a:latin typeface="Arial" panose="020B0604020202020204" pitchFamily="34" charset="0"/>
                    <a:ea typeface="微软雅黑" panose="020B0503020204020204" pitchFamily="34" charset="-122"/>
                    <a:cs typeface="+mn-cs"/>
                  </a:rPr>
                  <a:t>𝐸𝑟𝑟𝑜𝑟</a:t>
                </a:r>
                <a:r>
                  <a:rPr lang="zh-CN" altLang="zh-CN" sz="1200" i="0" kern="1200">
                    <a:solidFill>
                      <a:schemeClr val="tx1"/>
                    </a:solidFill>
                    <a:effectLst/>
                    <a:latin typeface="Arial" panose="020B0604020202020204" pitchFamily="34" charset="0"/>
                    <a:ea typeface="微软雅黑" panose="020B0503020204020204" pitchFamily="34" charset="-122"/>
                    <a:cs typeface="+mn-cs"/>
                  </a:rPr>
                  <a:t>：</a:t>
                </a:r>
                <a:r>
                  <a:rPr lang="en-US" altLang="zh-CN" sz="1200" i="0" kern="1200">
                    <a:solidFill>
                      <a:schemeClr val="tx1"/>
                    </a:solidFill>
                    <a:effectLst/>
                    <a:latin typeface="Arial" panose="020B0604020202020204" pitchFamily="34" charset="0"/>
                    <a:ea typeface="微软雅黑" panose="020B0503020204020204" pitchFamily="34" charset="-122"/>
                    <a:cs typeface="+mn-cs"/>
                  </a:rPr>
                  <a:t>𝑝𝑟𝑒𝑐𝑜𝑛𝑑𝑖𝑡𝑖𝑜𝑛 𝑓𝑎𝑙𝑠𝑒</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，意为违反前置条件，操作失败。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同时也与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操作序列图</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中的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三种</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𝑎𝑠𝑠𝑖𝑔𝑛𝑃𝑒𝑟𝑚𝑖𝑠𝑠𝑖𝑜𝑛</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操作</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依次对应。验证结果表明，授权行为是符合模型安全要求的。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11</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DB7AC47D-AAD2-4BFF-9810-7FF1A17E2010}" type="datetime1">
              <a:rPr lang="zh-CN" altLang="en-US" smtClean="0"/>
              <a:t>2023/5/20</a:t>
            </a:fld>
            <a:endParaRPr lang="en-US" altLang="zh-CN"/>
          </a:p>
        </p:txBody>
      </p:sp>
    </p:spTree>
    <p:extLst>
      <p:ext uri="{BB962C8B-B14F-4D97-AF65-F5344CB8AC3E}">
        <p14:creationId xmlns:p14="http://schemas.microsoft.com/office/powerpoint/2010/main" val="3861031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这里对模型的访问行为进行验证，</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检验用户的权限请求行为是否满足模型安全要求，即模型可以允许符合预定策略的合法访问请求，拒绝非法访问</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根据</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策略</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图选取部分元素设计验证场景</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200" dirty="0">
                <a:solidFill>
                  <a:schemeClr val="tx1"/>
                </a:solidFill>
                <a:effectLst/>
                <a:latin typeface="Arial" panose="020B0604020202020204" pitchFamily="34" charset="0"/>
                <a:ea typeface="微软雅黑" panose="020B0503020204020204" pitchFamily="34" charset="-122"/>
                <a:cs typeface="+mn-cs"/>
              </a:rPr>
              <a:t>从</a:t>
            </a:r>
            <a:r>
              <a:rPr lang="zh-CN" altLang="en-US" sz="1800" dirty="0"/>
              <a:t>权限功能方面看</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ChildA</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可以在环境角色</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ET</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下请求娱乐设备角色</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ED</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中的权限，即可以请求权限</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p9</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；结合策略图，</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ChildA</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可以在任意环境角色下访问照明设备角色</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LD</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中的权限，即可以在环境角色</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ET</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下请求权限</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p3</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和</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p7</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a:t>
            </a:r>
            <a:endParaRPr lang="en-US" altLang="zh-CN" sz="18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200" dirty="0">
                <a:solidFill>
                  <a:schemeClr val="tx1"/>
                </a:solidFill>
                <a:effectLst/>
                <a:latin typeface="Arial" panose="020B0604020202020204" pitchFamily="34" charset="0"/>
                <a:ea typeface="微软雅黑" panose="020B0503020204020204" pitchFamily="34" charset="-122"/>
                <a:cs typeface="+mn-cs"/>
              </a:rPr>
              <a:t>从隐私方面看，</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ChildA</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可以在位置</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Proom</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上访问设备隐私角色</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PPu</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中的设备，即可以访问设备</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bulb1</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；结合策略图，</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ChildA</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可以在任意位置访问</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CAPu</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和</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DPu</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中的设备，即可以在位置</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Proom</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上访问</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CAPu</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中的</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bulb2</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和在位置</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Droom</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上访问</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DPu</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中的</a:t>
            </a:r>
            <a:r>
              <a:rPr lang="en-US" altLang="zh-CN" sz="1800" kern="1200" dirty="0">
                <a:solidFill>
                  <a:schemeClr val="tx1"/>
                </a:solidFill>
                <a:effectLst/>
                <a:latin typeface="Arial" panose="020B0604020202020204" pitchFamily="34" charset="0"/>
                <a:ea typeface="微软雅黑" panose="020B0503020204020204" pitchFamily="34" charset="-122"/>
                <a:cs typeface="+mn-cs"/>
              </a:rPr>
              <a:t>TV2</a:t>
            </a:r>
            <a:r>
              <a:rPr lang="zh-CN" altLang="en-US" sz="1800" kern="1200" dirty="0">
                <a:solidFill>
                  <a:schemeClr val="tx1"/>
                </a:solidFill>
                <a:effectLst/>
                <a:latin typeface="Arial" panose="020B0604020202020204" pitchFamily="34" charset="0"/>
                <a:ea typeface="微软雅黑" panose="020B0503020204020204" pitchFamily="34" charset="-122"/>
                <a:cs typeface="+mn-cs"/>
              </a:rPr>
              <a:t>。</a:t>
            </a:r>
            <a:endParaRPr lang="zh-CN" altLang="zh-CN" sz="18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800" b="0" kern="100" dirty="0">
                <a:effectLst/>
                <a:latin typeface="Times New Roman" panose="02020603050405020304" pitchFamily="18" charset="0"/>
                <a:ea typeface="宋体" panose="02010600030101010101" pitchFamily="2" charset="-122"/>
                <a:cs typeface="Times New Roman" panose="02020603050405020304" pitchFamily="18" charset="0"/>
              </a:rPr>
              <a:t>以上都是从一个方面看</a:t>
            </a:r>
            <a:r>
              <a:rPr lang="en-US"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ChildA</a:t>
            </a:r>
            <a:r>
              <a:rPr lang="zh-CN" altLang="en-US" sz="1800" b="0" kern="100" dirty="0">
                <a:effectLst/>
                <a:latin typeface="Times New Roman" panose="02020603050405020304" pitchFamily="18" charset="0"/>
                <a:ea typeface="宋体" panose="02010600030101010101" pitchFamily="2" charset="-122"/>
                <a:cs typeface="Times New Roman" panose="02020603050405020304" pitchFamily="18" charset="0"/>
              </a:rPr>
              <a:t>角色被分配了什么，而角色真正可以访问哪些权限则需要连个方面同时考虑</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如</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Ben</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被分配了</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ChildA</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角色，从功能方面看，蓝色线，</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ChildA</a:t>
            </a: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被分配了设备角色</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ED</a:t>
            </a: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，可以在环境角色</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ET</a:t>
            </a: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的状态下访问权限</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p9</a:t>
            </a: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；从隐私方面看，绿色线，</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ChildA</a:t>
            </a: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被分配了设备隐私角色</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DPu</a:t>
            </a: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，可以在位置</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Droom</a:t>
            </a: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（客厅）访问客厅公共设备 </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TV2</a:t>
            </a: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。两种线交汇到设备上，表示</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ChildA</a:t>
            </a: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请求设备</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TV2</a:t>
            </a: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上的权限</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p9</a:t>
            </a: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的操作将会被允许</a:t>
            </a:r>
            <a:r>
              <a:rPr lang="en-US" altLang="zh-CN" sz="1800" b="1" kern="1200" dirty="0">
                <a:solidFill>
                  <a:schemeClr val="tx1"/>
                </a:solidFill>
                <a:effectLst/>
                <a:latin typeface="Arial" panose="020B0604020202020204" pitchFamily="34" charset="0"/>
                <a:ea typeface="微软雅黑" panose="020B0503020204020204" pitchFamily="34" charset="-122"/>
                <a:cs typeface="+mn-cs"/>
              </a:rPr>
              <a:t>.</a:t>
            </a:r>
          </a:p>
          <a:p>
            <a:endParaRPr lang="en-US" altLang="zh-CN" sz="1800" b="1"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以下是具体访问请求验证结果</a:t>
            </a:r>
            <a:endParaRPr lang="en-US" altLang="zh-CN" sz="1800" b="1" kern="1200" dirty="0">
              <a:solidFill>
                <a:schemeClr val="tx1"/>
              </a:solidFill>
              <a:effectLst/>
              <a:latin typeface="Arial" panose="020B0604020202020204" pitchFamily="34" charset="0"/>
              <a:ea typeface="微软雅黑" panose="020B0503020204020204" pitchFamily="34" charset="-122"/>
              <a:cs typeface="+mn-cs"/>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12</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76DAD242-A56B-4C81-B4D2-621343B3E1BA}" type="datetime1">
              <a:rPr lang="zh-CN" altLang="en-US" smtClean="0"/>
              <a:t>2023/5/20</a:t>
            </a:fld>
            <a:endParaRPr lang="en-US" altLang="zh-CN"/>
          </a:p>
        </p:txBody>
      </p:sp>
    </p:spTree>
    <p:extLst>
      <p:ext uri="{BB962C8B-B14F-4D97-AF65-F5344CB8AC3E}">
        <p14:creationId xmlns:p14="http://schemas.microsoft.com/office/powerpoint/2010/main" val="3535798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对于第一种访问行为，环境角色</a:t>
            </a:r>
            <a:r>
              <a:rPr lang="en-US" altLang="zh-CN" sz="1800" b="1" kern="100" dirty="0">
                <a:effectLst/>
                <a:latin typeface="Times New Roman" panose="02020603050405020304" pitchFamily="18" charset="0"/>
                <a:ea typeface="宋体" panose="02010600030101010101" pitchFamily="2" charset="-122"/>
              </a:rPr>
              <a:t>ET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满足环境约束，而访问地点不受限制，因此访问可以成功，结果为</a:t>
            </a:r>
            <a:r>
              <a:rPr lang="en-US" altLang="zh-CN" sz="1800" b="1" kern="100" dirty="0">
                <a:effectLst/>
                <a:latin typeface="Times New Roman" panose="02020603050405020304" pitchFamily="18" charset="0"/>
                <a:ea typeface="宋体" panose="02010600030101010101" pitchFamily="2" charset="-122"/>
              </a:rPr>
              <a:t>true</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，访问请求被允许。</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对于第二种访问行为，访问地点</a:t>
            </a:r>
            <a:r>
              <a:rPr lang="en-US" altLang="zh-CN" sz="1800" kern="100" dirty="0">
                <a:effectLst/>
                <a:latin typeface="Times New Roman" panose="02020603050405020304" pitchFamily="18" charset="0"/>
                <a:ea typeface="宋体" panose="02010600030101010101" pitchFamily="2" charset="-122"/>
              </a:rPr>
              <a:t>Proom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满足位置约束，而环境角色条件不受限制，因此访问可以成功，如图</a:t>
            </a:r>
            <a:r>
              <a:rPr lang="en-US" altLang="zh-CN" sz="1800" kern="100" dirty="0">
                <a:effectLst/>
                <a:latin typeface="Times New Roman" panose="02020603050405020304" pitchFamily="18" charset="0"/>
                <a:ea typeface="宋体" panose="02010600030101010101" pitchFamily="2" charset="-122"/>
              </a:rPr>
              <a:t>3.9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中访问行为</a:t>
            </a:r>
            <a:r>
              <a:rPr lang="en-US" altLang="zh-CN" sz="1800" kern="100" dirty="0">
                <a:effectLst/>
                <a:latin typeface="Times New Roman" panose="02020603050405020304" pitchFamily="18" charset="0"/>
                <a:ea typeface="宋体" panose="02010600030101010101" pitchFamily="2" charset="-122"/>
              </a:rPr>
              <a:t>-II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所示，结果为</a:t>
            </a:r>
            <a:r>
              <a:rPr lang="en-US" altLang="zh-CN" sz="1800" kern="100" dirty="0">
                <a:effectLst/>
                <a:latin typeface="Times New Roman" panose="02020603050405020304" pitchFamily="18" charset="0"/>
                <a:ea typeface="宋体" panose="02010600030101010101" pitchFamily="2" charset="-122"/>
              </a:rPr>
              <a:t>true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，访问请求被允许。</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对于第三种访问行为，由于在环境和位置方面均不受约束，所以环境角色</a:t>
            </a:r>
            <a:r>
              <a:rPr lang="en-US" altLang="zh-CN" sz="1800" kern="100" dirty="0">
                <a:effectLst/>
                <a:latin typeface="Times New Roman" panose="02020603050405020304" pitchFamily="18" charset="0"/>
                <a:ea typeface="宋体" panose="02010600030101010101" pitchFamily="2" charset="-122"/>
              </a:rPr>
              <a:t>ET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和访问位置</a:t>
            </a:r>
            <a:r>
              <a:rPr lang="en-US" altLang="zh-CN" sz="1800" kern="100" dirty="0">
                <a:effectLst/>
                <a:latin typeface="Times New Roman" panose="02020603050405020304" pitchFamily="18" charset="0"/>
                <a:ea typeface="宋体" panose="02010600030101010101" pitchFamily="2" charset="-122"/>
              </a:rPr>
              <a:t>Proom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均满足策略要求，因此访问可以成功，如图</a:t>
            </a:r>
            <a:r>
              <a:rPr lang="en-US" altLang="zh-CN" sz="1800" kern="100" dirty="0">
                <a:effectLst/>
                <a:latin typeface="Times New Roman" panose="02020603050405020304" pitchFamily="18" charset="0"/>
                <a:ea typeface="宋体" panose="02010600030101010101" pitchFamily="2" charset="-122"/>
              </a:rPr>
              <a:t>3.9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中访问行为</a:t>
            </a:r>
            <a:r>
              <a:rPr lang="en-US" altLang="zh-CN" sz="1800" kern="100" dirty="0">
                <a:effectLst/>
                <a:latin typeface="Times New Roman" panose="02020603050405020304" pitchFamily="18" charset="0"/>
                <a:ea typeface="宋体" panose="02010600030101010101" pitchFamily="2" charset="-122"/>
              </a:rPr>
              <a:t>-III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所示，结果为</a:t>
            </a:r>
            <a:r>
              <a:rPr lang="en-US" altLang="zh-CN" sz="1800" kern="100" dirty="0">
                <a:effectLst/>
                <a:latin typeface="Times New Roman" panose="02020603050405020304" pitchFamily="18" charset="0"/>
                <a:ea typeface="宋体" panose="02010600030101010101" pitchFamily="2" charset="-122"/>
              </a:rPr>
              <a:t>true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，访问请求被允许</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第四种访问行为并对其进行检验，即用户对合法权限进行访问，但访问时不满足环境或位置约束，如</a:t>
            </a:r>
            <a:r>
              <a:rPr lang="en-US" altLang="zh-CN" sz="1800" b="0" kern="100" dirty="0">
                <a:effectLst/>
                <a:latin typeface="Times New Roman" panose="02020603050405020304" pitchFamily="18" charset="0"/>
                <a:ea typeface="宋体" panose="02010600030101010101" pitchFamily="2" charset="-122"/>
              </a:rPr>
              <a:t>ChildA</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角色请求权限</a:t>
            </a:r>
            <a:r>
              <a:rPr lang="en-US" altLang="zh-CN" sz="1800" b="0" kern="100" dirty="0">
                <a:effectLst/>
                <a:latin typeface="Times New Roman" panose="02020603050405020304" pitchFamily="18" charset="0"/>
                <a:ea typeface="宋体" panose="02010600030101010101" pitchFamily="2" charset="-122"/>
              </a:rPr>
              <a:t>p9</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0" kern="100" dirty="0">
                <a:effectLst/>
                <a:latin typeface="Times New Roman" panose="02020603050405020304" pitchFamily="18" charset="0"/>
                <a:ea typeface="宋体" panose="02010600030101010101" pitchFamily="2" charset="-122"/>
              </a:rPr>
              <a:t>TV2</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0" kern="100" dirty="0">
                <a:effectLst/>
                <a:latin typeface="Times New Roman" panose="02020603050405020304" pitchFamily="18" charset="0"/>
                <a:ea typeface="宋体" panose="02010600030101010101" pitchFamily="2" charset="-122"/>
              </a:rPr>
              <a:t>op1</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），假定访问环境条件为</a:t>
            </a:r>
            <a:r>
              <a:rPr lang="en-US" altLang="zh-CN" sz="1800" b="0" kern="100" dirty="0">
                <a:effectLst/>
                <a:latin typeface="Times New Roman" panose="02020603050405020304" pitchFamily="18" charset="0"/>
                <a:ea typeface="宋体" panose="02010600030101010101" pitchFamily="2" charset="-122"/>
              </a:rPr>
              <a:t>OtherTime</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，访问位置为</a:t>
            </a:r>
            <a:r>
              <a:rPr lang="en-US" altLang="zh-CN" sz="1800" b="0" kern="100" dirty="0">
                <a:effectLst/>
                <a:latin typeface="Times New Roman" panose="02020603050405020304" pitchFamily="18" charset="0"/>
                <a:ea typeface="宋体" panose="02010600030101010101" pitchFamily="2" charset="-122"/>
              </a:rPr>
              <a:t>Droom</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。由于权限</a:t>
            </a:r>
            <a:r>
              <a:rPr lang="en-US" altLang="zh-CN" sz="1800" b="0" kern="100" dirty="0">
                <a:effectLst/>
                <a:latin typeface="Times New Roman" panose="02020603050405020304" pitchFamily="18" charset="0"/>
                <a:ea typeface="宋体" panose="02010600030101010101" pitchFamily="2" charset="-122"/>
              </a:rPr>
              <a:t>p9</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不受位置约束，所以位置</a:t>
            </a:r>
            <a:r>
              <a:rPr lang="en-US" altLang="zh-CN" sz="1800" b="0" kern="100" dirty="0">
                <a:effectLst/>
                <a:latin typeface="Times New Roman" panose="02020603050405020304" pitchFamily="18" charset="0"/>
                <a:ea typeface="宋体" panose="02010600030101010101" pitchFamily="2" charset="-122"/>
              </a:rPr>
              <a:t>Droom</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满足策略要求，而环境角色为</a:t>
            </a:r>
            <a:r>
              <a:rPr lang="en-US" altLang="zh-CN" sz="1800" b="0" kern="100" dirty="0">
                <a:effectLst/>
                <a:latin typeface="Times New Roman" panose="02020603050405020304" pitchFamily="18" charset="0"/>
                <a:ea typeface="宋体" panose="02010600030101010101" pitchFamily="2" charset="-122"/>
              </a:rPr>
              <a:t>OtherTime</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，表示本次访问处于不合理的环境条件，即不满足环境约束，所以访问应该失败，如图</a:t>
            </a:r>
            <a:r>
              <a:rPr lang="en-US" altLang="zh-CN" sz="1800" b="0" kern="100" dirty="0">
                <a:effectLst/>
                <a:latin typeface="Times New Roman" panose="02020603050405020304" pitchFamily="18" charset="0"/>
                <a:ea typeface="宋体" panose="02010600030101010101" pitchFamily="2" charset="-122"/>
              </a:rPr>
              <a:t>3.9</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中访问行为</a:t>
            </a:r>
            <a:r>
              <a:rPr lang="en-US" altLang="zh-CN" sz="1800" b="0" kern="100" dirty="0">
                <a:effectLst/>
                <a:latin typeface="Times New Roman" panose="02020603050405020304" pitchFamily="18" charset="0"/>
                <a:ea typeface="宋体" panose="02010600030101010101" pitchFamily="2" charset="-122"/>
              </a:rPr>
              <a:t>-IV</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所示，结果为</a:t>
            </a:r>
            <a:r>
              <a:rPr lang="en-US" altLang="zh-CN" sz="1800" b="0" kern="100" dirty="0">
                <a:effectLst/>
                <a:latin typeface="Times New Roman" panose="02020603050405020304" pitchFamily="18" charset="0"/>
                <a:ea typeface="宋体" panose="02010600030101010101" pitchFamily="2" charset="-122"/>
              </a:rPr>
              <a:t>false</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，访问请求被拒绝。</a:t>
            </a:r>
            <a:endParaRPr lang="en-US" altLang="zh-CN" sz="1800" b="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再如第四种访问行为，</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访问地点不受限制</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位置</a:t>
            </a:r>
            <a:r>
              <a:rPr lang="en-US" altLang="zh-CN" sz="1800" b="1" kern="100" dirty="0">
                <a:effectLst/>
                <a:latin typeface="Times New Roman" panose="02020603050405020304" pitchFamily="18" charset="0"/>
                <a:ea typeface="宋体" panose="02010600030101010101" pitchFamily="2" charset="-122"/>
              </a:rPr>
              <a:t>Droom</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满足策略要求</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，而</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环境角色为</a:t>
            </a:r>
            <a:r>
              <a:rPr lang="en-US" altLang="zh-CN" sz="1800" b="1" kern="100" dirty="0">
                <a:effectLst/>
                <a:latin typeface="Times New Roman" panose="02020603050405020304" pitchFamily="18" charset="0"/>
                <a:ea typeface="宋体" panose="02010600030101010101" pitchFamily="2" charset="-122"/>
              </a:rPr>
              <a:t>OtherTime</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，表示本次访问处于不合理的环境条件，即不满足环境约束</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，所以访问失败，返回</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false</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，请求被拒绝。</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以下两种访问行为，</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第一种，由于</a:t>
            </a:r>
            <a:r>
              <a:rPr lang="en-US" altLang="zh-CN" sz="1800" b="1" kern="100" dirty="0">
                <a:effectLst/>
                <a:latin typeface="Times New Roman" panose="02020603050405020304" pitchFamily="18" charset="0"/>
                <a:ea typeface="宋体" panose="02010600030101010101" pitchFamily="2" charset="-122"/>
              </a:rPr>
              <a:t>TV1</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被分配了设备隐私角色</a:t>
            </a:r>
            <a:r>
              <a:rPr lang="en-US" altLang="zh-CN" sz="1800" b="1" kern="100" dirty="0">
                <a:effectLst/>
                <a:latin typeface="Times New Roman" panose="02020603050405020304" pitchFamily="18" charset="0"/>
                <a:ea typeface="宋体" panose="02010600030101010101" pitchFamily="2" charset="-122"/>
              </a:rPr>
              <a:t>PPr</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，而</a:t>
            </a:r>
            <a:r>
              <a:rPr lang="en-US" altLang="zh-CN" sz="1800" b="1" kern="100" dirty="0">
                <a:effectLst/>
                <a:latin typeface="Times New Roman" panose="02020603050405020304" pitchFamily="18" charset="0"/>
                <a:ea typeface="宋体" panose="02010600030101010101" pitchFamily="2" charset="-122"/>
              </a:rPr>
              <a:t>ChildA</a:t>
            </a:r>
            <a:r>
              <a:rPr lang="zh-CN" altLang="en-US" sz="1800" b="1" kern="100" dirty="0">
                <a:effectLst/>
                <a:latin typeface="Times New Roman" panose="02020603050405020304" pitchFamily="18" charset="0"/>
                <a:ea typeface="宋体" panose="02010600030101010101" pitchFamily="2" charset="-122"/>
              </a:rPr>
              <a:t>未被分配设备隐私角色</a:t>
            </a:r>
            <a:r>
              <a:rPr lang="en-US" altLang="zh-CN" sz="1800" b="1" kern="100" dirty="0">
                <a:effectLst/>
                <a:latin typeface="Times New Roman" panose="02020603050405020304" pitchFamily="18" charset="0"/>
                <a:ea typeface="宋体" panose="02010600030101010101" pitchFamily="2" charset="-122"/>
              </a:rPr>
              <a:t>PPr</a:t>
            </a:r>
            <a:r>
              <a:rPr lang="zh-CN" altLang="en-US" sz="1800" b="1"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被禁止访问</a:t>
            </a:r>
            <a:r>
              <a:rPr lang="en-US" altLang="zh-CN" sz="1800" b="1" kern="100" dirty="0">
                <a:effectLst/>
                <a:latin typeface="Times New Roman" panose="02020603050405020304" pitchFamily="18" charset="0"/>
                <a:ea typeface="宋体" panose="02010600030101010101" pitchFamily="2" charset="-122"/>
              </a:rPr>
              <a:t>PPr</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中的设备，属于越权访问，因此访问失败，结果为</a:t>
            </a:r>
            <a:r>
              <a:rPr lang="en-US" altLang="zh-CN" sz="1800" b="1" kern="100" dirty="0">
                <a:effectLst/>
                <a:latin typeface="Times New Roman" panose="02020603050405020304" pitchFamily="18" charset="0"/>
                <a:ea typeface="宋体" panose="02010600030101010101" pitchFamily="2" charset="-122"/>
              </a:rPr>
              <a:t>false</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，访问请求被拒绝。</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第二种访问行为，权限</a:t>
            </a:r>
            <a:r>
              <a:rPr lang="en-US" altLang="zh-CN" sz="1800" b="1" kern="100" dirty="0">
                <a:effectLst/>
                <a:latin typeface="Times New Roman" panose="02020603050405020304" pitchFamily="18" charset="0"/>
                <a:ea typeface="宋体" panose="02010600030101010101" pitchFamily="2" charset="-122"/>
              </a:rPr>
              <a:t>p13</a:t>
            </a:r>
            <a:r>
              <a:rPr lang="zh-CN" altLang="en-US" sz="1800" b="1" kern="100" dirty="0">
                <a:effectLst/>
                <a:latin typeface="Times New Roman" panose="02020603050405020304" pitchFamily="18" charset="0"/>
                <a:ea typeface="宋体" panose="02010600030101010101" pitchFamily="2" charset="-122"/>
              </a:rPr>
              <a:t>（</a:t>
            </a:r>
            <a:r>
              <a:rPr lang="en-US" altLang="zh-CN" sz="1800" b="1" kern="100" dirty="0">
                <a:effectLst/>
                <a:latin typeface="Times New Roman" panose="02020603050405020304" pitchFamily="18" charset="0"/>
                <a:ea typeface="宋体" panose="02010600030101010101" pitchFamily="2" charset="-122"/>
              </a:rPr>
              <a:t>Oven</a:t>
            </a:r>
            <a:r>
              <a:rPr lang="zh-CN" altLang="en-US" sz="1800" b="1" kern="100" dirty="0">
                <a:effectLst/>
                <a:latin typeface="Times New Roman" panose="02020603050405020304" pitchFamily="18" charset="0"/>
                <a:ea typeface="宋体" panose="02010600030101010101" pitchFamily="2" charset="-122"/>
              </a:rPr>
              <a:t>，</a:t>
            </a:r>
            <a:r>
              <a:rPr lang="en-US" altLang="zh-CN" sz="1800" b="1" kern="100" dirty="0">
                <a:effectLst/>
                <a:latin typeface="Times New Roman" panose="02020603050405020304" pitchFamily="18" charset="0"/>
                <a:ea typeface="宋体" panose="02010600030101010101" pitchFamily="2" charset="-122"/>
              </a:rPr>
              <a:t>op1</a:t>
            </a:r>
            <a:r>
              <a:rPr lang="zh-CN" altLang="en-US" sz="1800" b="1" kern="100" dirty="0">
                <a:effectLst/>
                <a:latin typeface="Times New Roman" panose="02020603050405020304" pitchFamily="18" charset="0"/>
                <a:ea typeface="宋体" panose="02010600030101010101" pitchFamily="2" charset="-122"/>
              </a:rPr>
              <a:t>）</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属于</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设备角色</a:t>
            </a:r>
            <a:r>
              <a:rPr lang="en-US" altLang="zh-CN" sz="1800" b="1" kern="100" dirty="0">
                <a:effectLst/>
                <a:latin typeface="Times New Roman" panose="02020603050405020304" pitchFamily="18" charset="0"/>
                <a:ea typeface="宋体" panose="02010600030101010101" pitchFamily="2" charset="-122"/>
              </a:rPr>
              <a:t>DD</a:t>
            </a:r>
            <a:r>
              <a:rPr lang="zh-CN" altLang="en-US" sz="1800" b="1" kern="100" dirty="0">
                <a:effectLst/>
                <a:latin typeface="Times New Roman" panose="02020603050405020304" pitchFamily="18" charset="0"/>
                <a:ea typeface="宋体" panose="02010600030101010101" pitchFamily="2" charset="-122"/>
              </a:rPr>
              <a:t>中的权限</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，而</a:t>
            </a:r>
            <a:r>
              <a:rPr lang="en-US" altLang="zh-CN" sz="1800" b="1" kern="100" dirty="0">
                <a:effectLst/>
                <a:latin typeface="Times New Roman" panose="02020603050405020304" pitchFamily="18" charset="0"/>
                <a:ea typeface="宋体" panose="02010600030101010101" pitchFamily="2" charset="-122"/>
              </a:rPr>
              <a:t>ChildA</a:t>
            </a:r>
            <a:r>
              <a:rPr lang="zh-CN" altLang="en-US" sz="1800" b="1" kern="100" dirty="0">
                <a:effectLst/>
                <a:latin typeface="Times New Roman" panose="02020603050405020304" pitchFamily="18" charset="0"/>
                <a:ea typeface="宋体" panose="02010600030101010101" pitchFamily="2" charset="-122"/>
              </a:rPr>
              <a:t>未被分配设备角色</a:t>
            </a:r>
            <a:r>
              <a:rPr lang="en-US" altLang="zh-CN" sz="1800" b="1" kern="100" dirty="0">
                <a:effectLst/>
                <a:latin typeface="Times New Roman" panose="02020603050405020304" pitchFamily="18" charset="0"/>
                <a:ea typeface="宋体" panose="02010600030101010101" pitchFamily="2" charset="-122"/>
              </a:rPr>
              <a:t>DD</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，被禁止访问</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DD</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中的</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操作权限，也</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属于越权访问，因此访问失败，结果为</a:t>
            </a:r>
            <a:r>
              <a:rPr lang="en-US" altLang="zh-CN" sz="1800" b="1" kern="100" dirty="0">
                <a:effectLst/>
                <a:latin typeface="Times New Roman" panose="02020603050405020304" pitchFamily="18" charset="0"/>
                <a:ea typeface="宋体" panose="02010600030101010101" pitchFamily="2" charset="-122"/>
              </a:rPr>
              <a:t>false</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，访问请求被拒绝</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b="1" kern="1200" dirty="0">
                <a:solidFill>
                  <a:schemeClr val="tx1"/>
                </a:solidFill>
                <a:effectLst/>
                <a:latin typeface="Arial" panose="020B0604020202020204" pitchFamily="34" charset="0"/>
                <a:ea typeface="微软雅黑" panose="020B0503020204020204" pitchFamily="34" charset="-122"/>
                <a:cs typeface="+mn-cs"/>
              </a:rPr>
              <a:t>实验结果表明，访问请求行为是符合安全要求的，即</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对用户访问请求可以有效区分，允许合法请求，拒绝非法访问</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13</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76DAD242-A56B-4C81-B4D2-621343B3E1BA}" type="datetime1">
              <a:rPr lang="zh-CN" altLang="en-US" smtClean="0"/>
              <a:t>2023/5/20</a:t>
            </a:fld>
            <a:endParaRPr lang="en-US" altLang="zh-CN"/>
          </a:p>
        </p:txBody>
      </p:sp>
    </p:spTree>
    <p:extLst>
      <p:ext uri="{BB962C8B-B14F-4D97-AF65-F5344CB8AC3E}">
        <p14:creationId xmlns:p14="http://schemas.microsoft.com/office/powerpoint/2010/main" val="1960329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14</a:t>
            </a:fld>
            <a:endParaRPr lang="en-US" altLang="zh-CN"/>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fld id="{47F1C9B8-AE9D-46CD-A7C0-3ED044E9C84C}" type="datetime1">
              <a:rPr lang="zh-CN" altLang="en-US" smtClean="0"/>
              <a:t>2023/5/20</a:t>
            </a:fld>
            <a:endParaRPr lang="en-US" altLang="zh-CN"/>
          </a:p>
        </p:txBody>
      </p:sp>
    </p:spTree>
    <p:extLst>
      <p:ext uri="{BB962C8B-B14F-4D97-AF65-F5344CB8AC3E}">
        <p14:creationId xmlns:p14="http://schemas.microsoft.com/office/powerpoint/2010/main" val="586931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lvl="0" indent="0" algn="l">
                  <a:lnSpc>
                    <a:spcPct val="150000"/>
                  </a:lnSpc>
                  <a:buFont typeface="宋体" panose="02010600030101010101" pitchFamily="2" charset="-122"/>
                  <a:buNone/>
                </a:pPr>
                <a:r>
                  <a:rPr lang="zh-CN" altLang="en-US" sz="1200" b="1" kern="100" dirty="0">
                    <a:solidFill>
                      <a:srgbClr val="000000"/>
                    </a:solidFill>
                    <a:latin typeface="Cambria Math" panose="02040503050406030204" pitchFamily="18" charset="0"/>
                    <a:ea typeface="+mj-ea"/>
                  </a:rPr>
                  <a:t>这里先介绍拓扑配置的定义，</a:t>
                </a:r>
                <a:endParaRPr lang="en-US" altLang="zh-CN" sz="1200" b="1" kern="100" dirty="0">
                  <a:solidFill>
                    <a:srgbClr val="000000"/>
                  </a:solidFill>
                  <a:latin typeface="Cambria Math" panose="02040503050406030204" pitchFamily="18" charset="0"/>
                  <a:ea typeface="+mj-ea"/>
                </a:endParaRPr>
              </a:p>
              <a:p>
                <a:pPr marL="0" lvl="0" indent="0" algn="l">
                  <a:lnSpc>
                    <a:spcPct val="150000"/>
                  </a:lnSpc>
                  <a:buFont typeface="宋体" panose="02010600030101010101" pitchFamily="2" charset="-122"/>
                  <a:buNone/>
                </a:pPr>
                <a:r>
                  <a:rPr lang="zh-CN" altLang="en-US" sz="1200" b="1" kern="100" dirty="0">
                    <a:solidFill>
                      <a:srgbClr val="000000"/>
                    </a:solidFill>
                    <a:latin typeface="Cambria Math" panose="02040503050406030204" pitchFamily="18" charset="0"/>
                    <a:ea typeface="+mj-ea"/>
                  </a:rPr>
                  <a:t>拓扑配置表示环境的结构特征，由访问用户和访问设备</a:t>
                </a:r>
                <a:r>
                  <a:rPr lang="zh-CN" altLang="zh-CN" sz="1200" b="1" kern="100" dirty="0">
                    <a:solidFill>
                      <a:srgbClr val="000000"/>
                    </a:solidFill>
                    <a:latin typeface="+mj-ea"/>
                  </a:rPr>
                  <a:t>及其关系</a:t>
                </a:r>
                <a:r>
                  <a:rPr lang="zh-CN" altLang="en-US" sz="1200" b="1" kern="100" dirty="0">
                    <a:solidFill>
                      <a:srgbClr val="000000"/>
                    </a:solidFill>
                    <a:latin typeface="+mj-ea"/>
                  </a:rPr>
                  <a:t>构成。如用户之间的邻近关系。</a:t>
                </a:r>
                <a:endParaRPr lang="en-US" altLang="zh-CN" sz="1200" b="1" kern="100" dirty="0">
                  <a:solidFill>
                    <a:srgbClr val="000000"/>
                  </a:solidFill>
                  <a:latin typeface="+mj-ea"/>
                </a:endParaRPr>
              </a:p>
              <a:p>
                <a:pPr marL="0" lvl="0" indent="0" algn="l">
                  <a:lnSpc>
                    <a:spcPct val="150000"/>
                  </a:lnSpc>
                  <a:buFont typeface="宋体" panose="02010600030101010101" pitchFamily="2" charset="-122"/>
                  <a:buNone/>
                </a:pPr>
                <a:r>
                  <a:rPr lang="zh-CN" altLang="en-US" sz="1200" b="1" kern="100" dirty="0">
                    <a:solidFill>
                      <a:srgbClr val="000000"/>
                    </a:solidFill>
                    <a:latin typeface="+mj-ea"/>
                    <a:ea typeface="+mj-ea"/>
                  </a:rPr>
                  <a:t>以下是构成拓扑约束的基本元素和其关系定义，</a:t>
                </a:r>
                <a:endParaRPr lang="en-US" altLang="zh-CN" sz="1200" b="1" kern="100" dirty="0">
                  <a:solidFill>
                    <a:srgbClr val="000000"/>
                  </a:solidFill>
                  <a:latin typeface="+mj-ea"/>
                  <a:ea typeface="+mj-ea"/>
                </a:endParaRPr>
              </a:p>
              <a:p>
                <a:pPr algn="l">
                  <a:lnSpc>
                    <a:spcPct val="120000"/>
                  </a:lnSpc>
                  <a:spcBef>
                    <a:spcPct val="0"/>
                  </a:spcBef>
                  <a:buNone/>
                </a:pPr>
                <a14:m>
                  <m:oMath xmlns:m="http://schemas.openxmlformats.org/officeDocument/2006/math">
                    <m:r>
                      <a:rPr lang="en-US" altLang="zh-CN" sz="1200" b="1" i="1" kern="100" dirty="0" smtClean="0">
                        <a:solidFill>
                          <a:srgbClr val="000000"/>
                        </a:solidFill>
                        <a:latin typeface="Cambria Math" panose="02040503050406030204" pitchFamily="18" charset="0"/>
                      </a:rPr>
                      <m:t>𝑼𝒔𝒆𝒓</m:t>
                    </m:r>
                    <m:r>
                      <a:rPr lang="zh-CN" altLang="en-US" sz="1200" b="1" i="1" kern="100" dirty="0" smtClean="0">
                        <a:solidFill>
                          <a:srgbClr val="000000"/>
                        </a:solidFill>
                        <a:latin typeface="Cambria Math" panose="02040503050406030204" pitchFamily="18" charset="0"/>
                      </a:rPr>
                      <m:t>，</m:t>
                    </m:r>
                    <m:r>
                      <a:rPr lang="en-US" altLang="zh-CN" sz="1200" b="1" i="1" kern="100" dirty="0" smtClean="0">
                        <a:solidFill>
                          <a:srgbClr val="000000"/>
                        </a:solidFill>
                        <a:latin typeface="Cambria Math" panose="02040503050406030204" pitchFamily="18" charset="0"/>
                      </a:rPr>
                      <m:t>𝑹𝒐𝒍𝒆</m:t>
                    </m:r>
                    <m:r>
                      <a:rPr lang="zh-CN" altLang="zh-CN" sz="1200" b="1" i="1" kern="100" dirty="0" smtClean="0">
                        <a:solidFill>
                          <a:srgbClr val="000000"/>
                        </a:solidFill>
                        <a:latin typeface="Cambria Math" panose="02040503050406030204" pitchFamily="18" charset="0"/>
                      </a:rPr>
                      <m:t>，</m:t>
                    </m:r>
                    <m:r>
                      <a:rPr lang="en-US" altLang="zh-CN" sz="1200" b="1" i="1" kern="100" dirty="0" smtClean="0">
                        <a:solidFill>
                          <a:srgbClr val="000000"/>
                        </a:solidFill>
                        <a:latin typeface="Cambria Math" panose="02040503050406030204" pitchFamily="18" charset="0"/>
                      </a:rPr>
                      <m:t>𝑫𝒆𝒗𝒊𝒄𝒆</m:t>
                    </m:r>
                    <m:r>
                      <a:rPr lang="zh-CN" altLang="zh-CN" sz="1200" b="1" i="1" kern="100" dirty="0" smtClean="0">
                        <a:solidFill>
                          <a:srgbClr val="000000"/>
                        </a:solidFill>
                        <a:latin typeface="Cambria Math" panose="02040503050406030204" pitchFamily="18" charset="0"/>
                      </a:rPr>
                      <m:t>，</m:t>
                    </m:r>
                    <m:r>
                      <a:rPr lang="en-US" altLang="zh-CN" sz="1200" b="1" i="1" kern="100" dirty="0" smtClean="0">
                        <a:solidFill>
                          <a:srgbClr val="000000"/>
                        </a:solidFill>
                        <a:latin typeface="Cambria Math" panose="02040503050406030204" pitchFamily="18" charset="0"/>
                      </a:rPr>
                      <m:t>𝑳𝒐𝒄𝒂𝒕𝒊𝒐𝒏</m:t>
                    </m:r>
                  </m:oMath>
                </a14:m>
                <a:r>
                  <a:rPr lang="zh-CN" altLang="en-US" sz="1200" b="1" dirty="0">
                    <a:solidFill>
                      <a:schemeClr val="tx1">
                        <a:lumMod val="50000"/>
                        <a:lumOff val="50000"/>
                      </a:schemeClr>
                    </a:solidFill>
                    <a:sym typeface="微软雅黑" pitchFamily="34" charset="-122"/>
                  </a:rPr>
                  <a:t>表示用户，角色，设备，位置，基于这些元素，定义了</a:t>
                </a:r>
                <a:r>
                  <a:rPr lang="en-US" altLang="zh-CN" sz="1200" b="1" dirty="0">
                    <a:solidFill>
                      <a:schemeClr val="tx1">
                        <a:lumMod val="50000"/>
                        <a:lumOff val="50000"/>
                      </a:schemeClr>
                    </a:solidFill>
                    <a:sym typeface="微软雅黑" pitchFamily="34" charset="-122"/>
                  </a:rPr>
                  <a:t>RL</a:t>
                </a:r>
                <a:r>
                  <a:rPr lang="zh-CN" altLang="en-US" sz="1200" b="1" dirty="0">
                    <a:solidFill>
                      <a:schemeClr val="tx1">
                        <a:lumMod val="50000"/>
                        <a:lumOff val="50000"/>
                      </a:schemeClr>
                    </a:solidFill>
                    <a:sym typeface="微软雅黑" pitchFamily="34" charset="-122"/>
                  </a:rPr>
                  <a:t>、</a:t>
                </a:r>
                <a:r>
                  <a:rPr lang="en-US" altLang="zh-CN" sz="1200" b="1" dirty="0">
                    <a:solidFill>
                      <a:schemeClr val="tx1">
                        <a:lumMod val="50000"/>
                        <a:lumOff val="50000"/>
                      </a:schemeClr>
                    </a:solidFill>
                    <a:sym typeface="微软雅黑" pitchFamily="34" charset="-122"/>
                  </a:rPr>
                  <a:t>DL</a:t>
                </a:r>
                <a:r>
                  <a:rPr lang="zh-CN" altLang="en-US" sz="1200" b="1" dirty="0">
                    <a:solidFill>
                      <a:schemeClr val="tx1">
                        <a:lumMod val="50000"/>
                        <a:lumOff val="50000"/>
                      </a:schemeClr>
                    </a:solidFill>
                    <a:sym typeface="微软雅黑" pitchFamily="34" charset="-122"/>
                  </a:rPr>
                  <a:t>、</a:t>
                </a:r>
                <a:r>
                  <a:rPr lang="en-US" altLang="zh-CN" sz="1200" b="1" dirty="0">
                    <a:solidFill>
                      <a:schemeClr val="tx1">
                        <a:lumMod val="50000"/>
                        <a:lumOff val="50000"/>
                      </a:schemeClr>
                    </a:solidFill>
                    <a:sym typeface="微软雅黑" pitchFamily="34" charset="-122"/>
                  </a:rPr>
                  <a:t>RD</a:t>
                </a:r>
                <a:r>
                  <a:rPr lang="zh-CN" altLang="en-US" sz="1200" b="1" dirty="0">
                    <a:solidFill>
                      <a:schemeClr val="tx1">
                        <a:lumMod val="50000"/>
                        <a:lumOff val="50000"/>
                      </a:schemeClr>
                    </a:solidFill>
                    <a:sym typeface="微软雅黑" pitchFamily="34" charset="-122"/>
                  </a:rPr>
                  <a:t>关系。</a:t>
                </a:r>
                <a:endParaRPr lang="en-US" altLang="zh-CN" sz="1200" b="1" kern="100" dirty="0">
                  <a:solidFill>
                    <a:srgbClr val="000000"/>
                  </a:solidFill>
                  <a:latin typeface="Cambria Math" panose="02040503050406030204" pitchFamily="18" charset="0"/>
                  <a:ea typeface="+mj-ea"/>
                </a:endParaRPr>
              </a:p>
              <a:p>
                <a:pPr marL="342900" lvl="0" indent="-342900" algn="l">
                  <a:lnSpc>
                    <a:spcPct val="150000"/>
                  </a:lnSpc>
                  <a:buFont typeface="宋体" panose="02010600030101010101" pitchFamily="2" charset="-122"/>
                  <a:buAutoNum type="arabicPeriod"/>
                </a:pPr>
                <a14:m>
                  <m:oMath xmlns:m="http://schemas.openxmlformats.org/officeDocument/2006/math">
                    <m:r>
                      <a:rPr lang="en-US" altLang="zh-CN" sz="1200" b="1" i="1" kern="100" smtClean="0">
                        <a:solidFill>
                          <a:srgbClr val="000000"/>
                        </a:solidFill>
                        <a:latin typeface="Cambria Math" panose="02040503050406030204" pitchFamily="18" charset="0"/>
                        <a:ea typeface="+mj-ea"/>
                      </a:rPr>
                      <m:t>𝐑𝐋</m:t>
                    </m:r>
                    <m:r>
                      <a:rPr lang="en-US" altLang="zh-CN" sz="1200" b="1" kern="100" smtClean="0">
                        <a:solidFill>
                          <a:srgbClr val="000000"/>
                        </a:solidFill>
                        <a:latin typeface="Cambria Math" panose="02040503050406030204" pitchFamily="18" charset="0"/>
                        <a:ea typeface="+mj-ea"/>
                      </a:rPr>
                      <m:t>⊆</m:t>
                    </m:r>
                    <m:r>
                      <a:rPr lang="en-US" altLang="zh-CN" sz="1200" b="1" i="1" kern="100" smtClean="0">
                        <a:solidFill>
                          <a:srgbClr val="000000"/>
                        </a:solidFill>
                        <a:latin typeface="Cambria Math" panose="02040503050406030204" pitchFamily="18" charset="0"/>
                        <a:ea typeface="+mj-ea"/>
                      </a:rPr>
                      <m:t>𝐑𝐨𝐥𝐞</m:t>
                    </m:r>
                    <m:r>
                      <a:rPr lang="en-US" altLang="zh-CN" sz="1200" b="1" kern="100" smtClean="0">
                        <a:solidFill>
                          <a:srgbClr val="000000"/>
                        </a:solidFill>
                        <a:latin typeface="Cambria Math" panose="02040503050406030204" pitchFamily="18" charset="0"/>
                        <a:ea typeface="+mj-ea"/>
                      </a:rPr>
                      <m:t>×</m:t>
                    </m:r>
                    <m:r>
                      <a:rPr lang="en-US" altLang="zh-CN" sz="1200" b="1" i="1" kern="100" smtClean="0">
                        <a:solidFill>
                          <a:srgbClr val="000000"/>
                        </a:solidFill>
                        <a:latin typeface="Cambria Math" panose="02040503050406030204" pitchFamily="18" charset="0"/>
                        <a:ea typeface="+mj-ea"/>
                      </a:rPr>
                      <m:t>𝐋𝐨𝐜𝐚𝐭𝐢𝐨𝐧</m:t>
                    </m:r>
                  </m:oMath>
                </a14:m>
                <a:r>
                  <a:rPr lang="en-US" altLang="zh-CN" sz="1200" b="1" kern="100" dirty="0">
                    <a:solidFill>
                      <a:srgbClr val="000000"/>
                    </a:solidFill>
                    <a:latin typeface="+mj-ea"/>
                    <a:ea typeface="+mj-ea"/>
                  </a:rPr>
                  <a:t> </a:t>
                </a:r>
                <a:r>
                  <a:rPr lang="zh-CN" altLang="zh-CN" sz="1100" b="1" kern="100" dirty="0">
                    <a:solidFill>
                      <a:srgbClr val="000000"/>
                    </a:solidFill>
                    <a:latin typeface="+mj-ea"/>
                    <a:ea typeface="+mj-ea"/>
                  </a:rPr>
                  <a:t>指定环境条件中用户角色与位置的约束关系。</a:t>
                </a:r>
              </a:p>
              <a:p>
                <a:pPr marL="342900" lvl="0" indent="-342900" algn="l">
                  <a:lnSpc>
                    <a:spcPct val="150000"/>
                  </a:lnSpc>
                  <a:buFont typeface="宋体" panose="02010600030101010101" pitchFamily="2" charset="-122"/>
                  <a:buAutoNum type="arabicPeriod"/>
                </a:pPr>
                <a14:m>
                  <m:oMath xmlns:m="http://schemas.openxmlformats.org/officeDocument/2006/math">
                    <m:r>
                      <a:rPr lang="en-US" altLang="zh-CN" sz="1200" b="1" i="1" kern="100" smtClean="0">
                        <a:solidFill>
                          <a:srgbClr val="000000"/>
                        </a:solidFill>
                        <a:latin typeface="Cambria Math" panose="02040503050406030204" pitchFamily="18" charset="0"/>
                        <a:ea typeface="+mj-ea"/>
                      </a:rPr>
                      <m:t>𝐃𝐋</m:t>
                    </m:r>
                    <m:r>
                      <a:rPr lang="en-US" altLang="zh-CN" sz="1200" b="1" kern="100">
                        <a:solidFill>
                          <a:srgbClr val="000000"/>
                        </a:solidFill>
                        <a:latin typeface="Cambria Math" panose="02040503050406030204" pitchFamily="18" charset="0"/>
                        <a:ea typeface="+mj-ea"/>
                      </a:rPr>
                      <m:t>⊆</m:t>
                    </m:r>
                    <m:r>
                      <a:rPr lang="en-US" altLang="zh-CN" sz="1200" b="1" i="1" kern="100">
                        <a:solidFill>
                          <a:srgbClr val="000000"/>
                        </a:solidFill>
                        <a:latin typeface="Cambria Math" panose="02040503050406030204" pitchFamily="18" charset="0"/>
                        <a:ea typeface="+mj-ea"/>
                      </a:rPr>
                      <m:t>𝐃𝐞𝐯𝐢𝐜𝐞</m:t>
                    </m:r>
                    <m:r>
                      <a:rPr lang="en-US" altLang="zh-CN" sz="1200" b="1" kern="100">
                        <a:solidFill>
                          <a:srgbClr val="000000"/>
                        </a:solidFill>
                        <a:latin typeface="Cambria Math" panose="02040503050406030204" pitchFamily="18" charset="0"/>
                        <a:ea typeface="+mj-ea"/>
                      </a:rPr>
                      <m:t>×</m:t>
                    </m:r>
                    <m:r>
                      <a:rPr lang="en-US" altLang="zh-CN" sz="1200" b="1" i="1" kern="100">
                        <a:solidFill>
                          <a:srgbClr val="000000"/>
                        </a:solidFill>
                        <a:latin typeface="Cambria Math" panose="02040503050406030204" pitchFamily="18" charset="0"/>
                        <a:ea typeface="+mj-ea"/>
                      </a:rPr>
                      <m:t>𝐋𝐨𝐜𝐚𝐭𝐢𝐨𝐧</m:t>
                    </m:r>
                  </m:oMath>
                </a14:m>
                <a:r>
                  <a:rPr lang="en-US" altLang="zh-CN" sz="1200" b="1" kern="100" dirty="0">
                    <a:solidFill>
                      <a:srgbClr val="000000"/>
                    </a:solidFill>
                    <a:latin typeface="+mj-ea"/>
                    <a:ea typeface="+mj-ea"/>
                  </a:rPr>
                  <a:t> </a:t>
                </a:r>
                <a:r>
                  <a:rPr lang="zh-CN" altLang="zh-CN" sz="1100" b="1" kern="100" dirty="0">
                    <a:solidFill>
                      <a:srgbClr val="000000"/>
                    </a:solidFill>
                    <a:latin typeface="+mj-ea"/>
                    <a:ea typeface="+mj-ea"/>
                  </a:rPr>
                  <a:t>指定环境条件中设备与位置的约束关系。</a:t>
                </a:r>
                <a:endParaRPr lang="en-US" altLang="zh-CN" sz="1100" b="1" kern="100" dirty="0">
                  <a:solidFill>
                    <a:srgbClr val="000000"/>
                  </a:solidFill>
                  <a:latin typeface="+mj-ea"/>
                  <a:ea typeface="+mj-ea"/>
                </a:endParaRPr>
              </a:p>
              <a:p>
                <a:pPr marL="342900" lvl="0" indent="-342900" algn="l">
                  <a:lnSpc>
                    <a:spcPct val="150000"/>
                  </a:lnSpc>
                  <a:buFont typeface="宋体" panose="02010600030101010101" pitchFamily="2" charset="-122"/>
                  <a:buAutoNum type="arabicPeriod"/>
                </a:pPr>
                <a14:m>
                  <m:oMath xmlns:m="http://schemas.openxmlformats.org/officeDocument/2006/math">
                    <m:r>
                      <a:rPr lang="en-US" altLang="zh-CN" sz="1200" b="1" i="1" kern="100" smtClean="0">
                        <a:solidFill>
                          <a:srgbClr val="000000"/>
                        </a:solidFill>
                        <a:latin typeface="Cambria Math" panose="02040503050406030204" pitchFamily="18" charset="0"/>
                        <a:ea typeface="+mj-ea"/>
                      </a:rPr>
                      <m:t>𝐑𝐃</m:t>
                    </m:r>
                    <m:r>
                      <a:rPr lang="en-US" altLang="zh-CN" sz="1200" b="1" kern="100">
                        <a:solidFill>
                          <a:srgbClr val="000000"/>
                        </a:solidFill>
                        <a:latin typeface="Cambria Math" panose="02040503050406030204" pitchFamily="18" charset="0"/>
                        <a:ea typeface="+mj-ea"/>
                      </a:rPr>
                      <m:t>⊆</m:t>
                    </m:r>
                    <m:r>
                      <a:rPr lang="en-US" altLang="zh-CN" sz="1200" b="1" i="1" kern="100">
                        <a:solidFill>
                          <a:srgbClr val="000000"/>
                        </a:solidFill>
                        <a:latin typeface="Cambria Math" panose="02040503050406030204" pitchFamily="18" charset="0"/>
                        <a:ea typeface="+mj-ea"/>
                      </a:rPr>
                      <m:t>𝐑𝐨𝐥𝐞</m:t>
                    </m:r>
                    <m:r>
                      <a:rPr lang="en-US" altLang="zh-CN" sz="1200" b="1" kern="100">
                        <a:solidFill>
                          <a:srgbClr val="000000"/>
                        </a:solidFill>
                        <a:latin typeface="Cambria Math" panose="02040503050406030204" pitchFamily="18" charset="0"/>
                        <a:ea typeface="+mj-ea"/>
                      </a:rPr>
                      <m:t>×</m:t>
                    </m:r>
                    <m:r>
                      <a:rPr lang="en-US" altLang="zh-CN" sz="1200" b="1" i="1" kern="100">
                        <a:solidFill>
                          <a:srgbClr val="000000"/>
                        </a:solidFill>
                        <a:latin typeface="Cambria Math" panose="02040503050406030204" pitchFamily="18" charset="0"/>
                        <a:ea typeface="+mj-ea"/>
                      </a:rPr>
                      <m:t>𝐃𝐞𝐯𝐢𝐜𝐞</m:t>
                    </m:r>
                  </m:oMath>
                </a14:m>
                <a:r>
                  <a:rPr lang="en-US" altLang="zh-CN" sz="1200" b="1" kern="100" dirty="0">
                    <a:solidFill>
                      <a:srgbClr val="000000"/>
                    </a:solidFill>
                    <a:latin typeface="+mj-ea"/>
                    <a:ea typeface="+mj-ea"/>
                  </a:rPr>
                  <a:t> </a:t>
                </a:r>
                <a:r>
                  <a:rPr lang="zh-CN" altLang="zh-CN" sz="1100" b="1" kern="100" dirty="0">
                    <a:solidFill>
                      <a:srgbClr val="000000"/>
                    </a:solidFill>
                    <a:latin typeface="+mj-ea"/>
                    <a:ea typeface="+mj-ea"/>
                  </a:rPr>
                  <a:t>指定用户角色与设备的关系集，描述用户角色对设备的访问行为。</a:t>
                </a:r>
                <a:endParaRPr lang="en-US" altLang="zh-CN" sz="1100" b="1" kern="100" dirty="0">
                  <a:solidFill>
                    <a:srgbClr val="000000"/>
                  </a:solidFill>
                  <a:latin typeface="+mj-ea"/>
                  <a:ea typeface="+mj-ea"/>
                </a:endParaRPr>
              </a:p>
              <a:p>
                <a:pPr marL="0" lvl="0" indent="0" algn="l">
                  <a:lnSpc>
                    <a:spcPct val="150000"/>
                  </a:lnSpc>
                  <a:buFont typeface="宋体" panose="02010600030101010101" pitchFamily="2" charset="-122"/>
                  <a:buNone/>
                </a:pPr>
                <a:r>
                  <a:rPr lang="zh-CN" altLang="en-US" sz="1100" b="1" kern="100" dirty="0">
                    <a:solidFill>
                      <a:srgbClr val="000000"/>
                    </a:solidFill>
                    <a:latin typeface="+mj-ea"/>
                    <a:ea typeface="+mj-ea"/>
                  </a:rPr>
                  <a:t>集合</a:t>
                </a:r>
                <a:r>
                  <a:rPr lang="en-US" altLang="zh-CN" sz="1100" b="1" kern="100" dirty="0">
                    <a:solidFill>
                      <a:srgbClr val="000000"/>
                    </a:solidFill>
                    <a:latin typeface="+mj-ea"/>
                    <a:ea typeface="+mj-ea"/>
                  </a:rPr>
                  <a:t>A</a:t>
                </a:r>
                <a:r>
                  <a:rPr lang="zh-CN" altLang="en-US" sz="1100" b="1" kern="100" dirty="0">
                    <a:solidFill>
                      <a:srgbClr val="000000"/>
                    </a:solidFill>
                    <a:latin typeface="+mj-ea"/>
                    <a:ea typeface="+mj-ea"/>
                  </a:rPr>
                  <a:t>为这些关系的集合，拓扑约束基于集合</a:t>
                </a:r>
                <a:r>
                  <a:rPr lang="en-US" altLang="zh-CN" sz="1100" b="1" kern="100" dirty="0">
                    <a:solidFill>
                      <a:srgbClr val="000000"/>
                    </a:solidFill>
                    <a:latin typeface="+mj-ea"/>
                    <a:ea typeface="+mj-ea"/>
                  </a:rPr>
                  <a:t>A</a:t>
                </a:r>
                <a:r>
                  <a:rPr lang="zh-CN" altLang="en-US" sz="1100" b="1" kern="100" dirty="0">
                    <a:solidFill>
                      <a:srgbClr val="000000"/>
                    </a:solidFill>
                    <a:latin typeface="+mj-ea"/>
                    <a:ea typeface="+mj-ea"/>
                  </a:rPr>
                  <a:t>进行定义。</a:t>
                </a:r>
                <a:endParaRPr lang="en-US" altLang="zh-CN" sz="1100" b="1" kern="100" dirty="0">
                  <a:solidFill>
                    <a:srgbClr val="000000"/>
                  </a:solidFill>
                  <a:latin typeface="+mj-ea"/>
                  <a:ea typeface="+mj-ea"/>
                </a:endParaRPr>
              </a:p>
              <a:p>
                <a:pPr marL="342900" lvl="0" indent="-342900" algn="l">
                  <a:lnSpc>
                    <a:spcPct val="150000"/>
                  </a:lnSpc>
                  <a:buFont typeface="宋体" panose="02010600030101010101" pitchFamily="2" charset="-122"/>
                  <a:buAutoNum type="arabicPeriod"/>
                </a:pPr>
                <a:endParaRPr lang="en-US" altLang="zh-CN" sz="1100" b="1" kern="100" dirty="0">
                  <a:solidFill>
                    <a:srgbClr val="000000"/>
                  </a:solidFill>
                  <a:latin typeface="+mj-ea"/>
                  <a:ea typeface="+mj-ea"/>
                </a:endParaRPr>
              </a:p>
              <a:p>
                <a:pPr marL="0" lvl="0" indent="0" algn="l">
                  <a:lnSpc>
                    <a:spcPct val="150000"/>
                  </a:lnSpc>
                  <a:buFont typeface="宋体" panose="02010600030101010101" pitchFamily="2" charset="-122"/>
                  <a:buNone/>
                </a:pPr>
                <a:r>
                  <a:rPr lang="zh-CN" altLang="en-US" sz="1100" b="1" kern="100" dirty="0">
                    <a:solidFill>
                      <a:srgbClr val="000000"/>
                    </a:solidFill>
                    <a:latin typeface="+mj-ea"/>
                    <a:ea typeface="+mj-ea"/>
                  </a:rPr>
                  <a:t>例如：</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拓扑约束公式</a:t>
                </a:r>
                <a14:m>
                  <m:oMath xmlns:m="http://schemas.openxmlformats.org/officeDocument/2006/math">
                    <m:r>
                      <a:rPr lang="zh-CN" alt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1800" b="1" i="1" kern="100" spc="75"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𝑹𝑳</m:t>
                    </m:r>
                    <m:d>
                      <m:dPr>
                        <m:ctrlPr>
                          <a:rPr lang="zh-CN" altLang="zh-CN" sz="1800" b="1" i="1" spc="75">
                            <a:solidFill>
                              <a:srgbClr val="000000"/>
                            </a:solidFill>
                            <a:effectLst/>
                            <a:latin typeface="Cambria Math" panose="02040503050406030204" pitchFamily="18" charset="0"/>
                            <a:ea typeface="Cambria Math" panose="02040503050406030204" pitchFamily="18" charset="0"/>
                          </a:rPr>
                        </m:ctrlPr>
                      </m:dPr>
                      <m:e>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𝑷𝒂𝒓𝒆𝒏𝒕𝒔</m:t>
                        </m:r>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𝑫𝒓𝒐𝒐𝒎</m:t>
                        </m:r>
                      </m:e>
                    </m:d>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𝑹𝑳</m:t>
                    </m:r>
                    <m:d>
                      <m:dPr>
                        <m:ctrlPr>
                          <a:rPr lang="zh-CN" altLang="zh-CN" sz="1800" b="1" i="1" spc="75">
                            <a:solidFill>
                              <a:srgbClr val="000000"/>
                            </a:solidFill>
                            <a:effectLst/>
                            <a:latin typeface="Cambria Math" panose="02040503050406030204" pitchFamily="18" charset="0"/>
                            <a:ea typeface="Cambria Math" panose="02040503050406030204" pitchFamily="18" charset="0"/>
                          </a:rPr>
                        </m:ctrlPr>
                      </m:dPr>
                      <m:e>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𝑪𝒉𝒊𝒍𝒅𝑨</m:t>
                        </m:r>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𝑫𝒓𝒐𝒐𝒎</m:t>
                        </m:r>
                      </m:e>
                    </m:d>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𝑹𝑫</m:t>
                    </m:r>
                    <m:d>
                      <m:dPr>
                        <m:ctrlPr>
                          <a:rPr lang="zh-CN" altLang="zh-CN" sz="1800" b="1" i="1" spc="75">
                            <a:solidFill>
                              <a:srgbClr val="000000"/>
                            </a:solidFill>
                            <a:effectLst/>
                            <a:latin typeface="Cambria Math" panose="02040503050406030204" pitchFamily="18" charset="0"/>
                            <a:ea typeface="Cambria Math" panose="02040503050406030204" pitchFamily="18" charset="0"/>
                          </a:rPr>
                        </m:ctrlPr>
                      </m:dPr>
                      <m:e>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𝑪𝒉𝒊𝒍𝒅𝑨</m:t>
                        </m:r>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𝑶𝒗𝒆𝒏</m:t>
                        </m:r>
                      </m:e>
                    </m:d>
                    <m:r>
                      <a:rPr lang="en-US" altLang="zh-CN" sz="1800" b="1" i="1" kern="100" spc="75"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b="1"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表示父母和孩子在客厅</a:t>
                </a:r>
                <a:r>
                  <a:rPr lang="en-US" altLang="zh-CN" sz="1800" b="1" kern="100" spc="75" dirty="0">
                    <a:solidFill>
                      <a:srgbClr val="000000"/>
                    </a:solidFill>
                    <a:effectLst/>
                    <a:latin typeface="Times New Roman" panose="02020603050405020304" pitchFamily="18" charset="0"/>
                    <a:ea typeface="宋体" panose="02010600030101010101" pitchFamily="2" charset="-122"/>
                  </a:rPr>
                  <a:t>(</a:t>
                </a:r>
                <a:r>
                  <a:rPr lang="zh-CN" altLang="zh-CN" sz="1800" b="1"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主体邻近性约束</a:t>
                </a:r>
                <a:r>
                  <a:rPr lang="en-US" altLang="zh-CN" sz="1800" b="1" kern="100" spc="75" dirty="0">
                    <a:solidFill>
                      <a:srgbClr val="000000"/>
                    </a:solidFill>
                    <a:effectLst/>
                    <a:latin typeface="Times New Roman" panose="02020603050405020304" pitchFamily="18" charset="0"/>
                    <a:ea typeface="宋体" panose="02010600030101010101" pitchFamily="2" charset="-122"/>
                  </a:rPr>
                  <a:t>)</a:t>
                </a:r>
                <a:r>
                  <a:rPr lang="zh-CN" altLang="zh-CN" sz="1800" b="1"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，孩子</a:t>
                </a:r>
                <a:r>
                  <a:rPr lang="zh-CN" altLang="en-US" sz="1800" b="1"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a:t>
                </a:r>
                <a:r>
                  <a:rPr lang="zh-CN" altLang="zh-CN" sz="1800" b="1"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访问烤箱</a:t>
                </a:r>
                <a:r>
                  <a:rPr lang="en-US" altLang="zh-CN" sz="1800" b="1" kern="100" spc="75" dirty="0">
                    <a:solidFill>
                      <a:srgbClr val="000000"/>
                    </a:solidFill>
                    <a:effectLst/>
                    <a:latin typeface="Times New Roman" panose="02020603050405020304" pitchFamily="18" charset="0"/>
                    <a:ea typeface="宋体" panose="02010600030101010101" pitchFamily="2" charset="-122"/>
                  </a:rPr>
                  <a:t>(</a:t>
                </a:r>
                <a:r>
                  <a:rPr lang="zh-CN" altLang="zh-CN" sz="1800" b="1"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访问约束</a:t>
                </a:r>
                <a:r>
                  <a:rPr lang="en-US" altLang="zh-CN" sz="1800" b="1" kern="100" spc="75" dirty="0">
                    <a:solidFill>
                      <a:srgbClr val="000000"/>
                    </a:solidFill>
                    <a:effectLst/>
                    <a:latin typeface="Times New Roman" panose="02020603050405020304" pitchFamily="18" charset="0"/>
                    <a:ea typeface="宋体" panose="02010600030101010101" pitchFamily="2" charset="-122"/>
                  </a:rPr>
                  <a:t>)</a:t>
                </a:r>
                <a:r>
                  <a:rPr lang="zh-CN" altLang="zh-CN" sz="1800" b="1"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100" b="1" kern="100" dirty="0">
                  <a:solidFill>
                    <a:srgbClr val="000000"/>
                  </a:solidFill>
                  <a:latin typeface="+mj-ea"/>
                  <a:ea typeface="+mj-ea"/>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mc:Choice>
        <mc:Fallback xmlns="">
          <p:sp>
            <p:nvSpPr>
              <p:cNvPr id="3" name="备注占位符 2"/>
              <p:cNvSpPr>
                <a:spLocks noGrp="1"/>
              </p:cNvSpPr>
              <p:nvPr>
                <p:ph type="body" idx="1"/>
              </p:nvPr>
            </p:nvSpPr>
            <p:spPr/>
            <p:txBody>
              <a:bodyPr/>
              <a:lstStyle/>
              <a:p>
                <a:pPr marL="342900" lvl="0" indent="-342900" algn="l">
                  <a:lnSpc>
                    <a:spcPct val="150000"/>
                  </a:lnSpc>
                  <a:buFont typeface="宋体" panose="02010600030101010101" pitchFamily="2" charset="-122"/>
                  <a:buAutoNum type="arabicPeriod"/>
                </a:pPr>
                <a:r>
                  <a:rPr lang="en-US" altLang="zh-CN" sz="1200" i="0" kern="100">
                    <a:solidFill>
                      <a:srgbClr val="000000"/>
                    </a:solidFill>
                    <a:latin typeface="Cambria Math" panose="02040503050406030204" pitchFamily="18" charset="0"/>
                    <a:ea typeface="+mj-ea"/>
                  </a:rPr>
                  <a:t>𝑅𝐿⊆𝑅𝑜𝑙𝑒×𝐿𝑜𝑐𝑎𝑡𝑖𝑜𝑛</a:t>
                </a:r>
                <a:r>
                  <a:rPr lang="en-US" altLang="zh-CN" sz="1200" kern="100" dirty="0">
                    <a:solidFill>
                      <a:srgbClr val="000000"/>
                    </a:solidFill>
                    <a:latin typeface="+mj-ea"/>
                    <a:ea typeface="+mj-ea"/>
                  </a:rPr>
                  <a:t> </a:t>
                </a:r>
                <a:r>
                  <a:rPr lang="zh-CN" altLang="zh-CN" sz="1100" kern="100" dirty="0">
                    <a:solidFill>
                      <a:srgbClr val="000000"/>
                    </a:solidFill>
                    <a:latin typeface="+mj-ea"/>
                    <a:ea typeface="+mj-ea"/>
                  </a:rPr>
                  <a:t>指定环境条件中用户角色与位置的约束关系。</a:t>
                </a:r>
              </a:p>
              <a:p>
                <a:pPr marL="342900" lvl="0" indent="-342900" algn="l">
                  <a:lnSpc>
                    <a:spcPct val="150000"/>
                  </a:lnSpc>
                  <a:buFont typeface="宋体" panose="02010600030101010101" pitchFamily="2" charset="-122"/>
                  <a:buAutoNum type="arabicPeriod"/>
                </a:pPr>
                <a:r>
                  <a:rPr lang="en-US" altLang="zh-CN" sz="1200" i="0" kern="100">
                    <a:solidFill>
                      <a:srgbClr val="000000"/>
                    </a:solidFill>
                    <a:latin typeface="Cambria Math" panose="02040503050406030204" pitchFamily="18" charset="0"/>
                    <a:ea typeface="+mj-ea"/>
                  </a:rPr>
                  <a:t>𝐷𝐿⊆𝐷𝑒𝑣𝑖𝑐𝑒×𝐿𝑜𝑐𝑎𝑡𝑖𝑜𝑛</a:t>
                </a:r>
                <a:r>
                  <a:rPr lang="en-US" altLang="zh-CN" sz="1200" kern="100" dirty="0">
                    <a:solidFill>
                      <a:srgbClr val="000000"/>
                    </a:solidFill>
                    <a:latin typeface="+mj-ea"/>
                    <a:ea typeface="+mj-ea"/>
                  </a:rPr>
                  <a:t> </a:t>
                </a:r>
                <a:r>
                  <a:rPr lang="zh-CN" altLang="zh-CN" sz="1100" kern="100" dirty="0">
                    <a:solidFill>
                      <a:srgbClr val="000000"/>
                    </a:solidFill>
                    <a:latin typeface="+mj-ea"/>
                    <a:ea typeface="+mj-ea"/>
                  </a:rPr>
                  <a:t>指定环境条件中设备与位置的约束关系。</a:t>
                </a:r>
                <a:endParaRPr lang="en-US" altLang="zh-CN" sz="1100" kern="100" dirty="0">
                  <a:solidFill>
                    <a:srgbClr val="000000"/>
                  </a:solidFill>
                  <a:latin typeface="+mj-ea"/>
                  <a:ea typeface="+mj-ea"/>
                </a:endParaRPr>
              </a:p>
              <a:p>
                <a:pPr marL="342900" lvl="0" indent="-342900" algn="l">
                  <a:lnSpc>
                    <a:spcPct val="150000"/>
                  </a:lnSpc>
                  <a:buFont typeface="宋体" panose="02010600030101010101" pitchFamily="2" charset="-122"/>
                  <a:buAutoNum type="arabicPeriod"/>
                </a:pPr>
                <a:r>
                  <a:rPr lang="en-US" altLang="zh-CN" sz="1200" i="0" kern="100">
                    <a:solidFill>
                      <a:srgbClr val="000000"/>
                    </a:solidFill>
                    <a:latin typeface="Cambria Math" panose="02040503050406030204" pitchFamily="18" charset="0"/>
                    <a:ea typeface="+mj-ea"/>
                  </a:rPr>
                  <a:t>𝑅𝐷⊆𝑅𝑜𝑙𝑒×𝐷𝑒𝑣𝑖𝑐𝑒</a:t>
                </a:r>
                <a:r>
                  <a:rPr lang="en-US" altLang="zh-CN" sz="1200" kern="100" dirty="0">
                    <a:solidFill>
                      <a:srgbClr val="000000"/>
                    </a:solidFill>
                    <a:latin typeface="+mj-ea"/>
                    <a:ea typeface="+mj-ea"/>
                  </a:rPr>
                  <a:t> </a:t>
                </a:r>
                <a:r>
                  <a:rPr lang="zh-CN" altLang="zh-CN" sz="1100" kern="100" dirty="0">
                    <a:solidFill>
                      <a:srgbClr val="000000"/>
                    </a:solidFill>
                    <a:latin typeface="+mj-ea"/>
                    <a:ea typeface="+mj-ea"/>
                  </a:rPr>
                  <a:t>指定用户角色与设备的关系集，描述用户角色对设备的访问行为。</a:t>
                </a:r>
                <a:endParaRPr lang="en-US" altLang="zh-CN" sz="1100" kern="100" dirty="0">
                  <a:solidFill>
                    <a:srgbClr val="000000"/>
                  </a:solidFill>
                  <a:latin typeface="+mj-ea"/>
                  <a:ea typeface="+mj-ea"/>
                </a:endParaRPr>
              </a:p>
              <a:p>
                <a:pPr marL="342900" lvl="0" indent="-342900" algn="l">
                  <a:lnSpc>
                    <a:spcPct val="150000"/>
                  </a:lnSpc>
                  <a:buFont typeface="宋体" panose="02010600030101010101" pitchFamily="2" charset="-122"/>
                  <a:buAutoNum type="arabicPeriod"/>
                </a:pPr>
                <a:endParaRPr lang="en-US" altLang="zh-CN" sz="1100" kern="100" dirty="0">
                  <a:solidFill>
                    <a:srgbClr val="000000"/>
                  </a:solidFill>
                  <a:latin typeface="+mj-ea"/>
                  <a:ea typeface="+mj-ea"/>
                </a:endParaRPr>
              </a:p>
              <a:p>
                <a:pPr marL="342900" lvl="0" indent="-342900" algn="l">
                  <a:lnSpc>
                    <a:spcPct val="150000"/>
                  </a:lnSpc>
                  <a:buFont typeface="宋体" panose="02010600030101010101" pitchFamily="2" charset="-122"/>
                  <a:buAutoNum type="arabicPeriod"/>
                </a:pPr>
                <a:r>
                  <a:rPr lang="zh-CN" altLang="en-US" sz="1100" kern="100" dirty="0">
                    <a:solidFill>
                      <a:srgbClr val="000000"/>
                    </a:solidFill>
                    <a:latin typeface="+mj-ea"/>
                    <a:ea typeface="+mj-ea"/>
                  </a:rPr>
                  <a:t>例如：</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拓扑约束公式</a:t>
                </a:r>
                <a:r>
                  <a:rPr lang="zh-CN" altLang="zh-CN" sz="1800" i="0" kern="100">
                    <a:effectLst/>
                    <a:latin typeface="Cambria Math" panose="02040503050406030204" pitchFamily="18" charset="0"/>
                    <a:ea typeface="Cambria Math" panose="02040503050406030204" pitchFamily="18" charset="0"/>
                    <a:cs typeface="Times New Roman" panose="02020603050405020304" pitchFamily="18" charset="0"/>
                  </a:rPr>
                  <a:t> </a:t>
                </a:r>
                <a:r>
                  <a:rPr lang="en-US" altLang="zh-CN" sz="1800" i="0" kern="100" spc="75">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𝑅𝐿</a:t>
                </a:r>
                <a:r>
                  <a:rPr lang="zh-CN" altLang="zh-CN" sz="1800" i="0" spc="75">
                    <a:solidFill>
                      <a:srgbClr val="000000"/>
                    </a:solidFill>
                    <a:effectLst/>
                    <a:latin typeface="Cambria Math" panose="02040503050406030204" pitchFamily="18" charset="0"/>
                  </a:rPr>
                  <a:t>(</a:t>
                </a:r>
                <a:r>
                  <a:rPr lang="en-US" altLang="zh-CN" sz="1800" i="0" kern="100"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𝑃𝑎𝑟𝑒𝑛𝑡𝑠,𝐷𝑟𝑜𝑜𝑚)∧𝑅𝐿</a:t>
                </a:r>
                <a:r>
                  <a:rPr lang="zh-CN" altLang="zh-CN" sz="1800" i="0" spc="75">
                    <a:solidFill>
                      <a:srgbClr val="000000"/>
                    </a:solidFill>
                    <a:effectLst/>
                    <a:latin typeface="Cambria Math" panose="02040503050406030204" pitchFamily="18" charset="0"/>
                  </a:rPr>
                  <a:t>(</a:t>
                </a:r>
                <a:r>
                  <a:rPr lang="en-US" altLang="zh-CN" sz="1800" i="0" kern="100"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𝐶ℎ𝑖𝑙𝑑𝐴,𝐷𝑟𝑜𝑜𝑚)∧𝑅𝐷</a:t>
                </a:r>
                <a:r>
                  <a:rPr lang="zh-CN" altLang="zh-CN" sz="1800" i="0" spc="75">
                    <a:solidFill>
                      <a:srgbClr val="000000"/>
                    </a:solidFill>
                    <a:effectLst/>
                    <a:latin typeface="Cambria Math" panose="02040503050406030204" pitchFamily="18" charset="0"/>
                  </a:rPr>
                  <a:t>(</a:t>
                </a:r>
                <a:r>
                  <a:rPr lang="en-US" altLang="zh-CN" sz="1800" i="0" kern="100"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𝐶ℎ𝑖𝑙𝑑𝐴,𝑂𝑣𝑒𝑛)  </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表示父母和孩子在客厅</a:t>
                </a:r>
                <a:r>
                  <a:rPr lang="en-US" altLang="zh-CN" sz="1800" kern="100" spc="75" dirty="0">
                    <a:solidFill>
                      <a:srgbClr val="000000"/>
                    </a:solidFill>
                    <a:effectLst/>
                    <a:latin typeface="Times New Roman" panose="02020603050405020304" pitchFamily="18" charset="0"/>
                    <a:ea typeface="宋体" panose="02010600030101010101" pitchFamily="2" charset="-122"/>
                  </a:rPr>
                  <a:t>(</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主体邻近性约束</a:t>
                </a:r>
                <a:r>
                  <a:rPr lang="en-US" altLang="zh-CN" sz="1800" kern="100" spc="75" dirty="0">
                    <a:solidFill>
                      <a:srgbClr val="000000"/>
                    </a:solidFill>
                    <a:effectLst/>
                    <a:latin typeface="Times New Roman" panose="02020603050405020304" pitchFamily="18" charset="0"/>
                    <a:ea typeface="宋体" panose="02010600030101010101" pitchFamily="2" charset="-122"/>
                  </a:rPr>
                  <a:t>)</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，孩子访问烤箱</a:t>
                </a:r>
                <a:r>
                  <a:rPr lang="en-US" altLang="zh-CN" sz="1800" kern="100" spc="75" dirty="0">
                    <a:solidFill>
                      <a:srgbClr val="000000"/>
                    </a:solidFill>
                    <a:effectLst/>
                    <a:latin typeface="Times New Roman" panose="02020603050405020304" pitchFamily="18" charset="0"/>
                    <a:ea typeface="宋体" panose="02010600030101010101" pitchFamily="2" charset="-122"/>
                  </a:rPr>
                  <a:t>(</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访问约束</a:t>
                </a:r>
                <a:r>
                  <a:rPr lang="en-US" altLang="zh-CN" sz="1800" kern="100" spc="75" dirty="0">
                    <a:solidFill>
                      <a:srgbClr val="000000"/>
                    </a:solidFill>
                    <a:effectLst/>
                    <a:latin typeface="Times New Roman" panose="02020603050405020304" pitchFamily="18" charset="0"/>
                    <a:ea typeface="宋体" panose="02010600030101010101" pitchFamily="2" charset="-122"/>
                  </a:rPr>
                  <a:t>)</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100" kern="100" dirty="0">
                  <a:solidFill>
                    <a:srgbClr val="000000"/>
                  </a:solidFill>
                  <a:latin typeface="+mj-ea"/>
                  <a:ea typeface="+mj-ea"/>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15</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393045C3-AE53-48C4-84A7-383CED88262C}" type="datetime1">
              <a:rPr lang="zh-CN" altLang="en-US" smtClean="0"/>
              <a:t>2023/5/20</a:t>
            </a:fld>
            <a:endParaRPr lang="en-US" altLang="zh-CN"/>
          </a:p>
        </p:txBody>
      </p:sp>
    </p:spTree>
    <p:extLst>
      <p:ext uri="{BB962C8B-B14F-4D97-AF65-F5344CB8AC3E}">
        <p14:creationId xmlns:p14="http://schemas.microsoft.com/office/powerpoint/2010/main" val="112115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微软雅黑" panose="020B0503020204020204" pitchFamily="34" charset="-122"/>
                <a:cs typeface="+mn-cs"/>
              </a:rPr>
              <a:t>域间模型是在不同域空间中建立关系以实现跨域访问。因此每一个域空间中都需要应用一个基本模型。多个域空间中不同角色建立映射关系从而形成完整的域间访问控制模型。</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基本模型由</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五个基本元素组成：用户、角色、物理位置、操作、设备</a:t>
            </a:r>
            <a:r>
              <a:rPr lang="zh-CN" altLang="en-US"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由于用户可在多个域的空间内移动，模型将位置作为重要参数考虑。访问者</a:t>
            </a:r>
            <a:r>
              <a:rPr lang="zh-CN" altLang="en-US"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被分配的角色是否处于活动状态</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和执行权限</a:t>
            </a:r>
            <a:r>
              <a:rPr lang="zh-CN" altLang="en-US"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均需要</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受到位置限制</a:t>
            </a:r>
            <a:r>
              <a:rPr lang="zh-CN" altLang="en-US"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。拓扑约束是对权限分配</a:t>
            </a:r>
            <a:r>
              <a:rPr lang="en-US"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a:t>
            </a:r>
            <a:r>
              <a:rPr lang="zh-CN" altLang="en-US"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关系的约束条件。</a:t>
            </a:r>
            <a:endParaRPr lang="en-US"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当多个域空间构成协作域时，，即多域元素集合表示为多个域空间基本元素的并集，如上所示。</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这里需要考虑列举一个例子说明拓扑约束的作用</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16</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393045C3-AE53-48C4-84A7-383CED88262C}" type="datetime1">
              <a:rPr lang="zh-CN" altLang="en-US" smtClean="0"/>
              <a:t>2023/5/20</a:t>
            </a:fld>
            <a:endParaRPr lang="en-US" altLang="zh-CN"/>
          </a:p>
        </p:txBody>
      </p:sp>
    </p:spTree>
    <p:extLst>
      <p:ext uri="{BB962C8B-B14F-4D97-AF65-F5344CB8AC3E}">
        <p14:creationId xmlns:p14="http://schemas.microsoft.com/office/powerpoint/2010/main" val="4101041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域间模型通过建立不同域间角色的映射关系来实现跨域用户访问请求。</a:t>
                </a:r>
                <a:endParaRPr lang="en-US" altLang="zh-CN" sz="1200" b="1" kern="1200" dirty="0">
                  <a:solidFill>
                    <a:schemeClr val="tx1"/>
                  </a:solidFill>
                  <a:effectLst/>
                  <a:latin typeface="Arial" panose="020B0604020202020204" pitchFamily="34" charset="0"/>
                  <a:ea typeface="微软雅黑" panose="020B0503020204020204" pitchFamily="34" charset="-122"/>
                  <a:cs typeface="+mn-cs"/>
                </a:endParaRPr>
              </a:p>
              <a:p>
                <a:endParaRPr lang="en-US" altLang="zh-CN" sz="1200" b="1"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角色映射关系 定义如上，表示 当</a:t>
                </a:r>
                <a14:m>
                  <m:oMath xmlns:m="http://schemas.openxmlformats.org/officeDocument/2006/math">
                    <m:sSub>
                      <m:sSubPr>
                        <m:ctrlPr>
                          <a:rPr lang="zh-CN" altLang="zh-CN" sz="1200" b="1"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𝐝</m:t>
                        </m:r>
                      </m:e>
                      <m:sub>
                        <m:r>
                          <a:rPr lang="en-US" altLang="zh-CN" sz="1200" b="1"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𝐢</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域中角色</a:t>
                </a:r>
                <a14:m>
                  <m:oMath xmlns:m="http://schemas.openxmlformats.org/officeDocument/2006/math">
                    <m:sSub>
                      <m:sSubPr>
                        <m:ctrlPr>
                          <a:rPr lang="zh-CN" altLang="zh-CN" sz="1200" b="1" i="1" kern="100" spc="75" smtClean="0">
                            <a:solidFill>
                              <a:srgbClr val="000000"/>
                            </a:solidFill>
                            <a:latin typeface="Cambria Math" panose="02040503050406030204" pitchFamily="18" charset="0"/>
                            <a:cs typeface="Times New Roman" panose="02020603050405020304" pitchFamily="18" charset="0"/>
                          </a:rPr>
                        </m:ctrlPr>
                      </m:sSubPr>
                      <m:e>
                        <m:r>
                          <a:rPr lang="en-US" altLang="zh-CN" sz="1200" b="1" i="1" kern="100" spc="75" smtClean="0">
                            <a:solidFill>
                              <a:srgbClr val="000000"/>
                            </a:solidFill>
                            <a:latin typeface="Cambria Math" panose="02040503050406030204" pitchFamily="18" charset="0"/>
                            <a:cs typeface="Times New Roman" panose="02020603050405020304" pitchFamily="18" charset="0"/>
                          </a:rPr>
                          <m:t>𝐝</m:t>
                        </m:r>
                      </m:e>
                      <m:sub>
                        <m:r>
                          <a:rPr lang="en-US" altLang="zh-CN" sz="1200" b="1" i="1" kern="100" spc="75" smtClean="0">
                            <a:solidFill>
                              <a:srgbClr val="000000"/>
                            </a:solidFill>
                            <a:latin typeface="Cambria Math" panose="02040503050406030204" pitchFamily="18" charset="0"/>
                            <a:cs typeface="Times New Roman" panose="02020603050405020304" pitchFamily="18" charset="0"/>
                          </a:rPr>
                          <m:t>𝐢</m:t>
                        </m:r>
                      </m:sub>
                    </m:sSub>
                    <m:sSub>
                      <m:sSubPr>
                        <m:ctrlPr>
                          <a:rPr lang="zh-CN" altLang="zh-CN" sz="1200" b="1" i="1" kern="100" spc="75">
                            <a:solidFill>
                              <a:srgbClr val="000000"/>
                            </a:solidFill>
                            <a:latin typeface="Cambria Math" panose="02040503050406030204" pitchFamily="18" charset="0"/>
                            <a:cs typeface="Times New Roman" panose="02020603050405020304" pitchFamily="18" charset="0"/>
                          </a:rPr>
                        </m:ctrlPr>
                      </m:sSubPr>
                      <m:e>
                        <m:r>
                          <a:rPr lang="en-US" altLang="zh-CN" sz="1200" b="1" i="1" kern="100" spc="75" smtClean="0">
                            <a:solidFill>
                              <a:srgbClr val="000000"/>
                            </a:solidFill>
                            <a:latin typeface="Cambria Math" panose="02040503050406030204" pitchFamily="18" charset="0"/>
                            <a:cs typeface="Times New Roman" panose="02020603050405020304" pitchFamily="18" charset="0"/>
                          </a:rPr>
                          <m:t>𝐫</m:t>
                        </m:r>
                      </m:e>
                      <m:sub>
                        <m:r>
                          <a:rPr lang="en-US" altLang="zh-CN" sz="1200" b="1" i="1" kern="100" spc="75" smtClean="0">
                            <a:solidFill>
                              <a:srgbClr val="000000"/>
                            </a:solidFill>
                            <a:latin typeface="Cambria Math" panose="02040503050406030204" pitchFamily="18" charset="0"/>
                            <a:cs typeface="Times New Roman" panose="02020603050405020304" pitchFamily="18" charset="0"/>
                          </a:rPr>
                          <m:t>𝐦</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映射到</a:t>
                </a:r>
                <a14:m>
                  <m:oMath xmlns:m="http://schemas.openxmlformats.org/officeDocument/2006/math">
                    <m:sSub>
                      <m:sSubPr>
                        <m:ctrlPr>
                          <a:rPr lang="zh-CN" altLang="zh-CN" sz="1200" b="1" i="1" kern="100" spc="75" smtClean="0">
                            <a:solidFill>
                              <a:srgbClr val="000000"/>
                            </a:solidFill>
                            <a:latin typeface="Cambria Math" panose="02040503050406030204" pitchFamily="18" charset="0"/>
                            <a:cs typeface="Times New Roman" panose="02020603050405020304" pitchFamily="18" charset="0"/>
                          </a:rPr>
                        </m:ctrlPr>
                      </m:sSubPr>
                      <m:e>
                        <m:r>
                          <a:rPr lang="en-US" altLang="zh-CN" sz="1200" b="1" i="1" kern="100" spc="75" smtClean="0">
                            <a:solidFill>
                              <a:srgbClr val="000000"/>
                            </a:solidFill>
                            <a:latin typeface="Cambria Math" panose="02040503050406030204" pitchFamily="18" charset="0"/>
                            <a:cs typeface="Times New Roman" panose="02020603050405020304" pitchFamily="18" charset="0"/>
                          </a:rPr>
                          <m:t>𝐝</m:t>
                        </m:r>
                      </m:e>
                      <m:sub>
                        <m:r>
                          <a:rPr lang="en-US" altLang="zh-CN" sz="1200" b="1" i="1" kern="100" spc="75" smtClean="0">
                            <a:solidFill>
                              <a:srgbClr val="000000"/>
                            </a:solidFill>
                            <a:latin typeface="Cambria Math" panose="02040503050406030204" pitchFamily="18" charset="0"/>
                            <a:cs typeface="Times New Roman" panose="02020603050405020304" pitchFamily="18" charset="0"/>
                          </a:rPr>
                          <m:t>𝐣</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域中角色</a:t>
                </a:r>
                <a14:m>
                  <m:oMath xmlns:m="http://schemas.openxmlformats.org/officeDocument/2006/math">
                    <m:sSub>
                      <m:sSubPr>
                        <m:ctrlPr>
                          <a:rPr lang="zh-CN" altLang="zh-CN" sz="1200" b="1" i="1" kern="100" spc="75" smtClean="0">
                            <a:solidFill>
                              <a:srgbClr val="000000"/>
                            </a:solidFill>
                            <a:latin typeface="Cambria Math" panose="02040503050406030204" pitchFamily="18" charset="0"/>
                            <a:cs typeface="Times New Roman" panose="02020603050405020304" pitchFamily="18" charset="0"/>
                          </a:rPr>
                        </m:ctrlPr>
                      </m:sSubPr>
                      <m:e>
                        <m:r>
                          <a:rPr lang="en-US" altLang="zh-CN" sz="1200" b="1" i="1" kern="100" spc="75" smtClean="0">
                            <a:solidFill>
                              <a:srgbClr val="000000"/>
                            </a:solidFill>
                            <a:latin typeface="Cambria Math" panose="02040503050406030204" pitchFamily="18" charset="0"/>
                            <a:cs typeface="Times New Roman" panose="02020603050405020304" pitchFamily="18" charset="0"/>
                          </a:rPr>
                          <m:t>𝐝</m:t>
                        </m:r>
                      </m:e>
                      <m:sub>
                        <m:r>
                          <a:rPr lang="en-US" altLang="zh-CN" sz="1200" b="1" i="1" kern="100" spc="75" smtClean="0">
                            <a:solidFill>
                              <a:srgbClr val="000000"/>
                            </a:solidFill>
                            <a:latin typeface="Cambria Math" panose="02040503050406030204" pitchFamily="18" charset="0"/>
                            <a:cs typeface="Times New Roman" panose="02020603050405020304" pitchFamily="18" charset="0"/>
                          </a:rPr>
                          <m:t>𝐣</m:t>
                        </m:r>
                      </m:sub>
                    </m:sSub>
                    <m:sSub>
                      <m:sSubPr>
                        <m:ctrlPr>
                          <a:rPr lang="zh-CN" altLang="zh-CN" sz="1200" b="1" i="1" kern="100" spc="75">
                            <a:solidFill>
                              <a:srgbClr val="000000"/>
                            </a:solidFill>
                            <a:latin typeface="Cambria Math" panose="02040503050406030204" pitchFamily="18" charset="0"/>
                            <a:cs typeface="Times New Roman" panose="02020603050405020304" pitchFamily="18" charset="0"/>
                          </a:rPr>
                        </m:ctrlPr>
                      </m:sSubPr>
                      <m:e>
                        <m:r>
                          <a:rPr lang="en-US" altLang="zh-CN" sz="1200" b="1" i="1" kern="100" spc="75" smtClean="0">
                            <a:solidFill>
                              <a:srgbClr val="000000"/>
                            </a:solidFill>
                            <a:latin typeface="Cambria Math" panose="02040503050406030204" pitchFamily="18" charset="0"/>
                            <a:cs typeface="Times New Roman" panose="02020603050405020304" pitchFamily="18" charset="0"/>
                          </a:rPr>
                          <m:t>𝐫</m:t>
                        </m:r>
                      </m:e>
                      <m:sub>
                        <m:r>
                          <a:rPr lang="en-US" altLang="zh-CN" sz="1200" b="1" i="1" kern="100" spc="75" smtClean="0">
                            <a:solidFill>
                              <a:srgbClr val="000000"/>
                            </a:solidFill>
                            <a:latin typeface="Cambria Math" panose="02040503050406030204" pitchFamily="18" charset="0"/>
                            <a:cs typeface="Times New Roman" panose="02020603050405020304" pitchFamily="18" charset="0"/>
                          </a:rPr>
                          <m:t>𝐧</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时：</a:t>
                </a:r>
                <a:endParaRPr lang="en-US" altLang="zh-CN" sz="1200" b="1"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00" spc="75" dirty="0">
                    <a:solidFill>
                      <a:srgbClr val="000000"/>
                    </a:solidFill>
                    <a:latin typeface="Times New Roman" panose="02020603050405020304" pitchFamily="18" charset="0"/>
                    <a:cs typeface="Times New Roman" panose="02020603050405020304" pitchFamily="18" charset="0"/>
                  </a:rPr>
                  <a:t>同时存在</a:t>
                </a:r>
                <a14:m>
                  <m:oMath xmlns:m="http://schemas.openxmlformats.org/officeDocument/2006/math">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𝑑</m:t>
                        </m:r>
                      </m:e>
                      <m:sub>
                        <m:r>
                          <a:rPr lang="en-US" altLang="zh-CN" sz="1200" kern="100" spc="75">
                            <a:solidFill>
                              <a:srgbClr val="000000"/>
                            </a:solidFill>
                            <a:latin typeface="Cambria Math" panose="02040503050406030204" pitchFamily="18" charset="0"/>
                            <a:cs typeface="Times New Roman" panose="02020603050405020304" pitchFamily="18" charset="0"/>
                          </a:rPr>
                          <m:t>𝑗</m:t>
                        </m:r>
                      </m:sub>
                    </m:sSub>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𝑟</m:t>
                        </m:r>
                      </m:e>
                      <m:sub>
                        <m:r>
                          <a:rPr lang="en-US" altLang="zh-CN" sz="1200" kern="100" spc="75">
                            <a:solidFill>
                              <a:srgbClr val="000000"/>
                            </a:solidFill>
                            <a:latin typeface="Cambria Math" panose="02040503050406030204" pitchFamily="18" charset="0"/>
                            <a:cs typeface="Times New Roman" panose="02020603050405020304" pitchFamily="18" charset="0"/>
                          </a:rPr>
                          <m:t>𝑛</m:t>
                        </m:r>
                      </m:sub>
                    </m:sSub>
                  </m:oMath>
                </a14:m>
                <a:r>
                  <a:rPr lang="zh-CN" altLang="zh-CN" sz="1200" kern="100" spc="75" dirty="0">
                    <a:solidFill>
                      <a:srgbClr val="000000"/>
                    </a:solidFill>
                    <a:latin typeface="Times New Roman" panose="02020603050405020304" pitchFamily="18" charset="0"/>
                    <a:cs typeface="Times New Roman" panose="02020603050405020304" pitchFamily="18" charset="0"/>
                  </a:rPr>
                  <a:t>在</a:t>
                </a:r>
                <a14:m>
                  <m:oMath xmlns:m="http://schemas.openxmlformats.org/officeDocument/2006/math">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𝑑</m:t>
                        </m:r>
                      </m:e>
                      <m:sub>
                        <m:r>
                          <a:rPr lang="en-US" altLang="zh-CN" sz="1200" kern="100" spc="75">
                            <a:solidFill>
                              <a:srgbClr val="000000"/>
                            </a:solidFill>
                            <a:latin typeface="Cambria Math" panose="02040503050406030204" pitchFamily="18" charset="0"/>
                            <a:cs typeface="Times New Roman" panose="02020603050405020304" pitchFamily="18" charset="0"/>
                          </a:rPr>
                          <m:t>𝑗</m:t>
                        </m:r>
                      </m:sub>
                    </m:sSub>
                  </m:oMath>
                </a14:m>
                <a:r>
                  <a:rPr lang="zh-CN" altLang="zh-CN" sz="1200" kern="100" spc="75" dirty="0">
                    <a:solidFill>
                      <a:srgbClr val="000000"/>
                    </a:solidFill>
                    <a:latin typeface="Times New Roman" panose="02020603050405020304" pitchFamily="18" charset="0"/>
                    <a:cs typeface="Times New Roman" panose="02020603050405020304" pitchFamily="18" charset="0"/>
                  </a:rPr>
                  <a:t>域的启用位置也是</a:t>
                </a:r>
                <a14:m>
                  <m:oMath xmlns:m="http://schemas.openxmlformats.org/officeDocument/2006/math">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𝑑</m:t>
                        </m:r>
                      </m:e>
                      <m:sub>
                        <m:r>
                          <a:rPr lang="en-US" altLang="zh-CN" sz="1200" kern="100" spc="75">
                            <a:solidFill>
                              <a:srgbClr val="000000"/>
                            </a:solidFill>
                            <a:latin typeface="Cambria Math" panose="02040503050406030204" pitchFamily="18" charset="0"/>
                            <a:cs typeface="Times New Roman" panose="02020603050405020304" pitchFamily="18" charset="0"/>
                          </a:rPr>
                          <m:t>𝑖</m:t>
                        </m:r>
                      </m:sub>
                    </m:sSub>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𝑟</m:t>
                        </m:r>
                      </m:e>
                      <m:sub>
                        <m:r>
                          <a:rPr lang="en-US" altLang="zh-CN" sz="1200" kern="100" spc="75">
                            <a:solidFill>
                              <a:srgbClr val="000000"/>
                            </a:solidFill>
                            <a:latin typeface="Cambria Math" panose="02040503050406030204" pitchFamily="18" charset="0"/>
                            <a:cs typeface="Times New Roman" panose="02020603050405020304" pitchFamily="18" charset="0"/>
                          </a:rPr>
                          <m:t>𝑚</m:t>
                        </m:r>
                      </m:sub>
                    </m:sSub>
                  </m:oMath>
                </a14:m>
                <a:r>
                  <a:rPr lang="zh-CN" altLang="zh-CN" sz="1200" kern="100" spc="75" dirty="0">
                    <a:solidFill>
                      <a:srgbClr val="000000"/>
                    </a:solidFill>
                    <a:latin typeface="Times New Roman" panose="02020603050405020304" pitchFamily="18" charset="0"/>
                    <a:cs typeface="Times New Roman" panose="02020603050405020304" pitchFamily="18" charset="0"/>
                  </a:rPr>
                  <a:t>在</a:t>
                </a:r>
                <a14:m>
                  <m:oMath xmlns:m="http://schemas.openxmlformats.org/officeDocument/2006/math">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𝑑</m:t>
                        </m:r>
                      </m:e>
                      <m:sub>
                        <m:r>
                          <a:rPr lang="en-US" altLang="zh-CN" sz="1200" kern="100" spc="75">
                            <a:solidFill>
                              <a:srgbClr val="000000"/>
                            </a:solidFill>
                            <a:latin typeface="Cambria Math" panose="02040503050406030204" pitchFamily="18" charset="0"/>
                            <a:cs typeface="Times New Roman" panose="02020603050405020304" pitchFamily="18" charset="0"/>
                          </a:rPr>
                          <m:t>𝑗</m:t>
                        </m:r>
                      </m:sub>
                    </m:sSub>
                  </m:oMath>
                </a14:m>
                <a:r>
                  <a:rPr lang="zh-CN" altLang="zh-CN" sz="1200" kern="100" spc="75" dirty="0">
                    <a:solidFill>
                      <a:srgbClr val="000000"/>
                    </a:solidFill>
                    <a:latin typeface="Times New Roman" panose="02020603050405020304" pitchFamily="18" charset="0"/>
                    <a:cs typeface="Times New Roman" panose="02020603050405020304" pitchFamily="18" charset="0"/>
                  </a:rPr>
                  <a:t>域中的启用位置，</a:t>
                </a:r>
                <a14:m>
                  <m:oMath xmlns:m="http://schemas.openxmlformats.org/officeDocument/2006/math">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𝑑</m:t>
                        </m:r>
                      </m:e>
                      <m:sub>
                        <m:r>
                          <a:rPr lang="en-US" altLang="zh-CN" sz="1200" kern="100" spc="75">
                            <a:solidFill>
                              <a:srgbClr val="000000"/>
                            </a:solidFill>
                            <a:latin typeface="Cambria Math" panose="02040503050406030204" pitchFamily="18" charset="0"/>
                            <a:cs typeface="Times New Roman" panose="02020603050405020304" pitchFamily="18" charset="0"/>
                          </a:rPr>
                          <m:t>𝑗</m:t>
                        </m:r>
                      </m:sub>
                    </m:sSub>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𝑟</m:t>
                        </m:r>
                      </m:e>
                      <m:sub>
                        <m:r>
                          <a:rPr lang="en-US" altLang="zh-CN" sz="1200" kern="100" spc="75">
                            <a:solidFill>
                              <a:srgbClr val="000000"/>
                            </a:solidFill>
                            <a:latin typeface="Cambria Math" panose="02040503050406030204" pitchFamily="18" charset="0"/>
                            <a:cs typeface="Times New Roman" panose="02020603050405020304" pitchFamily="18" charset="0"/>
                          </a:rPr>
                          <m:t>𝑛</m:t>
                        </m:r>
                      </m:sub>
                    </m:sSub>
                  </m:oMath>
                </a14:m>
                <a:r>
                  <a:rPr lang="zh-CN" altLang="zh-CN" sz="1200" kern="100" spc="75" dirty="0">
                    <a:solidFill>
                      <a:srgbClr val="000000"/>
                    </a:solidFill>
                    <a:latin typeface="Times New Roman" panose="02020603050405020304" pitchFamily="18" charset="0"/>
                    <a:cs typeface="Times New Roman" panose="02020603050405020304" pitchFamily="18" charset="0"/>
                  </a:rPr>
                  <a:t>在</a:t>
                </a:r>
                <a14:m>
                  <m:oMath xmlns:m="http://schemas.openxmlformats.org/officeDocument/2006/math">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𝑑</m:t>
                        </m:r>
                      </m:e>
                      <m:sub>
                        <m:r>
                          <a:rPr lang="en-US" altLang="zh-CN" sz="1200" kern="100" spc="75">
                            <a:solidFill>
                              <a:srgbClr val="000000"/>
                            </a:solidFill>
                            <a:latin typeface="Cambria Math" panose="02040503050406030204" pitchFamily="18" charset="0"/>
                            <a:cs typeface="Times New Roman" panose="02020603050405020304" pitchFamily="18" charset="0"/>
                          </a:rPr>
                          <m:t>𝑗</m:t>
                        </m:r>
                      </m:sub>
                    </m:sSub>
                  </m:oMath>
                </a14:m>
                <a:r>
                  <a:rPr lang="zh-CN" altLang="zh-CN" sz="1200" kern="100" spc="75" dirty="0">
                    <a:solidFill>
                      <a:srgbClr val="000000"/>
                    </a:solidFill>
                    <a:latin typeface="Times New Roman" panose="02020603050405020304" pitchFamily="18" charset="0"/>
                    <a:cs typeface="Times New Roman" panose="02020603050405020304" pitchFamily="18" charset="0"/>
                  </a:rPr>
                  <a:t>域中权限也是</a:t>
                </a:r>
                <a14:m>
                  <m:oMath xmlns:m="http://schemas.openxmlformats.org/officeDocument/2006/math">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𝑑</m:t>
                        </m:r>
                      </m:e>
                      <m:sub>
                        <m:r>
                          <a:rPr lang="en-US" altLang="zh-CN" sz="1200" kern="100" spc="75">
                            <a:solidFill>
                              <a:srgbClr val="000000"/>
                            </a:solidFill>
                            <a:latin typeface="Cambria Math" panose="02040503050406030204" pitchFamily="18" charset="0"/>
                            <a:cs typeface="Times New Roman" panose="02020603050405020304" pitchFamily="18" charset="0"/>
                          </a:rPr>
                          <m:t>𝑖</m:t>
                        </m:r>
                      </m:sub>
                    </m:sSub>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𝑟</m:t>
                        </m:r>
                      </m:e>
                      <m:sub>
                        <m:r>
                          <a:rPr lang="en-US" altLang="zh-CN" sz="1200" kern="100" spc="75">
                            <a:solidFill>
                              <a:srgbClr val="000000"/>
                            </a:solidFill>
                            <a:latin typeface="Cambria Math" panose="02040503050406030204" pitchFamily="18" charset="0"/>
                            <a:cs typeface="Times New Roman" panose="02020603050405020304" pitchFamily="18" charset="0"/>
                          </a:rPr>
                          <m:t>𝑚</m:t>
                        </m:r>
                      </m:sub>
                    </m:sSub>
                  </m:oMath>
                </a14:m>
                <a:r>
                  <a:rPr lang="zh-CN" altLang="zh-CN" sz="1200" kern="100" spc="75" dirty="0">
                    <a:solidFill>
                      <a:srgbClr val="000000"/>
                    </a:solidFill>
                    <a:latin typeface="Times New Roman" panose="02020603050405020304" pitchFamily="18" charset="0"/>
                    <a:cs typeface="Times New Roman" panose="02020603050405020304" pitchFamily="18" charset="0"/>
                  </a:rPr>
                  <a:t>在</a:t>
                </a:r>
                <a14:m>
                  <m:oMath xmlns:m="http://schemas.openxmlformats.org/officeDocument/2006/math">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𝑑</m:t>
                        </m:r>
                      </m:e>
                      <m:sub>
                        <m:r>
                          <a:rPr lang="en-US" altLang="zh-CN" sz="1200" kern="100" spc="75">
                            <a:solidFill>
                              <a:srgbClr val="000000"/>
                            </a:solidFill>
                            <a:latin typeface="Cambria Math" panose="02040503050406030204" pitchFamily="18" charset="0"/>
                            <a:cs typeface="Times New Roman" panose="02020603050405020304" pitchFamily="18" charset="0"/>
                          </a:rPr>
                          <m:t>𝑗</m:t>
                        </m:r>
                      </m:sub>
                    </m:sSub>
                  </m:oMath>
                </a14:m>
                <a:r>
                  <a:rPr lang="zh-CN" altLang="zh-CN" sz="1200" kern="100" spc="75" dirty="0">
                    <a:solidFill>
                      <a:srgbClr val="000000"/>
                    </a:solidFill>
                    <a:latin typeface="Times New Roman" panose="02020603050405020304" pitchFamily="18" charset="0"/>
                    <a:cs typeface="Times New Roman" panose="02020603050405020304" pitchFamily="18" charset="0"/>
                  </a:rPr>
                  <a:t>域中权限，</a:t>
                </a:r>
                <a14:m>
                  <m:oMath xmlns:m="http://schemas.openxmlformats.org/officeDocument/2006/math">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𝑑</m:t>
                        </m:r>
                      </m:e>
                      <m:sub>
                        <m:r>
                          <a:rPr lang="en-US" altLang="zh-CN" sz="1200" kern="100" spc="75">
                            <a:solidFill>
                              <a:srgbClr val="000000"/>
                            </a:solidFill>
                            <a:latin typeface="Cambria Math" panose="02040503050406030204" pitchFamily="18" charset="0"/>
                            <a:cs typeface="Times New Roman" panose="02020603050405020304" pitchFamily="18" charset="0"/>
                          </a:rPr>
                          <m:t>𝑖</m:t>
                        </m:r>
                      </m:sub>
                    </m:sSub>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𝑟</m:t>
                        </m:r>
                      </m:e>
                      <m:sub>
                        <m:r>
                          <a:rPr lang="en-US" altLang="zh-CN" sz="1200" kern="100" spc="75">
                            <a:solidFill>
                              <a:srgbClr val="000000"/>
                            </a:solidFill>
                            <a:latin typeface="Cambria Math" panose="02040503050406030204" pitchFamily="18" charset="0"/>
                            <a:cs typeface="Times New Roman" panose="02020603050405020304" pitchFamily="18" charset="0"/>
                          </a:rPr>
                          <m:t>𝑚</m:t>
                        </m:r>
                      </m:sub>
                    </m:sSub>
                  </m:oMath>
                </a14:m>
                <a:r>
                  <a:rPr lang="zh-CN" altLang="zh-CN" sz="1200" kern="100" spc="75" dirty="0">
                    <a:solidFill>
                      <a:srgbClr val="000000"/>
                    </a:solidFill>
                    <a:latin typeface="Times New Roman" panose="02020603050405020304" pitchFamily="18" charset="0"/>
                    <a:cs typeface="Times New Roman" panose="02020603050405020304" pitchFamily="18" charset="0"/>
                  </a:rPr>
                  <a:t>的用户也是</a:t>
                </a:r>
                <a14:m>
                  <m:oMath xmlns:m="http://schemas.openxmlformats.org/officeDocument/2006/math">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𝑑</m:t>
                        </m:r>
                      </m:e>
                      <m:sub>
                        <m:r>
                          <a:rPr lang="en-US" altLang="zh-CN" sz="1200" kern="100" spc="75">
                            <a:solidFill>
                              <a:srgbClr val="000000"/>
                            </a:solidFill>
                            <a:latin typeface="Cambria Math" panose="02040503050406030204" pitchFamily="18" charset="0"/>
                            <a:cs typeface="Times New Roman" panose="02020603050405020304" pitchFamily="18" charset="0"/>
                          </a:rPr>
                          <m:t>𝑗</m:t>
                        </m:r>
                      </m:sub>
                    </m:sSub>
                    <m:sSub>
                      <m:sSubPr>
                        <m:ctrlPr>
                          <a:rPr lang="zh-CN" altLang="zh-CN" sz="1200" i="1" kern="100" spc="75">
                            <a:solidFill>
                              <a:srgbClr val="000000"/>
                            </a:solidFill>
                            <a:latin typeface="Cambria Math" panose="02040503050406030204" pitchFamily="18" charset="0"/>
                            <a:cs typeface="Times New Roman" panose="02020603050405020304" pitchFamily="18" charset="0"/>
                          </a:rPr>
                        </m:ctrlPr>
                      </m:sSubPr>
                      <m:e>
                        <m:r>
                          <a:rPr lang="en-US" altLang="zh-CN" sz="1200" kern="100" spc="75">
                            <a:solidFill>
                              <a:srgbClr val="000000"/>
                            </a:solidFill>
                            <a:latin typeface="Cambria Math" panose="02040503050406030204" pitchFamily="18" charset="0"/>
                            <a:cs typeface="Times New Roman" panose="02020603050405020304" pitchFamily="18" charset="0"/>
                          </a:rPr>
                          <m:t>𝑟</m:t>
                        </m:r>
                      </m:e>
                      <m:sub>
                        <m:r>
                          <a:rPr lang="en-US" altLang="zh-CN" sz="1200" kern="100" spc="75">
                            <a:solidFill>
                              <a:srgbClr val="000000"/>
                            </a:solidFill>
                            <a:latin typeface="Cambria Math" panose="02040503050406030204" pitchFamily="18" charset="0"/>
                            <a:cs typeface="Times New Roman" panose="02020603050405020304" pitchFamily="18" charset="0"/>
                          </a:rPr>
                          <m:t>𝑛</m:t>
                        </m:r>
                      </m:sub>
                    </m:sSub>
                  </m:oMath>
                </a14:m>
                <a:r>
                  <a:rPr lang="zh-CN" altLang="zh-CN" sz="1200" kern="100" spc="75" dirty="0">
                    <a:solidFill>
                      <a:srgbClr val="000000"/>
                    </a:solidFill>
                    <a:latin typeface="Times New Roman" panose="02020603050405020304" pitchFamily="18" charset="0"/>
                    <a:cs typeface="Times New Roman" panose="02020603050405020304" pitchFamily="18" charset="0"/>
                  </a:rPr>
                  <a:t>的用户。</a:t>
                </a:r>
                <a:r>
                  <a:rPr lang="zh-CN" altLang="en-US" sz="1200" kern="100" spc="75" dirty="0">
                    <a:solidFill>
                      <a:srgbClr val="000000"/>
                    </a:solidFill>
                    <a:latin typeface="Times New Roman" panose="02020603050405020304" pitchFamily="18" charset="0"/>
                    <a:cs typeface="Times New Roman" panose="02020603050405020304" pitchFamily="18" charset="0"/>
                  </a:rPr>
                  <a:t>即是</a:t>
                </a:r>
                <a14:m>
                  <m:oMath xmlns:m="http://schemas.openxmlformats.org/officeDocument/2006/math">
                    <m:sSub>
                      <m:sSubPr>
                        <m:ctrlPr>
                          <a:rPr lang="zh-CN" altLang="zh-CN" sz="1200"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12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sSub>
                      <m:sSubPr>
                        <m:ctrlPr>
                          <a:rPr lang="zh-CN" altLang="zh-CN" sz="12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12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sub>
                    </m:sSub>
                    <m:r>
                      <a:rPr lang="zh-CN" altLang="en-US" sz="1200"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映射到</m:t>
                    </m:r>
                    <m:sSub>
                      <m:sSubPr>
                        <m:ctrlPr>
                          <a:rPr lang="zh-CN" altLang="zh-CN" sz="1200"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12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𝑗</m:t>
                        </m:r>
                      </m:sub>
                    </m:sSub>
                    <m:sSub>
                      <m:sSubPr>
                        <m:ctrlPr>
                          <a:rPr lang="zh-CN" altLang="zh-CN" sz="12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12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sub>
                    </m:sSub>
                  </m:oMath>
                </a14:m>
                <a:r>
                  <a:rPr lang="zh-CN" altLang="en-US" sz="1200" kern="1200" dirty="0">
                    <a:solidFill>
                      <a:schemeClr val="tx1"/>
                    </a:solidFill>
                    <a:effectLst/>
                    <a:latin typeface="Arial" panose="020B0604020202020204" pitchFamily="34" charset="0"/>
                    <a:ea typeface="微软雅黑" panose="020B0503020204020204" pitchFamily="34" charset="-122"/>
                    <a:cs typeface="+mn-cs"/>
                  </a:rPr>
                  <a:t>时，则</a:t>
                </a:r>
                <a14:m>
                  <m:oMath xmlns:m="http://schemas.openxmlformats.org/officeDocument/2006/math">
                    <m:sSub>
                      <m:sSubPr>
                        <m:ctrlPr>
                          <a:rPr lang="zh-CN" altLang="zh-CN" sz="1200" b="1"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𝒅</m:t>
                        </m:r>
                      </m:e>
                      <m:sub>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𝒊</m:t>
                        </m:r>
                      </m:sub>
                    </m:sSub>
                    <m:sSub>
                      <m:sSubPr>
                        <m:ctrlPr>
                          <a:rPr lang="zh-CN"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𝒓</m:t>
                        </m:r>
                      </m:e>
                      <m:sub>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𝒎</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会继承</a:t>
                </a:r>
                <a14:m>
                  <m:oMath xmlns:m="http://schemas.openxmlformats.org/officeDocument/2006/math">
                    <m:sSub>
                      <m:sSubPr>
                        <m:ctrlPr>
                          <a:rPr lang="zh-CN" altLang="zh-CN" sz="1200" b="1"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𝒅</m:t>
                        </m:r>
                      </m:e>
                      <m:sub>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𝒋</m:t>
                        </m:r>
                      </m:sub>
                    </m:sSub>
                    <m:sSub>
                      <m:sSubPr>
                        <m:ctrlPr>
                          <a:rPr lang="zh-CN"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𝒓</m:t>
                        </m:r>
                      </m:e>
                      <m:sub>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𝒏</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在</a:t>
                </a:r>
                <a14:m>
                  <m:oMath xmlns:m="http://schemas.openxmlformats.org/officeDocument/2006/math">
                    <m:sSub>
                      <m:sSubPr>
                        <m:ctrlPr>
                          <a:rPr lang="zh-CN" altLang="zh-CN" sz="1200" b="1"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𝒅</m:t>
                        </m:r>
                      </m:e>
                      <m:sub>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𝒋</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域中的角色启用位置和权限，而</a:t>
                </a:r>
                <a14:m>
                  <m:oMath xmlns:m="http://schemas.openxmlformats.org/officeDocument/2006/math">
                    <m:sSub>
                      <m:sSubPr>
                        <m:ctrlPr>
                          <a:rPr lang="zh-CN" altLang="zh-CN" sz="1200" b="1"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𝒅</m:t>
                        </m:r>
                      </m:e>
                      <m:sub>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𝒋</m:t>
                        </m:r>
                      </m:sub>
                    </m:sSub>
                    <m:sSub>
                      <m:sSubPr>
                        <m:ctrlPr>
                          <a:rPr lang="zh-CN"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𝒓</m:t>
                        </m:r>
                      </m:e>
                      <m:sub>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𝒏</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会继承</a:t>
                </a:r>
                <a14:m>
                  <m:oMath xmlns:m="http://schemas.openxmlformats.org/officeDocument/2006/math">
                    <m:sSub>
                      <m:sSubPr>
                        <m:ctrlPr>
                          <a:rPr lang="zh-CN" altLang="zh-CN" sz="1200" b="1"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𝒅</m:t>
                        </m:r>
                      </m:e>
                      <m:sub>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𝒊</m:t>
                        </m:r>
                      </m:sub>
                    </m:sSub>
                    <m:sSub>
                      <m:sSubPr>
                        <m:ctrlPr>
                          <a:rPr lang="zh-CN"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𝒓</m:t>
                        </m:r>
                      </m:e>
                      <m:sub>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𝒎</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在</a:t>
                </a:r>
                <a14:m>
                  <m:oMath xmlns:m="http://schemas.openxmlformats.org/officeDocument/2006/math">
                    <m:sSub>
                      <m:sSubPr>
                        <m:ctrlPr>
                          <a:rPr lang="zh-CN" altLang="zh-CN" sz="1200" b="1"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𝒅</m:t>
                        </m:r>
                      </m:e>
                      <m:sub>
                        <m:r>
                          <a:rPr lang="en-US" altLang="zh-CN" sz="1200" b="1"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𝒊</m:t>
                        </m:r>
                      </m:sub>
                    </m:sSub>
                    <m:r>
                      <a:rPr lang="zh-CN" altLang="en-US" sz="1200" b="1" i="1" kern="100" spc="75"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域</m:t>
                    </m:r>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中的用户。</a:t>
                </a:r>
                <a:endParaRPr lang="en-US" altLang="zh-CN" sz="1200" b="1"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如上图所示。</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模型中用户通过被分配的角色访问权限，建立角色映射关系，也是为了让外域的角色进入本域后借助对应的角色来实现</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当存在单向映射关系时，也会建立起这些关系</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解释这三行公式代表的意思：</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00" spc="75" dirty="0">
                    <a:solidFill>
                      <a:srgbClr val="000000"/>
                    </a:solidFill>
                    <a:latin typeface="Times New Roman" panose="02020603050405020304" pitchFamily="18" charset="0"/>
                    <a:cs typeface="Times New Roman" panose="02020603050405020304" pitchFamily="18" charset="0"/>
                  </a:rPr>
                  <a:t>同时存在</a:t>
                </a:r>
                <a:r>
                  <a:rPr lang="en-US" altLang="zh-CN" sz="1200" i="0" kern="100" spc="75">
                    <a:solidFill>
                      <a:srgbClr val="000000"/>
                    </a:solidFill>
                    <a:latin typeface="Cambria Math" panose="02040503050406030204" pitchFamily="18" charset="0"/>
                    <a:cs typeface="Times New Roman" panose="02020603050405020304" pitchFamily="18" charset="0"/>
                  </a:rPr>
                  <a:t>𝑑</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𝑗</a:t>
                </a:r>
                <a:r>
                  <a:rPr lang="zh-CN" altLang="zh-CN" sz="1200" i="0" kern="100" spc="75">
                    <a:solidFill>
                      <a:srgbClr val="000000"/>
                    </a:solidFill>
                    <a:latin typeface="Cambria Math" panose="02040503050406030204" pitchFamily="18" charset="0"/>
                    <a:cs typeface="Times New Roman" panose="02020603050405020304" pitchFamily="18" charset="0"/>
                  </a:rPr>
                  <a:t> </a:t>
                </a:r>
                <a:r>
                  <a:rPr lang="en-US" altLang="zh-CN" sz="1200" i="0" kern="100" spc="75">
                    <a:solidFill>
                      <a:srgbClr val="000000"/>
                    </a:solidFill>
                    <a:latin typeface="Cambria Math" panose="02040503050406030204" pitchFamily="18" charset="0"/>
                    <a:cs typeface="Times New Roman" panose="02020603050405020304" pitchFamily="18" charset="0"/>
                  </a:rPr>
                  <a:t>𝑟</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𝑛</a:t>
                </a:r>
                <a:r>
                  <a:rPr lang="zh-CN" altLang="zh-CN" sz="1200" kern="100" spc="75" dirty="0">
                    <a:solidFill>
                      <a:srgbClr val="000000"/>
                    </a:solidFill>
                    <a:latin typeface="Times New Roman" panose="02020603050405020304" pitchFamily="18" charset="0"/>
                    <a:cs typeface="Times New Roman" panose="02020603050405020304" pitchFamily="18" charset="0"/>
                  </a:rPr>
                  <a:t>在</a:t>
                </a:r>
                <a:r>
                  <a:rPr lang="en-US" altLang="zh-CN" sz="1200" i="0" kern="100" spc="75">
                    <a:solidFill>
                      <a:srgbClr val="000000"/>
                    </a:solidFill>
                    <a:latin typeface="Cambria Math" panose="02040503050406030204" pitchFamily="18" charset="0"/>
                    <a:cs typeface="Times New Roman" panose="02020603050405020304" pitchFamily="18" charset="0"/>
                  </a:rPr>
                  <a:t>𝑑</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𝑗</a:t>
                </a:r>
                <a:r>
                  <a:rPr lang="zh-CN" altLang="zh-CN" sz="1200" kern="100" spc="75" dirty="0">
                    <a:solidFill>
                      <a:srgbClr val="000000"/>
                    </a:solidFill>
                    <a:latin typeface="Times New Roman" panose="02020603050405020304" pitchFamily="18" charset="0"/>
                    <a:cs typeface="Times New Roman" panose="02020603050405020304" pitchFamily="18" charset="0"/>
                  </a:rPr>
                  <a:t>域的启用位置也是</a:t>
                </a:r>
                <a:r>
                  <a:rPr lang="en-US" altLang="zh-CN" sz="1200" i="0" kern="100" spc="75">
                    <a:solidFill>
                      <a:srgbClr val="000000"/>
                    </a:solidFill>
                    <a:latin typeface="Cambria Math" panose="02040503050406030204" pitchFamily="18" charset="0"/>
                    <a:cs typeface="Times New Roman" panose="02020603050405020304" pitchFamily="18" charset="0"/>
                  </a:rPr>
                  <a:t>𝑑</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𝑖</a:t>
                </a:r>
                <a:r>
                  <a:rPr lang="zh-CN" altLang="zh-CN" sz="1200" i="0" kern="100" spc="75">
                    <a:solidFill>
                      <a:srgbClr val="000000"/>
                    </a:solidFill>
                    <a:latin typeface="Cambria Math" panose="02040503050406030204" pitchFamily="18" charset="0"/>
                    <a:cs typeface="Times New Roman" panose="02020603050405020304" pitchFamily="18" charset="0"/>
                  </a:rPr>
                  <a:t> </a:t>
                </a:r>
                <a:r>
                  <a:rPr lang="en-US" altLang="zh-CN" sz="1200" i="0" kern="100" spc="75">
                    <a:solidFill>
                      <a:srgbClr val="000000"/>
                    </a:solidFill>
                    <a:latin typeface="Cambria Math" panose="02040503050406030204" pitchFamily="18" charset="0"/>
                    <a:cs typeface="Times New Roman" panose="02020603050405020304" pitchFamily="18" charset="0"/>
                  </a:rPr>
                  <a:t>𝑟</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𝑚</a:t>
                </a:r>
                <a:r>
                  <a:rPr lang="zh-CN" altLang="zh-CN" sz="1200" kern="100" spc="75" dirty="0">
                    <a:solidFill>
                      <a:srgbClr val="000000"/>
                    </a:solidFill>
                    <a:latin typeface="Times New Roman" panose="02020603050405020304" pitchFamily="18" charset="0"/>
                    <a:cs typeface="Times New Roman" panose="02020603050405020304" pitchFamily="18" charset="0"/>
                  </a:rPr>
                  <a:t>在</a:t>
                </a:r>
                <a:r>
                  <a:rPr lang="en-US" altLang="zh-CN" sz="1200" i="0" kern="100" spc="75">
                    <a:solidFill>
                      <a:srgbClr val="000000"/>
                    </a:solidFill>
                    <a:latin typeface="Cambria Math" panose="02040503050406030204" pitchFamily="18" charset="0"/>
                    <a:cs typeface="Times New Roman" panose="02020603050405020304" pitchFamily="18" charset="0"/>
                  </a:rPr>
                  <a:t>𝑑</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𝑗</a:t>
                </a:r>
                <a:r>
                  <a:rPr lang="zh-CN" altLang="zh-CN" sz="1200" kern="100" spc="75" dirty="0">
                    <a:solidFill>
                      <a:srgbClr val="000000"/>
                    </a:solidFill>
                    <a:latin typeface="Times New Roman" panose="02020603050405020304" pitchFamily="18" charset="0"/>
                    <a:cs typeface="Times New Roman" panose="02020603050405020304" pitchFamily="18" charset="0"/>
                  </a:rPr>
                  <a:t>域中的启用位置，</a:t>
                </a:r>
                <a:r>
                  <a:rPr lang="en-US" altLang="zh-CN" sz="1200" i="0" kern="100" spc="75">
                    <a:solidFill>
                      <a:srgbClr val="000000"/>
                    </a:solidFill>
                    <a:latin typeface="Cambria Math" panose="02040503050406030204" pitchFamily="18" charset="0"/>
                    <a:cs typeface="Times New Roman" panose="02020603050405020304" pitchFamily="18" charset="0"/>
                  </a:rPr>
                  <a:t>𝑑</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𝑗</a:t>
                </a:r>
                <a:r>
                  <a:rPr lang="zh-CN" altLang="zh-CN" sz="1200" i="0" kern="100" spc="75">
                    <a:solidFill>
                      <a:srgbClr val="000000"/>
                    </a:solidFill>
                    <a:latin typeface="Cambria Math" panose="02040503050406030204" pitchFamily="18" charset="0"/>
                    <a:cs typeface="Times New Roman" panose="02020603050405020304" pitchFamily="18" charset="0"/>
                  </a:rPr>
                  <a:t> </a:t>
                </a:r>
                <a:r>
                  <a:rPr lang="en-US" altLang="zh-CN" sz="1200" i="0" kern="100" spc="75">
                    <a:solidFill>
                      <a:srgbClr val="000000"/>
                    </a:solidFill>
                    <a:latin typeface="Cambria Math" panose="02040503050406030204" pitchFamily="18" charset="0"/>
                    <a:cs typeface="Times New Roman" panose="02020603050405020304" pitchFamily="18" charset="0"/>
                  </a:rPr>
                  <a:t>𝑟</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𝑛</a:t>
                </a:r>
                <a:r>
                  <a:rPr lang="zh-CN" altLang="zh-CN" sz="1200" kern="100" spc="75" dirty="0">
                    <a:solidFill>
                      <a:srgbClr val="000000"/>
                    </a:solidFill>
                    <a:latin typeface="Times New Roman" panose="02020603050405020304" pitchFamily="18" charset="0"/>
                    <a:cs typeface="Times New Roman" panose="02020603050405020304" pitchFamily="18" charset="0"/>
                  </a:rPr>
                  <a:t>在</a:t>
                </a:r>
                <a:r>
                  <a:rPr lang="en-US" altLang="zh-CN" sz="1200" i="0" kern="100" spc="75">
                    <a:solidFill>
                      <a:srgbClr val="000000"/>
                    </a:solidFill>
                    <a:latin typeface="Cambria Math" panose="02040503050406030204" pitchFamily="18" charset="0"/>
                    <a:cs typeface="Times New Roman" panose="02020603050405020304" pitchFamily="18" charset="0"/>
                  </a:rPr>
                  <a:t>𝑑</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𝑗</a:t>
                </a:r>
                <a:r>
                  <a:rPr lang="zh-CN" altLang="zh-CN" sz="1200" kern="100" spc="75" dirty="0">
                    <a:solidFill>
                      <a:srgbClr val="000000"/>
                    </a:solidFill>
                    <a:latin typeface="Times New Roman" panose="02020603050405020304" pitchFamily="18" charset="0"/>
                    <a:cs typeface="Times New Roman" panose="02020603050405020304" pitchFamily="18" charset="0"/>
                  </a:rPr>
                  <a:t>域中权限也是</a:t>
                </a:r>
                <a:r>
                  <a:rPr lang="en-US" altLang="zh-CN" sz="1200" i="0" kern="100" spc="75">
                    <a:solidFill>
                      <a:srgbClr val="000000"/>
                    </a:solidFill>
                    <a:latin typeface="Cambria Math" panose="02040503050406030204" pitchFamily="18" charset="0"/>
                    <a:cs typeface="Times New Roman" panose="02020603050405020304" pitchFamily="18" charset="0"/>
                  </a:rPr>
                  <a:t>𝑑</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𝑖</a:t>
                </a:r>
                <a:r>
                  <a:rPr lang="zh-CN" altLang="zh-CN" sz="1200" i="0" kern="100" spc="75">
                    <a:solidFill>
                      <a:srgbClr val="000000"/>
                    </a:solidFill>
                    <a:latin typeface="Cambria Math" panose="02040503050406030204" pitchFamily="18" charset="0"/>
                    <a:cs typeface="Times New Roman" panose="02020603050405020304" pitchFamily="18" charset="0"/>
                  </a:rPr>
                  <a:t> </a:t>
                </a:r>
                <a:r>
                  <a:rPr lang="en-US" altLang="zh-CN" sz="1200" i="0" kern="100" spc="75">
                    <a:solidFill>
                      <a:srgbClr val="000000"/>
                    </a:solidFill>
                    <a:latin typeface="Cambria Math" panose="02040503050406030204" pitchFamily="18" charset="0"/>
                    <a:cs typeface="Times New Roman" panose="02020603050405020304" pitchFamily="18" charset="0"/>
                  </a:rPr>
                  <a:t>𝑟</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𝑚</a:t>
                </a:r>
                <a:r>
                  <a:rPr lang="zh-CN" altLang="zh-CN" sz="1200" kern="100" spc="75" dirty="0">
                    <a:solidFill>
                      <a:srgbClr val="000000"/>
                    </a:solidFill>
                    <a:latin typeface="Times New Roman" panose="02020603050405020304" pitchFamily="18" charset="0"/>
                    <a:cs typeface="Times New Roman" panose="02020603050405020304" pitchFamily="18" charset="0"/>
                  </a:rPr>
                  <a:t>在</a:t>
                </a:r>
                <a:r>
                  <a:rPr lang="en-US" altLang="zh-CN" sz="1200" i="0" kern="100" spc="75">
                    <a:solidFill>
                      <a:srgbClr val="000000"/>
                    </a:solidFill>
                    <a:latin typeface="Cambria Math" panose="02040503050406030204" pitchFamily="18" charset="0"/>
                    <a:cs typeface="Times New Roman" panose="02020603050405020304" pitchFamily="18" charset="0"/>
                  </a:rPr>
                  <a:t>𝑑</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𝑗</a:t>
                </a:r>
                <a:r>
                  <a:rPr lang="zh-CN" altLang="zh-CN" sz="1200" kern="100" spc="75" dirty="0">
                    <a:solidFill>
                      <a:srgbClr val="000000"/>
                    </a:solidFill>
                    <a:latin typeface="Times New Roman" panose="02020603050405020304" pitchFamily="18" charset="0"/>
                    <a:cs typeface="Times New Roman" panose="02020603050405020304" pitchFamily="18" charset="0"/>
                  </a:rPr>
                  <a:t>域中权限，</a:t>
                </a:r>
                <a:r>
                  <a:rPr lang="en-US" altLang="zh-CN" sz="1200" i="0" kern="100" spc="75">
                    <a:solidFill>
                      <a:srgbClr val="000000"/>
                    </a:solidFill>
                    <a:latin typeface="Cambria Math" panose="02040503050406030204" pitchFamily="18" charset="0"/>
                    <a:cs typeface="Times New Roman" panose="02020603050405020304" pitchFamily="18" charset="0"/>
                  </a:rPr>
                  <a:t>𝑑</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𝑖</a:t>
                </a:r>
                <a:r>
                  <a:rPr lang="zh-CN" altLang="zh-CN" sz="1200" i="0" kern="100" spc="75">
                    <a:solidFill>
                      <a:srgbClr val="000000"/>
                    </a:solidFill>
                    <a:latin typeface="Cambria Math" panose="02040503050406030204" pitchFamily="18" charset="0"/>
                    <a:cs typeface="Times New Roman" panose="02020603050405020304" pitchFamily="18" charset="0"/>
                  </a:rPr>
                  <a:t> </a:t>
                </a:r>
                <a:r>
                  <a:rPr lang="en-US" altLang="zh-CN" sz="1200" i="0" kern="100" spc="75">
                    <a:solidFill>
                      <a:srgbClr val="000000"/>
                    </a:solidFill>
                    <a:latin typeface="Cambria Math" panose="02040503050406030204" pitchFamily="18" charset="0"/>
                    <a:cs typeface="Times New Roman" panose="02020603050405020304" pitchFamily="18" charset="0"/>
                  </a:rPr>
                  <a:t>𝑟</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𝑚</a:t>
                </a:r>
                <a:r>
                  <a:rPr lang="zh-CN" altLang="zh-CN" sz="1200" kern="100" spc="75" dirty="0">
                    <a:solidFill>
                      <a:srgbClr val="000000"/>
                    </a:solidFill>
                    <a:latin typeface="Times New Roman" panose="02020603050405020304" pitchFamily="18" charset="0"/>
                    <a:cs typeface="Times New Roman" panose="02020603050405020304" pitchFamily="18" charset="0"/>
                  </a:rPr>
                  <a:t>的用户也是</a:t>
                </a:r>
                <a:r>
                  <a:rPr lang="en-US" altLang="zh-CN" sz="1200" i="0" kern="100" spc="75">
                    <a:solidFill>
                      <a:srgbClr val="000000"/>
                    </a:solidFill>
                    <a:latin typeface="Cambria Math" panose="02040503050406030204" pitchFamily="18" charset="0"/>
                    <a:cs typeface="Times New Roman" panose="02020603050405020304" pitchFamily="18" charset="0"/>
                  </a:rPr>
                  <a:t>𝑑</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𝑗</a:t>
                </a:r>
                <a:r>
                  <a:rPr lang="zh-CN" altLang="zh-CN" sz="1200" i="0" kern="100" spc="75">
                    <a:solidFill>
                      <a:srgbClr val="000000"/>
                    </a:solidFill>
                    <a:latin typeface="Cambria Math" panose="02040503050406030204" pitchFamily="18" charset="0"/>
                    <a:cs typeface="Times New Roman" panose="02020603050405020304" pitchFamily="18" charset="0"/>
                  </a:rPr>
                  <a:t> </a:t>
                </a:r>
                <a:r>
                  <a:rPr lang="en-US" altLang="zh-CN" sz="1200" i="0" kern="100" spc="75">
                    <a:solidFill>
                      <a:srgbClr val="000000"/>
                    </a:solidFill>
                    <a:latin typeface="Cambria Math" panose="02040503050406030204" pitchFamily="18" charset="0"/>
                    <a:cs typeface="Times New Roman" panose="02020603050405020304" pitchFamily="18" charset="0"/>
                  </a:rPr>
                  <a:t>𝑟</a:t>
                </a:r>
                <a:r>
                  <a:rPr lang="zh-CN" altLang="zh-CN" sz="1200" i="0" kern="100" spc="75">
                    <a:solidFill>
                      <a:srgbClr val="000000"/>
                    </a:solidFill>
                    <a:latin typeface="Cambria Math" panose="02040503050406030204" pitchFamily="18" charset="0"/>
                    <a:cs typeface="Times New Roman" panose="02020603050405020304" pitchFamily="18" charset="0"/>
                  </a:rPr>
                  <a:t>_</a:t>
                </a:r>
                <a:r>
                  <a:rPr lang="en-US" altLang="zh-CN" sz="1200" i="0" kern="100" spc="75">
                    <a:solidFill>
                      <a:srgbClr val="000000"/>
                    </a:solidFill>
                    <a:latin typeface="Cambria Math" panose="02040503050406030204" pitchFamily="18" charset="0"/>
                    <a:cs typeface="Times New Roman" panose="02020603050405020304" pitchFamily="18" charset="0"/>
                  </a:rPr>
                  <a:t>𝑛</a:t>
                </a:r>
                <a:r>
                  <a:rPr lang="zh-CN" altLang="zh-CN" sz="1200" kern="100" spc="75" dirty="0">
                    <a:solidFill>
                      <a:srgbClr val="000000"/>
                    </a:solidFill>
                    <a:latin typeface="Times New Roman" panose="02020603050405020304" pitchFamily="18" charset="0"/>
                    <a:cs typeface="Times New Roman" panose="02020603050405020304" pitchFamily="18" charset="0"/>
                  </a:rPr>
                  <a:t>的用户。</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17</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393045C3-AE53-48C4-84A7-383CED88262C}" type="datetime1">
              <a:rPr lang="zh-CN" altLang="en-US" smtClean="0"/>
              <a:t>2023/5/20</a:t>
            </a:fld>
            <a:endParaRPr lang="en-US" altLang="zh-CN"/>
          </a:p>
        </p:txBody>
      </p:sp>
    </p:spTree>
    <p:extLst>
      <p:ext uri="{BB962C8B-B14F-4D97-AF65-F5344CB8AC3E}">
        <p14:creationId xmlns:p14="http://schemas.microsoft.com/office/powerpoint/2010/main" val="1528619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职责分离约束用于</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避免制定错误的访问控制策略</a:t>
                </a:r>
                <a:r>
                  <a:rPr lang="zh-CN" altLang="en-US"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。针对基本模型，提出</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角色静态职责分离和权限静态职责分离</a:t>
                </a:r>
                <a:r>
                  <a:rPr lang="zh-CN" altLang="en-US"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RSSOD </a:t>
                </a: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rPr>
                  <a:t>原则</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定义了</a:t>
                </a:r>
                <a:r>
                  <a:rPr lang="zh-CN" altLang="zh-CN" sz="18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角色</a:t>
                </a:r>
                <a14:m>
                  <m:oMath xmlns:m="http://schemas.openxmlformats.org/officeDocument/2006/math">
                    <m:r>
                      <a:rPr lang="en-US" altLang="zh-CN" sz="1800" i="1" kern="100"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m:t>
                    </m:r>
                  </m:oMath>
                </a14:m>
                <a:r>
                  <a:rPr lang="zh-CN" altLang="zh-CN" sz="18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与对应角色子集中的角色不能同时分配给同一个用户</a:t>
                </a:r>
                <a:r>
                  <a:rPr lang="zh-CN" altLang="en-US" sz="18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0" dirty="0">
                    <a:solidFill>
                      <a:schemeClr val="tx1">
                        <a:lumMod val="50000"/>
                        <a:lumOff val="50000"/>
                      </a:schemeClr>
                    </a:solidFill>
                    <a:latin typeface="微软雅黑" panose="020B0503020204020204" pitchFamily="34" charset="-122"/>
                    <a:ea typeface="微软雅黑" panose="020B0503020204020204" pitchFamily="34" charset="-122"/>
                  </a:rPr>
                  <a:t>定义了一个用户只能被分配一个角色的规</a:t>
                </a:r>
                <a:r>
                  <a:rPr lang="zh-CN" altLang="en-US" sz="1800" b="1" kern="0" dirty="0">
                    <a:solidFill>
                      <a:schemeClr val="tx1">
                        <a:lumMod val="50000"/>
                        <a:lumOff val="50000"/>
                      </a:schemeClr>
                    </a:solidFill>
                    <a:latin typeface="微软雅黑" panose="020B0503020204020204" pitchFamily="34" charset="-122"/>
                    <a:ea typeface="微软雅黑" panose="020B0503020204020204" pitchFamily="34" charset="-122"/>
                  </a:rPr>
                  <a:t>则</a:t>
                </a:r>
                <a:r>
                  <a:rPr lang="zh-CN" altLang="en-US" sz="1800" kern="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8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kern="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b="1" kern="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PSSOD</a:t>
                </a:r>
                <a:r>
                  <a:rPr lang="zh-CN" altLang="en-US" sz="1800" b="1" kern="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原则 </a:t>
                </a:r>
                <a:r>
                  <a:rPr lang="zh-CN" altLang="en-US" sz="1800" kern="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定义了 </a:t>
                </a:r>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角色</a:t>
                </a:r>
                <a14:m>
                  <m:oMath xmlns:m="http://schemas.openxmlformats.org/officeDocument/2006/math">
                    <m:r>
                      <a:rPr lang="en-US" altLang="zh-CN" sz="1800" i="1" kern="100"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m:t>
                    </m:r>
                  </m:oMath>
                </a14:m>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不能分配相关</a:t>
                </a:r>
                <a14:m>
                  <m:oMath xmlns:m="http://schemas.openxmlformats.org/officeDocument/2006/math">
                    <m:r>
                      <a:rPr lang="en-US" altLang="zh-CN" sz="1800" i="1" kern="100"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𝑝𝑙</m:t>
                    </m:r>
                  </m:oMath>
                </a14:m>
                <a:r>
                  <a:rPr lang="zh-CN" altLang="zh-CN" sz="1800" kern="100"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中的任何权限，</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确定</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了</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不能分配给</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角色的</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约束</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权限集合</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与第二节中的安全约束类似。</a:t>
                </a:r>
                <a:endPar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PRC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意为</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禁止将任何包含权限</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𝑝</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𝑚</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的设备角色分配给角色部分是</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𝑛</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的角色对</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𝑟𝑝</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。在权限分配过程中表示为用户角色在任意时刻被分配的权限集合中都不能包含涉及该用户角色的</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PRC</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约束中的权限</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PDRC:</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意为</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禁止将设备隐私角色</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𝑑𝑝𝑟</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𝑞</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分配给任何其角色部分是</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𝑛</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的角色对</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𝑟𝑙</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。在权限分配过程中表示为用户角色在任意时刻所能操作的智能设备不能包含涉及该用户角色的</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PDRC</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约束中的设备</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18</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fld id="{476AC3E7-387A-4F2C-B948-466B57F0CEB0}" type="datetime1">
              <a:rPr lang="zh-CN" altLang="en-US" smtClean="0"/>
              <a:t>2023/5/20</a:t>
            </a:fld>
            <a:endParaRPr lang="en-US" altLang="zh-CN"/>
          </a:p>
        </p:txBody>
      </p:sp>
    </p:spTree>
    <p:extLst>
      <p:ext uri="{BB962C8B-B14F-4D97-AF65-F5344CB8AC3E}">
        <p14:creationId xmlns:p14="http://schemas.microsoft.com/office/powerpoint/2010/main" val="2233566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b="1" kern="100" spc="75" dirty="0">
                    <a:solidFill>
                      <a:srgbClr val="000000"/>
                    </a:solidFill>
                    <a:effectLst/>
                    <a:latin typeface="Times New Roman" panose="02020603050405020304" pitchFamily="18" charset="0"/>
                    <a:ea typeface="宋体" panose="02010600030101010101" pitchFamily="2" charset="-122"/>
                  </a:rPr>
                  <a:t>对于域间策略模型，由于角色映射关系的引入，会导致一些新的问题。如</a:t>
                </a:r>
                <a:r>
                  <a:rPr lang="zh-CN" altLang="en-US" sz="1800" b="1" kern="100" spc="75" dirty="0">
                    <a:solidFill>
                      <a:srgbClr val="000000"/>
                    </a:solidFill>
                    <a:effectLst/>
                    <a:latin typeface="Times New Roman" panose="02020603050405020304" pitchFamily="18" charset="0"/>
                    <a:ea typeface="宋体" panose="02010600030101010101" pitchFamily="2" charset="-122"/>
                  </a:rPr>
                  <a:t>上</a:t>
                </a:r>
                <a:r>
                  <a:rPr lang="zh-CN" altLang="zh-CN" sz="1800" b="1" kern="100" spc="75" dirty="0">
                    <a:solidFill>
                      <a:srgbClr val="000000"/>
                    </a:solidFill>
                    <a:effectLst/>
                    <a:latin typeface="Times New Roman" panose="02020603050405020304" pitchFamily="18" charset="0"/>
                    <a:ea typeface="宋体" panose="02010600030101010101" pitchFamily="2" charset="-122"/>
                  </a:rPr>
                  <a:t>图所示，</a:t>
                </a:r>
                <a14:m>
                  <m:oMath xmlns:m="http://schemas.openxmlformats.org/officeDocument/2006/math">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𝒅</m:t>
                        </m:r>
                      </m:e>
                      <m:sub>
                        <m:r>
                          <a:rPr lang="en-US" altLang="zh-CN" sz="1800" b="1" i="1" kern="100" spc="75">
                            <a:solidFill>
                              <a:srgbClr val="000000"/>
                            </a:solidFill>
                            <a:effectLst/>
                            <a:latin typeface="Cambria Math" panose="02040503050406030204" pitchFamily="18" charset="0"/>
                            <a:ea typeface="宋体" panose="02010600030101010101" pitchFamily="2" charset="-122"/>
                          </a:rPr>
                          <m:t>𝑨</m:t>
                        </m:r>
                      </m:sub>
                    </m:sSub>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𝒓</m:t>
                        </m:r>
                      </m:e>
                      <m:sub>
                        <m:r>
                          <a:rPr lang="en-US" altLang="zh-CN" sz="1800" b="1" i="1" kern="100" spc="75">
                            <a:solidFill>
                              <a:srgbClr val="000000"/>
                            </a:solidFill>
                            <a:effectLst/>
                            <a:latin typeface="Cambria Math" panose="02040503050406030204" pitchFamily="18" charset="0"/>
                            <a:ea typeface="宋体" panose="02010600030101010101" pitchFamily="2" charset="-122"/>
                          </a:rPr>
                          <m:t>𝟏</m:t>
                        </m:r>
                      </m:sub>
                    </m:sSub>
                  </m:oMath>
                </a14:m>
                <a:r>
                  <a:rPr lang="zh-CN" altLang="zh-CN" sz="1800" b="1" kern="100" spc="75" dirty="0">
                    <a:solidFill>
                      <a:srgbClr val="000000"/>
                    </a:solidFill>
                    <a:effectLst/>
                    <a:latin typeface="Times New Roman" panose="02020603050405020304" pitchFamily="18" charset="0"/>
                    <a:ea typeface="宋体" panose="02010600030101010101" pitchFamily="2" charset="-122"/>
                  </a:rPr>
                  <a:t>同时映射到</a:t>
                </a:r>
                <a14:m>
                  <m:oMath xmlns:m="http://schemas.openxmlformats.org/officeDocument/2006/math">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𝒅</m:t>
                        </m:r>
                      </m:e>
                      <m:sub>
                        <m:r>
                          <a:rPr lang="en-US" altLang="zh-CN" sz="1800" b="1" i="1" kern="100" spc="75">
                            <a:solidFill>
                              <a:srgbClr val="000000"/>
                            </a:solidFill>
                            <a:effectLst/>
                            <a:latin typeface="Cambria Math" panose="02040503050406030204" pitchFamily="18" charset="0"/>
                            <a:ea typeface="宋体" panose="02010600030101010101" pitchFamily="2" charset="-122"/>
                          </a:rPr>
                          <m:t>𝑩</m:t>
                        </m:r>
                      </m:sub>
                    </m:sSub>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𝒓</m:t>
                        </m:r>
                      </m:e>
                      <m:sub>
                        <m:r>
                          <a:rPr lang="en-US" altLang="zh-CN" sz="1800" b="1" i="1" kern="100" spc="75">
                            <a:solidFill>
                              <a:srgbClr val="000000"/>
                            </a:solidFill>
                            <a:effectLst/>
                            <a:latin typeface="Cambria Math" panose="02040503050406030204" pitchFamily="18" charset="0"/>
                            <a:ea typeface="宋体" panose="02010600030101010101" pitchFamily="2" charset="-122"/>
                          </a:rPr>
                          <m:t>𝒂</m:t>
                        </m:r>
                      </m:sub>
                    </m:sSub>
                  </m:oMath>
                </a14:m>
                <a:r>
                  <a:rPr lang="zh-CN" altLang="zh-CN" sz="1800" b="1" kern="100" spc="75" dirty="0">
                    <a:solidFill>
                      <a:srgbClr val="000000"/>
                    </a:solidFill>
                    <a:effectLst/>
                    <a:latin typeface="Times New Roman" panose="02020603050405020304" pitchFamily="18" charset="0"/>
                    <a:ea typeface="宋体" panose="02010600030101010101" pitchFamily="2" charset="-122"/>
                  </a:rPr>
                  <a:t>和</a:t>
                </a:r>
                <a14:m>
                  <m:oMath xmlns:m="http://schemas.openxmlformats.org/officeDocument/2006/math">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𝒅</m:t>
                        </m:r>
                      </m:e>
                      <m:sub>
                        <m:r>
                          <a:rPr lang="en-US" altLang="zh-CN" sz="1800" b="1" i="1" kern="100" spc="75">
                            <a:solidFill>
                              <a:srgbClr val="000000"/>
                            </a:solidFill>
                            <a:effectLst/>
                            <a:latin typeface="Cambria Math" panose="02040503050406030204" pitchFamily="18" charset="0"/>
                            <a:ea typeface="宋体" panose="02010600030101010101" pitchFamily="2" charset="-122"/>
                          </a:rPr>
                          <m:t>𝑩</m:t>
                        </m:r>
                      </m:sub>
                    </m:sSub>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𝒓</m:t>
                        </m:r>
                      </m:e>
                      <m:sub>
                        <m:r>
                          <a:rPr lang="en-US" altLang="zh-CN" sz="1800" b="1" i="1" kern="100" spc="75">
                            <a:solidFill>
                              <a:srgbClr val="000000"/>
                            </a:solidFill>
                            <a:effectLst/>
                            <a:latin typeface="Cambria Math" panose="02040503050406030204" pitchFamily="18" charset="0"/>
                            <a:ea typeface="宋体" panose="02010600030101010101" pitchFamily="2" charset="-122"/>
                          </a:rPr>
                          <m:t>𝒃</m:t>
                        </m:r>
                      </m:sub>
                    </m:sSub>
                  </m:oMath>
                </a14:m>
                <a:r>
                  <a:rPr lang="zh-CN" altLang="zh-CN" sz="1800" b="1" kern="100" spc="75" dirty="0">
                    <a:solidFill>
                      <a:srgbClr val="000000"/>
                    </a:solidFill>
                    <a:effectLst/>
                    <a:latin typeface="Times New Roman" panose="02020603050405020304" pitchFamily="18" charset="0"/>
                    <a:ea typeface="宋体" panose="02010600030101010101" pitchFamily="2" charset="-122"/>
                  </a:rPr>
                  <a:t>，</a:t>
                </a:r>
                <a:r>
                  <a:rPr lang="zh-CN" altLang="en-US" sz="1800" b="1" kern="100" spc="75" dirty="0">
                    <a:solidFill>
                      <a:srgbClr val="000000"/>
                    </a:solidFill>
                    <a:effectLst/>
                    <a:latin typeface="Times New Roman" panose="02020603050405020304" pitchFamily="18" charset="0"/>
                    <a:ea typeface="宋体" panose="02010600030101010101" pitchFamily="2" charset="-122"/>
                  </a:rPr>
                  <a:t>则会导致一个用户会映射到两个角色，</a:t>
                </a:r>
                <a:r>
                  <a:rPr lang="zh-CN" altLang="zh-CN" sz="1800" b="1" kern="100" spc="75" dirty="0">
                    <a:solidFill>
                      <a:srgbClr val="000000"/>
                    </a:solidFill>
                    <a:effectLst/>
                    <a:latin typeface="Times New Roman" panose="02020603050405020304" pitchFamily="18" charset="0"/>
                    <a:ea typeface="宋体" panose="02010600030101010101" pitchFamily="2" charset="-122"/>
                  </a:rPr>
                  <a:t>这样会违反单个域的</a:t>
                </a:r>
                <a:r>
                  <a:rPr lang="en-US" altLang="zh-CN" sz="1800" b="1" kern="100" spc="75" dirty="0">
                    <a:solidFill>
                      <a:srgbClr val="000000"/>
                    </a:solidFill>
                    <a:effectLst/>
                    <a:latin typeface="Times New Roman" panose="02020603050405020304" pitchFamily="18" charset="0"/>
                    <a:ea typeface="宋体" panose="02010600030101010101" pitchFamily="2" charset="-122"/>
                  </a:rPr>
                  <a:t>RSSOD</a:t>
                </a:r>
                <a:r>
                  <a:rPr lang="zh-CN" altLang="zh-CN" sz="1800" b="1" kern="100" spc="75" dirty="0">
                    <a:solidFill>
                      <a:srgbClr val="000000"/>
                    </a:solidFill>
                    <a:effectLst/>
                    <a:latin typeface="Times New Roman" panose="02020603050405020304" pitchFamily="18" charset="0"/>
                    <a:ea typeface="宋体" panose="02010600030101010101" pitchFamily="2" charset="-122"/>
                  </a:rPr>
                  <a:t>约束；假设</a:t>
                </a:r>
                <a14:m>
                  <m:oMath xmlns:m="http://schemas.openxmlformats.org/officeDocument/2006/math">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𝒅</m:t>
                        </m:r>
                      </m:e>
                      <m:sub>
                        <m:r>
                          <a:rPr lang="en-US" altLang="zh-CN" sz="1800" b="1" i="1" kern="100" spc="75">
                            <a:solidFill>
                              <a:srgbClr val="000000"/>
                            </a:solidFill>
                            <a:effectLst/>
                            <a:latin typeface="Cambria Math" panose="02040503050406030204" pitchFamily="18" charset="0"/>
                            <a:ea typeface="宋体" panose="02010600030101010101" pitchFamily="2" charset="-122"/>
                          </a:rPr>
                          <m:t>𝑩</m:t>
                        </m:r>
                      </m:sub>
                    </m:sSub>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𝒓</m:t>
                        </m:r>
                      </m:e>
                      <m:sub>
                        <m:r>
                          <a:rPr lang="en-US" altLang="zh-CN" sz="1800" b="1" i="1" kern="100" spc="75">
                            <a:solidFill>
                              <a:srgbClr val="000000"/>
                            </a:solidFill>
                            <a:effectLst/>
                            <a:latin typeface="Cambria Math" panose="02040503050406030204" pitchFamily="18" charset="0"/>
                            <a:ea typeface="宋体" panose="02010600030101010101" pitchFamily="2" charset="-122"/>
                          </a:rPr>
                          <m:t>𝒃</m:t>
                        </m:r>
                      </m:sub>
                    </m:sSub>
                  </m:oMath>
                </a14:m>
                <a:r>
                  <a:rPr lang="zh-CN" altLang="zh-CN" sz="1800" b="1" kern="100" spc="75" dirty="0">
                    <a:solidFill>
                      <a:srgbClr val="000000"/>
                    </a:solidFill>
                    <a:effectLst/>
                    <a:latin typeface="Times New Roman" panose="02020603050405020304" pitchFamily="18" charset="0"/>
                    <a:ea typeface="宋体" panose="02010600030101010101" pitchFamily="2" charset="-122"/>
                  </a:rPr>
                  <a:t>只能映射到角色</a:t>
                </a:r>
                <a14:m>
                  <m:oMath xmlns:m="http://schemas.openxmlformats.org/officeDocument/2006/math">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𝒅</m:t>
                        </m:r>
                      </m:e>
                      <m:sub>
                        <m:r>
                          <a:rPr lang="en-US" altLang="zh-CN" sz="1800" b="1" i="1" kern="100" spc="75">
                            <a:solidFill>
                              <a:srgbClr val="000000"/>
                            </a:solidFill>
                            <a:effectLst/>
                            <a:latin typeface="Cambria Math" panose="02040503050406030204" pitchFamily="18" charset="0"/>
                            <a:ea typeface="宋体" panose="02010600030101010101" pitchFamily="2" charset="-122"/>
                          </a:rPr>
                          <m:t>𝑨</m:t>
                        </m:r>
                      </m:sub>
                    </m:sSub>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𝒓</m:t>
                        </m:r>
                      </m:e>
                      <m:sub>
                        <m:r>
                          <a:rPr lang="en-US" altLang="zh-CN" sz="1800" b="1" i="1" kern="100" spc="75">
                            <a:solidFill>
                              <a:srgbClr val="000000"/>
                            </a:solidFill>
                            <a:effectLst/>
                            <a:latin typeface="Cambria Math" panose="02040503050406030204" pitchFamily="18" charset="0"/>
                            <a:ea typeface="宋体" panose="02010600030101010101" pitchFamily="2" charset="-122"/>
                          </a:rPr>
                          <m:t>𝟐</m:t>
                        </m:r>
                      </m:sub>
                    </m:sSub>
                  </m:oMath>
                </a14:m>
                <a:r>
                  <a:rPr lang="zh-CN" altLang="zh-CN" sz="1800" b="1" kern="100" spc="75" dirty="0">
                    <a:solidFill>
                      <a:srgbClr val="000000"/>
                    </a:solidFill>
                    <a:effectLst/>
                    <a:latin typeface="Times New Roman" panose="02020603050405020304" pitchFamily="18" charset="0"/>
                    <a:ea typeface="宋体" panose="02010600030101010101" pitchFamily="2" charset="-122"/>
                  </a:rPr>
                  <a:t>，却映射到了角色</a:t>
                </a:r>
                <a14:m>
                  <m:oMath xmlns:m="http://schemas.openxmlformats.org/officeDocument/2006/math">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𝒅</m:t>
                        </m:r>
                      </m:e>
                      <m:sub>
                        <m:r>
                          <a:rPr lang="en-US" altLang="zh-CN" sz="1800" b="1" i="1" kern="100" spc="75">
                            <a:solidFill>
                              <a:srgbClr val="000000"/>
                            </a:solidFill>
                            <a:effectLst/>
                            <a:latin typeface="Cambria Math" panose="02040503050406030204" pitchFamily="18" charset="0"/>
                            <a:ea typeface="宋体" panose="02010600030101010101" pitchFamily="2" charset="-122"/>
                          </a:rPr>
                          <m:t>𝑨</m:t>
                        </m:r>
                      </m:sub>
                    </m:sSub>
                    <m:sSub>
                      <m:sSubPr>
                        <m:ctrlPr>
                          <a:rPr lang="zh-CN" altLang="zh-CN" sz="1800" b="1" i="1" kern="100" spc="75">
                            <a:solidFill>
                              <a:srgbClr val="000000"/>
                            </a:solidFill>
                            <a:effectLst/>
                            <a:latin typeface="Cambria Math" panose="02040503050406030204" pitchFamily="18" charset="0"/>
                            <a:ea typeface="Cambria Math" panose="02040503050406030204" pitchFamily="18" charset="0"/>
                          </a:rPr>
                        </m:ctrlPr>
                      </m:sSubPr>
                      <m:e>
                        <m:r>
                          <a:rPr lang="en-US" altLang="zh-CN" sz="1800" b="1" i="1" kern="100" spc="75">
                            <a:solidFill>
                              <a:srgbClr val="000000"/>
                            </a:solidFill>
                            <a:effectLst/>
                            <a:latin typeface="Cambria Math" panose="02040503050406030204" pitchFamily="18" charset="0"/>
                            <a:ea typeface="宋体" panose="02010600030101010101" pitchFamily="2" charset="-122"/>
                          </a:rPr>
                          <m:t>𝒓</m:t>
                        </m:r>
                      </m:e>
                      <m:sub>
                        <m:r>
                          <a:rPr lang="en-US" altLang="zh-CN" sz="1800" b="1" i="1" kern="100" spc="75">
                            <a:solidFill>
                              <a:srgbClr val="000000"/>
                            </a:solidFill>
                            <a:effectLst/>
                            <a:latin typeface="Cambria Math" panose="02040503050406030204" pitchFamily="18" charset="0"/>
                            <a:ea typeface="宋体" panose="02010600030101010101" pitchFamily="2" charset="-122"/>
                          </a:rPr>
                          <m:t>𝟏</m:t>
                        </m:r>
                      </m:sub>
                    </m:sSub>
                  </m:oMath>
                </a14:m>
                <a:r>
                  <a:rPr lang="zh-CN" altLang="zh-CN" sz="1800" b="1" kern="100" spc="75" dirty="0">
                    <a:solidFill>
                      <a:srgbClr val="000000"/>
                    </a:solidFill>
                    <a:effectLst/>
                    <a:latin typeface="Times New Roman" panose="02020603050405020304" pitchFamily="18" charset="0"/>
                    <a:ea typeface="宋体" panose="02010600030101010101" pitchFamily="2" charset="-122"/>
                  </a:rPr>
                  <a:t>，这样会导致错误的角色映射。</a:t>
                </a:r>
                <a:endParaRPr lang="en-US" altLang="zh-CN" sz="1800" b="1" kern="100" spc="75" dirty="0">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b="1" kern="100" spc="75" dirty="0">
                    <a:solidFill>
                      <a:srgbClr val="000000"/>
                    </a:solidFill>
                    <a:effectLst/>
                    <a:latin typeface="Times New Roman" panose="02020603050405020304" pitchFamily="18" charset="0"/>
                    <a:ea typeface="宋体" panose="02010600030101010101" pitchFamily="2" charset="-122"/>
                  </a:rPr>
                  <a:t>因此需要定义</a:t>
                </a:r>
                <a:r>
                  <a:rPr lang="zh-CN" altLang="zh-CN" sz="1800" b="1"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多域职责分离约束</a:t>
                </a:r>
                <a:r>
                  <a:rPr lang="zh-CN" altLang="en-US" sz="1800" b="1" spc="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b="1" i="1" kern="0" spc="75" smtClean="0">
                            <a:solidFill>
                              <a:srgbClr val="000000"/>
                            </a:solidFill>
                            <a:effectLst/>
                            <a:latin typeface="Cambria Math" panose="02040503050406030204" pitchFamily="18" charset="0"/>
                            <a:ea typeface="Cambria Math" panose="02040503050406030204" pitchFamily="18" charset="0"/>
                          </a:rPr>
                        </m:ctrlPr>
                      </m:sSubPr>
                      <m:e>
                        <m:r>
                          <a:rPr lang="en-US" altLang="zh-CN" sz="1800" b="1" i="1"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𝑴𝑹𝑺𝑺𝑶𝑫</m:t>
                        </m:r>
                      </m:e>
                      <m:sub>
                        <m:r>
                          <a:rPr lang="en-US" altLang="zh-CN" sz="1800" b="1" i="1"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Sub>
                  </m:oMath>
                </a14:m>
                <a:r>
                  <a:rPr lang="zh-CN" altLang="zh-CN" sz="1200" b="1" kern="1200" dirty="0">
                    <a:solidFill>
                      <a:schemeClr val="tx1"/>
                    </a:solidFill>
                    <a:effectLst/>
                    <a:latin typeface="Arial" panose="020B0604020202020204" pitchFamily="34" charset="0"/>
                    <a:ea typeface="微软雅黑" panose="020B0503020204020204" pitchFamily="34" charset="-122"/>
                    <a:cs typeface="+mn-cs"/>
                  </a:rPr>
                  <a:t>定义了一个角色在另一个域中只能映射到一个角色的原则</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，而</a:t>
                </a:r>
                <a14:m>
                  <m:oMath xmlns:m="http://schemas.openxmlformats.org/officeDocument/2006/math">
                    <m:sSub>
                      <m:sSubPr>
                        <m:ctrlPr>
                          <a:rPr lang="zh-CN" altLang="zh-CN" sz="1200" b="1" i="1" kern="0" spc="75" smtClean="0">
                            <a:solidFill>
                              <a:srgbClr val="000000"/>
                            </a:solidFill>
                            <a:effectLst/>
                            <a:latin typeface="Cambria Math" panose="02040503050406030204" pitchFamily="18" charset="0"/>
                            <a:ea typeface="Cambria Math" panose="02040503050406030204" pitchFamily="18" charset="0"/>
                          </a:rPr>
                        </m:ctrlPr>
                      </m:sSubPr>
                      <m:e>
                        <m:r>
                          <a:rPr lang="en-US" altLang="zh-CN" sz="1200" b="1" i="1"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𝑴𝑹𝑺𝑺𝑶𝑫</m:t>
                        </m:r>
                      </m:e>
                      <m:sub>
                        <m:r>
                          <a:rPr lang="en-US" altLang="zh-CN" sz="1200" b="1" i="1"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𝟐</m:t>
                        </m:r>
                      </m:sub>
                    </m:sSub>
                  </m:oMath>
                </a14:m>
                <a:r>
                  <a:rPr lang="zh-CN" altLang="zh-CN" sz="1200" b="1" kern="1200" dirty="0">
                    <a:solidFill>
                      <a:schemeClr val="tx1"/>
                    </a:solidFill>
                    <a:effectLst/>
                    <a:latin typeface="Arial" panose="020B0604020202020204" pitchFamily="34" charset="0"/>
                    <a:ea typeface="微软雅黑" panose="020B0503020204020204" pitchFamily="34" charset="-122"/>
                    <a:cs typeface="+mn-cs"/>
                  </a:rPr>
                  <a:t>确定了当前角色不能映射的角色集合</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a:t>
                </a:r>
                <a:endParaRPr lang="zh-CN" altLang="zh-CN" sz="1800" b="1" kern="100" dirty="0">
                  <a:effectLst/>
                  <a:latin typeface="Times New Roman" panose="02020603050405020304" pitchFamily="18" charset="0"/>
                  <a:ea typeface="宋体" panose="02010600030101010101" pitchFamily="2" charset="-122"/>
                </a:endParaRPr>
              </a:p>
              <a:p>
                <a:endParaRPr lang="en-US" altLang="zh-CN" sz="1800" i="1" kern="0" spc="75" dirty="0">
                  <a:solidFill>
                    <a:srgbClr val="000000"/>
                  </a:solidFill>
                  <a:effectLst/>
                  <a:latin typeface="Cambria Math" panose="02040503050406030204" pitchFamily="18" charset="0"/>
                  <a:ea typeface="Cambria Math" panose="02040503050406030204" pitchFamily="18" charset="0"/>
                </a:endParaRPr>
              </a:p>
              <a:p>
                <a14:m>
                  <m:oMath xmlns:m="http://schemas.openxmlformats.org/officeDocument/2006/math">
                    <m:sSub>
                      <m:sSubPr>
                        <m:ctrlPr>
                          <a:rPr lang="zh-CN" altLang="zh-CN" sz="1800" i="1" kern="0" spc="75" smtClean="0">
                            <a:solidFill>
                              <a:srgbClr val="000000"/>
                            </a:solidFill>
                            <a:effectLst/>
                            <a:latin typeface="Cambria Math" panose="02040503050406030204" pitchFamily="18" charset="0"/>
                            <a:ea typeface="Cambria Math" panose="02040503050406030204" pitchFamily="18" charset="0"/>
                          </a:rPr>
                        </m:ctrlPr>
                      </m:sSubPr>
                      <m:e>
                        <m:r>
                          <a:rPr lang="en-US" altLang="zh-CN" sz="1800" i="1"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𝑀𝑅𝑆𝑆𝑂𝐷</m:t>
                        </m:r>
                      </m:e>
                      <m:sub>
                        <m:r>
                          <a:rPr lang="en-US" altLang="zh-CN" sz="1800" i="1"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dirty="0"/>
                  <a:t> ：</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构成角色到角色子集的互斥关系。</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m:t>
                    </m:r>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𝑑</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𝑟</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m:t>
                    </m:r>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𝑑</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𝑅</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m:t>
                    </m:r>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𝑀𝑅𝑆𝑆𝑂𝐷</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1</m:t>
                        </m:r>
                      </m:sub>
                    </m:sSub>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，其中</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𝑑</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𝑟</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是某一具体角色，</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𝑑</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𝑅</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是</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𝑅</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的子集，角色</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𝑑</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𝑟</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与对应角色子集</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𝑑</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𝑅</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中的角色不能同时被同一个角色映射到</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14:m>
                  <m:oMath xmlns:m="http://schemas.openxmlformats.org/officeDocument/2006/math">
                    <m:sSub>
                      <m:sSubPr>
                        <m:ctrlPr>
                          <a:rPr lang="zh-CN" altLang="zh-CN" sz="1800" i="1" kern="0" spc="75" smtClean="0">
                            <a:solidFill>
                              <a:srgbClr val="000000"/>
                            </a:solidFill>
                            <a:effectLst/>
                            <a:latin typeface="Cambria Math" panose="02040503050406030204" pitchFamily="18" charset="0"/>
                            <a:ea typeface="Cambria Math" panose="02040503050406030204" pitchFamily="18" charset="0"/>
                          </a:rPr>
                        </m:ctrlPr>
                      </m:sSubPr>
                      <m:e>
                        <m:r>
                          <a:rPr lang="en-US" altLang="zh-CN" sz="1800" i="1"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𝑀𝑅𝑆𝑆𝑂𝐷</m:t>
                        </m:r>
                      </m:e>
                      <m:sub>
                        <m:r>
                          <a:rPr lang="en-US" altLang="zh-CN" sz="1800" i="1"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1200" kern="1200" dirty="0">
                    <a:solidFill>
                      <a:schemeClr val="tx1"/>
                    </a:solidFill>
                    <a:effectLst/>
                    <a:latin typeface="Arial" panose="020B0604020202020204" pitchFamily="34" charset="0"/>
                    <a:ea typeface="微软雅黑" panose="020B0503020204020204" pitchFamily="34" charset="-122"/>
                    <a:cs typeface="+mn-cs"/>
                  </a:rPr>
                  <a:t> </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构成角色到角色子集的互斥关系。</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𝑟</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m:t>
                    </m:r>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𝑅</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m:t>
                    </m:r>
                    <m:r>
                      <a:rPr lang="zh-CN" altLang="zh-CN" sz="1200" i="1" kern="1200">
                        <a:solidFill>
                          <a:schemeClr val="tx1"/>
                        </a:solidFill>
                        <a:effectLst/>
                        <a:latin typeface="Cambria Math" panose="02040503050406030204" pitchFamily="18" charset="0"/>
                        <a:ea typeface="微软雅黑" panose="020B0503020204020204" pitchFamily="34" charset="-122"/>
                        <a:cs typeface="+mn-cs"/>
                      </a:rPr>
                      <m:t>∈</m:t>
                    </m:r>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𝑀𝑅𝑆𝑆𝑂𝐷</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2</m:t>
                        </m:r>
                      </m:sub>
                    </m:sSub>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，其中</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𝑟</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是某一具体角色，</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𝑅</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是</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𝑅</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的子集，</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𝑟</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不能映射到角色子集</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𝑅</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𝑗</m:t>
                        </m:r>
                      </m:sub>
                    </m:sSub>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中的任何角色</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PRC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意为</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禁止将任何包含权限</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𝑝</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𝑚</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的设备角色分配给角色部分是</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𝑛</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的角色对</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𝑟𝑝</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。在权限分配过程中表示为用户角色在任意时刻被分配的权限集合中都不能包含涉及该用户角色的</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PRC</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约束中的权限</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PDRC:</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意为</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禁止将设备隐私角色</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𝑑𝑝𝑟</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𝑞</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分配给任何其角色部分是</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𝑛</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的角色对</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𝑟𝑙</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。在权限分配过程中表示为用户角色在任意时刻所能操作的智能设备不能包含涉及该用户角色的</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PDRC</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约束中的设备</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19</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fld id="{476AC3E7-387A-4F2C-B948-466B57F0CEB0}" type="datetime1">
              <a:rPr lang="zh-CN" altLang="en-US" smtClean="0"/>
              <a:t>2023/5/20</a:t>
            </a:fld>
            <a:endParaRPr lang="en-US" altLang="zh-CN"/>
          </a:p>
        </p:txBody>
      </p:sp>
    </p:spTree>
    <p:extLst>
      <p:ext uri="{BB962C8B-B14F-4D97-AF65-F5344CB8AC3E}">
        <p14:creationId xmlns:p14="http://schemas.microsoft.com/office/powerpoint/2010/main" val="57033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fld id="{47F1C9B8-AE9D-46CD-A7C0-3ED044E9C84C}" type="datetime1">
              <a:rPr lang="zh-CN" altLang="en-US" smtClean="0"/>
              <a:t>2023/5/20</a:t>
            </a:fld>
            <a:endParaRPr lang="en-US" altLang="zh-CN"/>
          </a:p>
        </p:txBody>
      </p:sp>
    </p:spTree>
    <p:extLst>
      <p:ext uri="{BB962C8B-B14F-4D97-AF65-F5344CB8AC3E}">
        <p14:creationId xmlns:p14="http://schemas.microsoft.com/office/powerpoint/2010/main" val="634039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这是域间模型的授权术语结构，表示如上，输入集分别表示用户，角色，位置，操作，设备以及</a:t>
                </a: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PA</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关系的拓扑约束公式。</a:t>
                </a:r>
                <a:endParaRPr lang="en-US" altLang="zh-CN" sz="1200" b="1" kern="1200" dirty="0">
                  <a:solidFill>
                    <a:schemeClr val="tx1"/>
                  </a:solidFill>
                  <a:effectLst/>
                  <a:latin typeface="Arial" panose="020B0604020202020204" pitchFamily="34" charset="0"/>
                  <a:ea typeface="微软雅黑" panose="020B0503020204020204" pitchFamily="34" charset="-122"/>
                  <a:cs typeface="+mn-cs"/>
                </a:endParaRPr>
              </a:p>
              <a:p>
                <a:endParaRPr lang="en-US" altLang="zh-CN" sz="1200" b="1"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rPr>
                  <a:t>其中用户与访问设备的域属性可以不同，</a:t>
                </a:r>
                <a:r>
                  <a:rPr lang="zh-CN"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当</a:t>
                </a:r>
                <a14:m>
                  <m:oMath xmlns:m="http://schemas.openxmlformats.org/officeDocument/2006/math">
                    <m:r>
                      <a:rPr lang="en-US" altLang="zh-CN" sz="1400" b="1" i="1" kern="0" smtClean="0">
                        <a:solidFill>
                          <a:schemeClr val="tx1">
                            <a:lumMod val="75000"/>
                            <a:lumOff val="25000"/>
                          </a:schemeClr>
                        </a:solidFill>
                        <a:latin typeface="Cambria Math" panose="02040503050406030204" pitchFamily="18" charset="0"/>
                        <a:ea typeface="微软雅黑" panose="020B0503020204020204" pitchFamily="34" charset="-122"/>
                      </a:rPr>
                      <m:t>𝐢</m:t>
                    </m:r>
                    <m:r>
                      <a:rPr lang="en-US" altLang="zh-CN" sz="1400" b="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b="1" i="1" kern="0">
                        <a:solidFill>
                          <a:schemeClr val="tx1">
                            <a:lumMod val="75000"/>
                            <a:lumOff val="25000"/>
                          </a:schemeClr>
                        </a:solidFill>
                        <a:latin typeface="Cambria Math" panose="02040503050406030204" pitchFamily="18" charset="0"/>
                        <a:ea typeface="微软雅黑" panose="020B0503020204020204" pitchFamily="34" charset="-122"/>
                      </a:rPr>
                      <m:t>𝐣</m:t>
                    </m:r>
                  </m:oMath>
                </a14:m>
                <a:r>
                  <a:rPr lang="zh-CN"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时，</a:t>
                </a:r>
                <a14:m>
                  <m:oMath xmlns:m="http://schemas.openxmlformats.org/officeDocument/2006/math">
                    <m:r>
                      <a:rPr lang="en-US" altLang="zh-CN" sz="1400" b="1" i="1" kern="0" smtClean="0">
                        <a:solidFill>
                          <a:schemeClr val="tx1">
                            <a:lumMod val="75000"/>
                            <a:lumOff val="25000"/>
                          </a:schemeClr>
                        </a:solidFill>
                        <a:latin typeface="Cambria Math" panose="02040503050406030204" pitchFamily="18" charset="0"/>
                        <a:ea typeface="微软雅黑" panose="020B0503020204020204" pitchFamily="34" charset="-122"/>
                      </a:rPr>
                      <m:t>𝐮</m:t>
                    </m:r>
                  </m:oMath>
                </a14:m>
                <a:r>
                  <a:rPr lang="zh-CN"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是域内访问用户；当</a:t>
                </a:r>
                <a14:m>
                  <m:oMath xmlns:m="http://schemas.openxmlformats.org/officeDocument/2006/math">
                    <m:r>
                      <a:rPr lang="en-US" altLang="zh-CN" sz="1400" b="1" i="1" kern="0" smtClean="0">
                        <a:solidFill>
                          <a:schemeClr val="tx1">
                            <a:lumMod val="75000"/>
                            <a:lumOff val="25000"/>
                          </a:schemeClr>
                        </a:solidFill>
                        <a:latin typeface="Cambria Math" panose="02040503050406030204" pitchFamily="18" charset="0"/>
                        <a:ea typeface="微软雅黑" panose="020B0503020204020204" pitchFamily="34" charset="-122"/>
                      </a:rPr>
                      <m:t>𝐢</m:t>
                    </m:r>
                    <m:r>
                      <a:rPr lang="en-US" altLang="zh-CN" sz="1400" b="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b="1" i="1" kern="0">
                        <a:solidFill>
                          <a:schemeClr val="tx1">
                            <a:lumMod val="75000"/>
                            <a:lumOff val="25000"/>
                          </a:schemeClr>
                        </a:solidFill>
                        <a:latin typeface="Cambria Math" panose="02040503050406030204" pitchFamily="18" charset="0"/>
                        <a:ea typeface="微软雅黑" panose="020B0503020204020204" pitchFamily="34" charset="-122"/>
                      </a:rPr>
                      <m:t>𝐣</m:t>
                    </m:r>
                  </m:oMath>
                </a14:m>
                <a:r>
                  <a:rPr lang="zh-CN"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时，</a:t>
                </a:r>
                <a14:m>
                  <m:oMath xmlns:m="http://schemas.openxmlformats.org/officeDocument/2006/math">
                    <m:r>
                      <a:rPr lang="en-US" altLang="zh-CN" sz="1400" b="1" i="1" kern="0" smtClean="0">
                        <a:solidFill>
                          <a:schemeClr val="tx1">
                            <a:lumMod val="75000"/>
                            <a:lumOff val="25000"/>
                          </a:schemeClr>
                        </a:solidFill>
                        <a:latin typeface="Cambria Math" panose="02040503050406030204" pitchFamily="18" charset="0"/>
                        <a:ea typeface="微软雅黑" panose="020B0503020204020204" pitchFamily="34" charset="-122"/>
                      </a:rPr>
                      <m:t>𝐮</m:t>
                    </m:r>
                  </m:oMath>
                </a14:m>
                <a:r>
                  <a:rPr lang="zh-CN"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是跨域访问用户。若是该操作可以被</a:t>
                </a: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rPr>
                  <a:t>跨域访问</a:t>
                </a:r>
                <a:r>
                  <a:rPr lang="zh-CN"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用户执行，则</a:t>
                </a:r>
                <a14:m>
                  <m:oMath xmlns:m="http://schemas.openxmlformats.org/officeDocument/2006/math">
                    <m:sSub>
                      <m:sSubPr>
                        <m:ctrlPr>
                          <a:rPr lang="zh-CN" altLang="zh-CN" sz="1600" b="1"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b="1" i="1" kern="0" smtClean="0">
                            <a:solidFill>
                              <a:schemeClr val="tx1">
                                <a:lumMod val="75000"/>
                                <a:lumOff val="25000"/>
                              </a:schemeClr>
                            </a:solidFill>
                            <a:latin typeface="Cambria Math" panose="02040503050406030204" pitchFamily="18" charset="0"/>
                            <a:ea typeface="微软雅黑" panose="020B0503020204020204" pitchFamily="34" charset="-122"/>
                          </a:rPr>
                          <m:t>𝐝</m:t>
                        </m:r>
                      </m:e>
                      <m:sub>
                        <m:r>
                          <a:rPr lang="en-US" altLang="zh-CN" sz="1600" b="1" i="1" kern="0" smtClean="0">
                            <a:solidFill>
                              <a:schemeClr val="tx1">
                                <a:lumMod val="75000"/>
                                <a:lumOff val="25000"/>
                              </a:schemeClr>
                            </a:solidFill>
                            <a:latin typeface="Cambria Math" panose="02040503050406030204" pitchFamily="18" charset="0"/>
                            <a:ea typeface="微软雅黑" panose="020B0503020204020204" pitchFamily="34" charset="-122"/>
                          </a:rPr>
                          <m:t>𝐣</m:t>
                        </m:r>
                      </m:sub>
                    </m:sSub>
                  </m:oMath>
                </a14:m>
                <a:r>
                  <a:rPr lang="zh-CN"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域中一定存在一个角色</a:t>
                </a:r>
                <a14:m>
                  <m:oMath xmlns:m="http://schemas.openxmlformats.org/officeDocument/2006/math">
                    <m:sSub>
                      <m:sSubPr>
                        <m:ctrlPr>
                          <a:rPr lang="zh-CN" altLang="zh-CN" sz="1600" b="1"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b="1" i="1" kern="0" smtClean="0">
                            <a:solidFill>
                              <a:schemeClr val="tx1">
                                <a:lumMod val="75000"/>
                                <a:lumOff val="25000"/>
                              </a:schemeClr>
                            </a:solidFill>
                            <a:latin typeface="Cambria Math" panose="02040503050406030204" pitchFamily="18" charset="0"/>
                            <a:ea typeface="微软雅黑" panose="020B0503020204020204" pitchFamily="34" charset="-122"/>
                          </a:rPr>
                          <m:t>𝐝</m:t>
                        </m:r>
                      </m:e>
                      <m:sub>
                        <m:r>
                          <a:rPr lang="en-US" altLang="zh-CN" sz="1600" b="1" i="1" kern="0" smtClean="0">
                            <a:solidFill>
                              <a:schemeClr val="tx1">
                                <a:lumMod val="75000"/>
                                <a:lumOff val="25000"/>
                              </a:schemeClr>
                            </a:solidFill>
                            <a:latin typeface="Cambria Math" panose="02040503050406030204" pitchFamily="18" charset="0"/>
                            <a:ea typeface="微软雅黑" panose="020B0503020204020204" pitchFamily="34" charset="-122"/>
                          </a:rPr>
                          <m:t>𝐣</m:t>
                        </m:r>
                      </m:sub>
                    </m:sSub>
                    <m:r>
                      <a:rPr lang="en-US" altLang="zh-CN" sz="1600" b="1" i="1" kern="0" smtClean="0">
                        <a:solidFill>
                          <a:schemeClr val="tx1">
                            <a:lumMod val="75000"/>
                            <a:lumOff val="25000"/>
                          </a:schemeClr>
                        </a:solidFill>
                        <a:latin typeface="Cambria Math" panose="02040503050406030204" pitchFamily="18" charset="0"/>
                        <a:ea typeface="微软雅黑" panose="020B0503020204020204" pitchFamily="34" charset="-122"/>
                      </a:rPr>
                      <m:t>𝐫</m:t>
                    </m:r>
                  </m:oMath>
                </a14:m>
                <a:r>
                  <a:rPr lang="zh-CN"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sz="1400" b="1"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b="1" i="1" kern="0" smtClean="0">
                            <a:solidFill>
                              <a:schemeClr val="tx1">
                                <a:lumMod val="75000"/>
                                <a:lumOff val="25000"/>
                              </a:schemeClr>
                            </a:solidFill>
                            <a:latin typeface="Cambria Math" panose="02040503050406030204" pitchFamily="18" charset="0"/>
                            <a:ea typeface="微软雅黑" panose="020B0503020204020204" pitchFamily="34" charset="-122"/>
                          </a:rPr>
                          <m:t>𝐝</m:t>
                        </m:r>
                      </m:e>
                      <m:sub>
                        <m:r>
                          <a:rPr lang="en-US" altLang="zh-CN" sz="1400" b="1" i="1" kern="0" smtClean="0">
                            <a:solidFill>
                              <a:schemeClr val="tx1">
                                <a:lumMod val="75000"/>
                                <a:lumOff val="25000"/>
                              </a:schemeClr>
                            </a:solidFill>
                            <a:latin typeface="Cambria Math" panose="02040503050406030204" pitchFamily="18" charset="0"/>
                            <a:ea typeface="微软雅黑" panose="020B0503020204020204" pitchFamily="34" charset="-122"/>
                          </a:rPr>
                          <m:t>𝐢</m:t>
                        </m:r>
                      </m:sub>
                    </m:sSub>
                    <m:r>
                      <a:rPr lang="en-US" altLang="zh-CN" sz="1400" b="1" i="1" kern="0" smtClean="0">
                        <a:solidFill>
                          <a:schemeClr val="tx1">
                            <a:lumMod val="75000"/>
                            <a:lumOff val="25000"/>
                          </a:schemeClr>
                        </a:solidFill>
                        <a:latin typeface="Cambria Math" panose="02040503050406030204" pitchFamily="18" charset="0"/>
                        <a:ea typeface="微软雅黑" panose="020B0503020204020204" pitchFamily="34" charset="-122"/>
                      </a:rPr>
                      <m:t>𝐫</m:t>
                    </m:r>
                  </m:oMath>
                </a14:m>
                <a:r>
                  <a:rPr lang="zh-CN"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映射到这个角色。</a:t>
                </a:r>
                <a:endParaRPr lang="en-US" altLang="zh-CN" sz="1200" b="1"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rPr>
                  <a:t>对授权术语进行判断，即用户被分配了相关的设备权限，并满足拓扑约束，则请求才会被允许。</a:t>
                </a:r>
                <a:endParaRPr lang="en-US" altLang="zh-CN" sz="1200" b="1"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p>
              <a:p>
                <a14:m>
                  <m:oMath xmlns:m="http://schemas.openxmlformats.org/officeDocument/2006/math">
                    <m:sSub>
                      <m:sSubPr>
                        <m:ctrlPr>
                          <a:rPr lang="zh-CN" altLang="zh-CN" sz="1200" i="1" kern="0"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𝑢</m:t>
                    </m:r>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𝑈</m:t>
                    </m:r>
                  </m:oMath>
                </a14:m>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是</a:t>
                </a:r>
                <a14:m>
                  <m:oMath xmlns:m="http://schemas.openxmlformats.org/officeDocument/2006/math">
                    <m:sSub>
                      <m:sSubPr>
                        <m:ctrlPr>
                          <a:rPr lang="zh-CN" altLang="zh-CN" sz="12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域中提出访问请求的用户</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zh-CN" sz="1200" i="1" kern="0"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𝑟</m:t>
                    </m:r>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𝑅</m:t>
                    </m:r>
                  </m:oMath>
                </a14:m>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是用户在</a:t>
                </a:r>
                <a14:m>
                  <m:oMath xmlns:m="http://schemas.openxmlformats.org/officeDocument/2006/math">
                    <m:sSub>
                      <m:sSubPr>
                        <m:ctrlPr>
                          <a:rPr lang="zh-CN" altLang="zh-CN" sz="12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域中的角色</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zh-CN" sz="1400" i="1" kern="0"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𝑙</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𝐿</m:t>
                    </m:r>
                  </m:oMath>
                </a14:m>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是访问主体</a:t>
                </a:r>
                <a:r>
                  <a:rPr lang="zh-CN" altLang="zh-CN" sz="1200" kern="0" dirty="0">
                    <a:solidFill>
                      <a:schemeClr val="tx1">
                        <a:lumMod val="75000"/>
                        <a:lumOff val="25000"/>
                      </a:schemeClr>
                    </a:solidFill>
                    <a:highlight>
                      <a:srgbClr val="FFFF00"/>
                    </a:highlight>
                    <a:latin typeface="微软雅黑" panose="020B0503020204020204" pitchFamily="34" charset="-122"/>
                    <a:ea typeface="微软雅黑" panose="020B0503020204020204" pitchFamily="34" charset="-122"/>
                  </a:rPr>
                  <a:t>可以进行访问请求的物理位置。</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当</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oMath>
                </a14:m>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时，</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𝑢</m:t>
                    </m:r>
                  </m:oMath>
                </a14:m>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是域内访问用户；当</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oMath>
                </a14:m>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时，</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𝑢</m:t>
                    </m:r>
                  </m:oMath>
                </a14:m>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是跨域访问用户。</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zh-CN" sz="1200" i="1" kern="0"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𝑜𝑝</m:t>
                    </m:r>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𝑂𝑃</m:t>
                    </m:r>
                  </m:oMath>
                </a14:m>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是</a:t>
                </a:r>
                <a14:m>
                  <m:oMath xmlns:m="http://schemas.openxmlformats.org/officeDocument/2006/math">
                    <m:sSub>
                      <m:sSubPr>
                        <m:ctrlPr>
                          <a:rPr lang="zh-CN" altLang="zh-CN" sz="12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a14:m>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域中的一个操作。若是该操作可以被用户执行，则</a:t>
                </a:r>
                <a14:m>
                  <m:oMath xmlns:m="http://schemas.openxmlformats.org/officeDocument/2006/math">
                    <m:sSub>
                      <m:sSubPr>
                        <m:ctrlPr>
                          <a:rPr lang="zh-CN" altLang="zh-CN" sz="12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a14:m>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域中一定存在一个角色</a:t>
                </a:r>
                <a14:m>
                  <m:oMath xmlns:m="http://schemas.openxmlformats.org/officeDocument/2006/math">
                    <m:sSub>
                      <m:sSubPr>
                        <m:ctrlPr>
                          <a:rPr lang="zh-CN" altLang="zh-CN" sz="12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𝑟</m:t>
                    </m:r>
                  </m:oMath>
                </a14:m>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sz="12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𝑟</m:t>
                    </m:r>
                  </m:oMath>
                </a14:m>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映射到这个角色。</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zh-CN" sz="1200" i="1" kern="0"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m:t>
                    </m:r>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𝐷</m:t>
                    </m:r>
                  </m:oMath>
                </a14:m>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是可以被访问的设备。</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zh-CN" sz="1400" i="1" kern="0"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𝑐</m:t>
                    </m:r>
                  </m:oMath>
                </a14:m>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是</a:t>
                </a:r>
                <a14:m>
                  <m:oMath xmlns:m="http://schemas.openxmlformats.org/officeDocument/2006/math">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a14:m>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域中</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PA</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关系的拓扑约束公式，它决定了授权术语的适用条件。</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b="1" dirty="0"/>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微软雅黑" panose="020B0503020204020204" pitchFamily="34" charset="-122"/>
                    <a:cs typeface="+mn-cs"/>
                  </a:rPr>
                  <a:t>解释一下授权术语的验证过程</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a:p>
                <a:endParaRPr lang="en-US" altLang="zh-CN" dirty="0"/>
              </a:p>
              <a:p>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𝑖 𝑢∈𝑈</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是</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𝑖</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域中提出访问请求的用户</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𝑖 𝑟∈𝑅</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是用户在</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𝑖</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域中的角色</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4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4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400" i="0" kern="0">
                    <a:solidFill>
                      <a:schemeClr val="tx1">
                        <a:lumMod val="75000"/>
                        <a:lumOff val="25000"/>
                      </a:schemeClr>
                    </a:solidFill>
                    <a:latin typeface="Cambria Math" panose="02040503050406030204" pitchFamily="18" charset="0"/>
                    <a:ea typeface="微软雅黑" panose="020B0503020204020204" pitchFamily="34" charset="-122"/>
                  </a:rPr>
                  <a:t>𝑗 𝑙∈𝐿</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是访问主体</a:t>
                </a:r>
                <a:r>
                  <a:rPr lang="zh-CN" altLang="zh-CN" sz="1200" kern="0" dirty="0">
                    <a:solidFill>
                      <a:schemeClr val="tx1">
                        <a:lumMod val="75000"/>
                        <a:lumOff val="25000"/>
                      </a:schemeClr>
                    </a:solidFill>
                    <a:highlight>
                      <a:srgbClr val="FFFF00"/>
                    </a:highlight>
                    <a:latin typeface="微软雅黑" panose="020B0503020204020204" pitchFamily="34" charset="-122"/>
                    <a:ea typeface="微软雅黑" panose="020B0503020204020204" pitchFamily="34" charset="-122"/>
                  </a:rPr>
                  <a:t>可以进行访问请求的物理位置。</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当</a:t>
                </a:r>
                <a:r>
                  <a:rPr lang="en-US" altLang="zh-CN" sz="1400" i="0" kern="0">
                    <a:solidFill>
                      <a:schemeClr val="tx1">
                        <a:lumMod val="75000"/>
                        <a:lumOff val="25000"/>
                      </a:schemeClr>
                    </a:solidFill>
                    <a:latin typeface="Cambria Math" panose="02040503050406030204" pitchFamily="18" charset="0"/>
                    <a:ea typeface="微软雅黑" panose="020B0503020204020204" pitchFamily="34" charset="-122"/>
                  </a:rPr>
                  <a:t>𝑖=𝑗</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400" i="0" kern="0">
                    <a:solidFill>
                      <a:schemeClr val="tx1">
                        <a:lumMod val="75000"/>
                        <a:lumOff val="25000"/>
                      </a:schemeClr>
                    </a:solidFill>
                    <a:latin typeface="Cambria Math" panose="02040503050406030204" pitchFamily="18" charset="0"/>
                    <a:ea typeface="微软雅黑" panose="020B0503020204020204" pitchFamily="34" charset="-122"/>
                  </a:rPr>
                  <a:t>𝑢</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是域内访问用户；当</a:t>
                </a:r>
                <a:r>
                  <a:rPr lang="en-US" altLang="zh-CN" sz="1400" i="0" kern="0">
                    <a:solidFill>
                      <a:schemeClr val="tx1">
                        <a:lumMod val="75000"/>
                        <a:lumOff val="25000"/>
                      </a:schemeClr>
                    </a:solidFill>
                    <a:latin typeface="Cambria Math" panose="02040503050406030204" pitchFamily="18" charset="0"/>
                    <a:ea typeface="微软雅黑" panose="020B0503020204020204" pitchFamily="34" charset="-122"/>
                  </a:rPr>
                  <a:t>𝑖≠𝑗</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400" i="0" kern="0">
                    <a:solidFill>
                      <a:schemeClr val="tx1">
                        <a:lumMod val="75000"/>
                        <a:lumOff val="25000"/>
                      </a:schemeClr>
                    </a:solidFill>
                    <a:latin typeface="Cambria Math" panose="02040503050406030204" pitchFamily="18" charset="0"/>
                    <a:ea typeface="微软雅黑" panose="020B0503020204020204" pitchFamily="34" charset="-122"/>
                  </a:rPr>
                  <a:t>𝑢</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是跨域访问用户。</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𝑗 𝑜𝑝∈𝑂𝑃</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是</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𝑗</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域中的一个操作。若是该操作可以被用户执行，则</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𝑗</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域中一定存在一个角色</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𝑗 𝑟</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𝑖 𝑟</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映射到这个角色。</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𝑗 𝑑∈𝐷</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100" kern="0" dirty="0">
                    <a:solidFill>
                      <a:schemeClr val="tx1">
                        <a:lumMod val="75000"/>
                        <a:lumOff val="25000"/>
                      </a:schemeClr>
                    </a:solidFill>
                    <a:latin typeface="微软雅黑" panose="020B0503020204020204" pitchFamily="34" charset="-122"/>
                    <a:ea typeface="微软雅黑" panose="020B0503020204020204" pitchFamily="34" charset="-122"/>
                  </a:rPr>
                  <a:t>是可以被访问的设备。</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4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4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400" i="0" kern="0">
                    <a:solidFill>
                      <a:schemeClr val="tx1">
                        <a:lumMod val="75000"/>
                        <a:lumOff val="25000"/>
                      </a:schemeClr>
                    </a:solidFill>
                    <a:latin typeface="Cambria Math" panose="02040503050406030204" pitchFamily="18" charset="0"/>
                    <a:ea typeface="微软雅黑" panose="020B0503020204020204" pitchFamily="34" charset="-122"/>
                  </a:rPr>
                  <a:t>𝑗 𝑐</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是</a:t>
                </a:r>
                <a:r>
                  <a:rPr lang="en-US" altLang="zh-CN" sz="14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4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400" i="0" kern="0">
                    <a:solidFill>
                      <a:schemeClr val="tx1">
                        <a:lumMod val="75000"/>
                        <a:lumOff val="25000"/>
                      </a:schemeClr>
                    </a:solidFill>
                    <a:latin typeface="Cambria Math" panose="02040503050406030204" pitchFamily="18" charset="0"/>
                    <a:ea typeface="微软雅黑" panose="020B0503020204020204" pitchFamily="34" charset="-122"/>
                  </a:rPr>
                  <a:t>𝑗</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域中</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PA</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关系的拓扑约束公式，它决定了授权术语的适用条件。</a:t>
                </a:r>
                <a:endParaRPr lang="zh-CN" altLang="en-US" b="1" dirty="0"/>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20</a:t>
            </a:fld>
            <a:endParaRPr lang="en-US" altLang="zh-CN"/>
          </a:p>
        </p:txBody>
      </p:sp>
      <p:sp>
        <p:nvSpPr>
          <p:cNvPr id="5" name="日期占位符 4">
            <a:extLst>
              <a:ext uri="{FF2B5EF4-FFF2-40B4-BE49-F238E27FC236}">
                <a16:creationId xmlns:a16="http://schemas.microsoft.com/office/drawing/2014/main" id="{13F6C353-5CFB-7296-35D0-223A2BDB2ABB}"/>
              </a:ext>
            </a:extLst>
          </p:cNvPr>
          <p:cNvSpPr>
            <a:spLocks noGrp="1"/>
          </p:cNvSpPr>
          <p:nvPr>
            <p:ph type="dt" idx="1"/>
          </p:nvPr>
        </p:nvSpPr>
        <p:spPr/>
        <p:txBody>
          <a:bodyPr/>
          <a:lstStyle/>
          <a:p>
            <a:pPr>
              <a:defRPr/>
            </a:pPr>
            <a:fld id="{E55E43A8-61CB-4AD7-A48D-DA600C1C6D9D}" type="datetime1">
              <a:rPr lang="zh-CN" altLang="en-US" smtClean="0"/>
              <a:t>2023/5/20</a:t>
            </a:fld>
            <a:endParaRPr lang="en-US" altLang="zh-CN"/>
          </a:p>
        </p:txBody>
      </p:sp>
    </p:spTree>
    <p:extLst>
      <p:ext uri="{BB962C8B-B14F-4D97-AF65-F5344CB8AC3E}">
        <p14:creationId xmlns:p14="http://schemas.microsoft.com/office/powerpoint/2010/main" val="2018954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800" b="1" spc="75" dirty="0">
                <a:effectLst/>
                <a:latin typeface="Times New Roman" panose="02020603050405020304" pitchFamily="18" charset="0"/>
                <a:ea typeface="宋体" panose="02010600030101010101" pitchFamily="2" charset="-122"/>
                <a:cs typeface="Times New Roman" panose="02020603050405020304" pitchFamily="18" charset="0"/>
              </a:rPr>
              <a:t>验证场景设计：</a:t>
            </a:r>
            <a:endParaRPr lang="en-US" altLang="zh-CN" sz="1800" b="1" spc="75"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800" b="1" spc="75" dirty="0">
                <a:effectLst/>
                <a:latin typeface="Times New Roman" panose="02020603050405020304" pitchFamily="18" charset="0"/>
                <a:ea typeface="宋体" panose="02010600030101010101" pitchFamily="2" charset="-122"/>
                <a:cs typeface="Times New Roman" panose="02020603050405020304" pitchFamily="18" charset="0"/>
              </a:rPr>
              <a:t>假设家政服务公司（</a:t>
            </a:r>
            <a:r>
              <a:rPr lang="en-US" altLang="zh-CN" sz="1800" b="1" spc="75" dirty="0">
                <a:effectLst/>
                <a:latin typeface="Times New Roman" panose="02020603050405020304" pitchFamily="18" charset="0"/>
                <a:ea typeface="宋体" panose="02010600030101010101" pitchFamily="2" charset="-122"/>
              </a:rPr>
              <a:t>Corporation</a:t>
            </a:r>
            <a:r>
              <a:rPr lang="zh-CN" altLang="zh-CN" sz="1800" b="1" spc="75" dirty="0">
                <a:effectLst/>
                <a:latin typeface="Times New Roman" panose="02020603050405020304" pitchFamily="18" charset="0"/>
                <a:ea typeface="宋体" panose="02010600030101010101" pitchFamily="2" charset="-122"/>
                <a:cs typeface="Times New Roman" panose="02020603050405020304" pitchFamily="18" charset="0"/>
              </a:rPr>
              <a:t>）为分别两个家庭（</a:t>
            </a:r>
            <a:r>
              <a:rPr lang="en-US" altLang="zh-CN" sz="1800" b="1" spc="75" dirty="0">
                <a:effectLst/>
                <a:latin typeface="Times New Roman" panose="02020603050405020304" pitchFamily="18" charset="0"/>
                <a:ea typeface="宋体" panose="02010600030101010101" pitchFamily="2" charset="-122"/>
              </a:rPr>
              <a:t>Home1</a:t>
            </a:r>
            <a:r>
              <a:rPr lang="zh-CN" altLang="zh-CN" sz="1800" b="1" spc="75"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b="1" spc="75" dirty="0">
                <a:effectLst/>
                <a:latin typeface="Times New Roman" panose="02020603050405020304" pitchFamily="18" charset="0"/>
                <a:ea typeface="宋体" panose="02010600030101010101" pitchFamily="2" charset="-122"/>
              </a:rPr>
              <a:t>Home2</a:t>
            </a:r>
            <a:r>
              <a:rPr lang="zh-CN" altLang="zh-CN" sz="1800" b="1" spc="75" dirty="0">
                <a:effectLst/>
                <a:latin typeface="Times New Roman" panose="02020603050405020304" pitchFamily="18" charset="0"/>
                <a:ea typeface="宋体" panose="02010600030101010101" pitchFamily="2" charset="-122"/>
                <a:cs typeface="Times New Roman" panose="02020603050405020304" pitchFamily="18" charset="0"/>
              </a:rPr>
              <a:t>）提供服务。各</a:t>
            </a:r>
            <a:r>
              <a:rPr lang="zh-CN" altLang="en-US" sz="1800" b="1" spc="75" dirty="0">
                <a:effectLst/>
                <a:latin typeface="Times New Roman" panose="02020603050405020304" pitchFamily="18" charset="0"/>
                <a:ea typeface="宋体" panose="02010600030101010101" pitchFamily="2" charset="-122"/>
                <a:cs typeface="Times New Roman" panose="02020603050405020304" pitchFamily="18" charset="0"/>
              </a:rPr>
              <a:t>域中</a:t>
            </a:r>
            <a:r>
              <a:rPr lang="zh-CN" altLang="zh-CN" sz="1800" b="1" spc="75" dirty="0">
                <a:effectLst/>
                <a:latin typeface="Times New Roman" panose="02020603050405020304" pitchFamily="18" charset="0"/>
                <a:ea typeface="宋体" panose="02010600030101010101" pitchFamily="2" charset="-122"/>
                <a:cs typeface="Times New Roman" panose="02020603050405020304" pitchFamily="18" charset="0"/>
              </a:rPr>
              <a:t>智能设备分别处于不同位置</a:t>
            </a:r>
            <a:r>
              <a:rPr lang="zh-CN" altLang="en-US" sz="1800" b="1" spc="75" dirty="0">
                <a:effectLst/>
                <a:latin typeface="Times New Roman" panose="02020603050405020304" pitchFamily="18" charset="0"/>
                <a:ea typeface="宋体" panose="02010600030101010101" pitchFamily="2" charset="-122"/>
                <a:cs typeface="Times New Roman" panose="02020603050405020304" pitchFamily="18" charset="0"/>
              </a:rPr>
              <a:t>。每个域中的存在的用户和角色及其之间的关系如下图所示。</a:t>
            </a:r>
            <a:endParaRPr lang="en-US" altLang="zh-CN" sz="1800" b="1" spc="75"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21</a:t>
            </a:fld>
            <a:endParaRPr lang="en-US" altLang="zh-CN"/>
          </a:p>
        </p:txBody>
      </p:sp>
      <p:sp>
        <p:nvSpPr>
          <p:cNvPr id="5" name="日期占位符 4">
            <a:extLst>
              <a:ext uri="{FF2B5EF4-FFF2-40B4-BE49-F238E27FC236}">
                <a16:creationId xmlns:a16="http://schemas.microsoft.com/office/drawing/2014/main" id="{9531455F-D2A8-5779-81C1-FD35F1DDFF20}"/>
              </a:ext>
            </a:extLst>
          </p:cNvPr>
          <p:cNvSpPr>
            <a:spLocks noGrp="1"/>
          </p:cNvSpPr>
          <p:nvPr>
            <p:ph type="dt" idx="1"/>
          </p:nvPr>
        </p:nvSpPr>
        <p:spPr/>
        <p:txBody>
          <a:bodyPr/>
          <a:lstStyle/>
          <a:p>
            <a:pPr>
              <a:defRPr/>
            </a:pPr>
            <a:fld id="{B0A78145-74DC-40C4-A9E0-F5C7D4E52612}" type="datetime1">
              <a:rPr lang="zh-CN" altLang="en-US" smtClean="0"/>
              <a:t>2023/5/20</a:t>
            </a:fld>
            <a:endParaRPr lang="en-US" altLang="zh-CN"/>
          </a:p>
        </p:txBody>
      </p:sp>
    </p:spTree>
    <p:extLst>
      <p:ext uri="{BB962C8B-B14F-4D97-AF65-F5344CB8AC3E}">
        <p14:creationId xmlns:p14="http://schemas.microsoft.com/office/powerpoint/2010/main" val="1368858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这里是不同域中角色所拥有的权限其权限的拓扑约束示意图。右侧为权限的结构。</a:t>
            </a:r>
            <a:endParaRPr lang="zh-CN" altLang="zh-CN" sz="1200" b="1"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22</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DB7AC47D-AAD2-4BFF-9810-7FF1A17E2010}" type="datetime1">
              <a:rPr lang="zh-CN" altLang="en-US" smtClean="0"/>
              <a:t>2023/5/20</a:t>
            </a:fld>
            <a:endParaRPr lang="en-US" altLang="zh-CN"/>
          </a:p>
        </p:txBody>
      </p:sp>
    </p:spTree>
    <p:extLst>
      <p:ext uri="{BB962C8B-B14F-4D97-AF65-F5344CB8AC3E}">
        <p14:creationId xmlns:p14="http://schemas.microsoft.com/office/powerpoint/2010/main" val="2869089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要验证域间模型的安全，首先要保证域</a:t>
            </a:r>
            <a:r>
              <a:rPr lang="en-US" altLang="zh-CN" sz="1200" b="1" dirty="0">
                <a:solidFill>
                  <a:srgbClr val="414455"/>
                </a:solidFill>
                <a:latin typeface="微软雅黑" panose="020B0503020204020204" pitchFamily="34" charset="-122"/>
                <a:ea typeface="微软雅黑" panose="020B0503020204020204" pitchFamily="34" charset="-122"/>
              </a:rPr>
              <a:t>CORE</a:t>
            </a:r>
            <a:r>
              <a:rPr lang="zh-CN" altLang="en-US" sz="1200" b="1" dirty="0">
                <a:solidFill>
                  <a:srgbClr val="414455"/>
                </a:solidFill>
                <a:latin typeface="微软雅黑" panose="020B0503020204020204" pitchFamily="34" charset="-122"/>
                <a:ea typeface="微软雅黑" panose="020B0503020204020204" pitchFamily="34" charset="-122"/>
              </a:rPr>
              <a:t>模型，即基本模型的安全。这里对基本模型进行验证，从角色分配，权限分配和访问请求三个方面验证模型是否符合安全要求。验证过程如第二节验证过程类似，不再赘述，验证结果表明模型是安全可靠的。</a:t>
            </a:r>
            <a:endParaRPr lang="zh-CN" altLang="zh-CN" sz="1200" b="1"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DB7AC47D-AAD2-4BFF-9810-7FF1A17E2010}" type="datetime1">
              <a:rPr lang="zh-CN" altLang="en-US" smtClean="0"/>
              <a:t>2023/5/20</a:t>
            </a:fld>
            <a:endParaRPr lang="en-US" altLang="zh-CN"/>
          </a:p>
        </p:txBody>
      </p:sp>
    </p:spTree>
    <p:extLst>
      <p:ext uri="{BB962C8B-B14F-4D97-AF65-F5344CB8AC3E}">
        <p14:creationId xmlns:p14="http://schemas.microsoft.com/office/powerpoint/2010/main" val="3823926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42900" algn="just" defTabSz="914400" rtl="0" eaLnBrk="0" fontAlgn="base" latinLnBrk="0" hangingPunct="0">
              <a:lnSpc>
                <a:spcPct val="150000"/>
              </a:lnSpc>
              <a:spcBef>
                <a:spcPct val="30000"/>
              </a:spcBef>
              <a:spcAft>
                <a:spcPct val="0"/>
              </a:spcAft>
              <a:buClrTx/>
              <a:buSzTx/>
              <a:buFontTx/>
              <a:buNone/>
              <a:tabLst>
                <a:tab pos="3733800" algn="l"/>
              </a:tabLst>
              <a:defRPr/>
            </a:pP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要验证域间模型的安全，首先要保证域</a:t>
            </a:r>
            <a:r>
              <a:rPr lang="en-US" altLang="zh-CN" sz="1800" b="1" dirty="0">
                <a:solidFill>
                  <a:srgbClr val="414455"/>
                </a:solidFill>
                <a:latin typeface="微软雅黑" panose="020B0503020204020204" pitchFamily="34" charset="-122"/>
                <a:ea typeface="微软雅黑" panose="020B0503020204020204" pitchFamily="34" charset="-122"/>
              </a:rPr>
              <a:t>CORE</a:t>
            </a:r>
            <a:r>
              <a:rPr lang="zh-CN" altLang="en-US" sz="1800" b="1" dirty="0">
                <a:solidFill>
                  <a:srgbClr val="414455"/>
                </a:solidFill>
                <a:latin typeface="微软雅黑" panose="020B0503020204020204" pitchFamily="34" charset="-122"/>
                <a:ea typeface="微软雅黑" panose="020B0503020204020204" pitchFamily="34" charset="-122"/>
              </a:rPr>
              <a:t>模型，即基础模型的安全。这里对基础模型进行验证，从角色分配，权限分配和访问请求三个方面验证模型是否符合安全要求。验证过程如第二节验证过程类似，不再赘述，验证结果表明模型是安全可靠的。</a:t>
            </a:r>
            <a:endParaRPr lang="zh-CN" altLang="zh-CN" sz="1800" b="1" kern="1200" dirty="0">
              <a:solidFill>
                <a:schemeClr val="tx1"/>
              </a:solidFill>
              <a:effectLst/>
              <a:latin typeface="Arial" panose="020B0604020202020204" pitchFamily="34" charset="0"/>
              <a:ea typeface="微软雅黑" panose="020B0503020204020204" pitchFamily="34" charset="-122"/>
              <a:cs typeface="+mn-cs"/>
            </a:endParaRPr>
          </a:p>
          <a:p>
            <a:pPr indent="342900" algn="just">
              <a:lnSpc>
                <a:spcPct val="150000"/>
              </a:lnSpc>
              <a:tabLst>
                <a:tab pos="3733800" algn="l"/>
              </a:tabLst>
            </a:pPr>
            <a:endParaRPr lang="en-US" altLang="zh-CN" sz="1800" kern="0" spc="75" dirty="0">
              <a:effectLst/>
              <a:latin typeface="Times New Roman" panose="02020603050405020304" pitchFamily="18" charset="0"/>
              <a:ea typeface="宋体" panose="02010600030101010101" pitchFamily="2" charset="-122"/>
            </a:endParaRPr>
          </a:p>
          <a:p>
            <a:pPr indent="342900" algn="just">
              <a:lnSpc>
                <a:spcPct val="150000"/>
              </a:lnSpc>
              <a:tabLst>
                <a:tab pos="3733800" algn="l"/>
              </a:tabLst>
            </a:pPr>
            <a:r>
              <a:rPr lang="zh-CN" altLang="zh-CN" sz="1800" kern="0" spc="75" dirty="0">
                <a:effectLst/>
                <a:latin typeface="Times New Roman" panose="02020603050405020304" pitchFamily="18" charset="0"/>
                <a:ea typeface="宋体" panose="02010600030101010101" pitchFamily="2" charset="-122"/>
              </a:rPr>
              <a:t>由验证场景图</a:t>
            </a:r>
            <a:r>
              <a:rPr lang="en-US" altLang="zh-CN" sz="1800" kern="0" spc="75" dirty="0">
                <a:effectLst/>
                <a:latin typeface="Times New Roman" panose="02020603050405020304" pitchFamily="18" charset="0"/>
                <a:ea typeface="宋体" panose="02010600030101010101" pitchFamily="2" charset="-122"/>
              </a:rPr>
              <a:t>4.11</a:t>
            </a:r>
            <a:r>
              <a:rPr lang="zh-CN" altLang="zh-CN" sz="1800" kern="0" spc="75" dirty="0">
                <a:effectLst/>
                <a:latin typeface="Times New Roman" panose="02020603050405020304" pitchFamily="18" charset="0"/>
                <a:ea typeface="宋体" panose="02010600030101010101" pitchFamily="2" charset="-122"/>
              </a:rPr>
              <a:t>所示，</a:t>
            </a:r>
            <a:r>
              <a:rPr lang="en-US" altLang="zh-CN" sz="1800" kern="0" spc="75" dirty="0">
                <a:effectLst/>
                <a:latin typeface="Times New Roman" panose="02020603050405020304" pitchFamily="18" charset="0"/>
                <a:ea typeface="宋体" panose="02010600030101010101" pitchFamily="2" charset="-122"/>
              </a:rPr>
              <a:t>Parent</a:t>
            </a:r>
            <a:r>
              <a:rPr lang="zh-CN" altLang="zh-CN" sz="1800" kern="0" spc="75" dirty="0">
                <a:effectLst/>
                <a:latin typeface="Times New Roman" panose="02020603050405020304" pitchFamily="18" charset="0"/>
                <a:ea typeface="宋体" panose="02010600030101010101" pitchFamily="2" charset="-122"/>
              </a:rPr>
              <a:t>角色可以在位置</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请求权限</a:t>
            </a:r>
            <a:r>
              <a:rPr lang="en-US" altLang="zh-CN" sz="1800" kern="0" spc="75" dirty="0">
                <a:effectLst/>
                <a:latin typeface="Times New Roman" panose="02020603050405020304" pitchFamily="18" charset="0"/>
                <a:ea typeface="宋体" panose="02010600030101010101" pitchFamily="2" charset="-122"/>
              </a:rPr>
              <a:t>p7</a:t>
            </a:r>
            <a:r>
              <a:rPr lang="zh-CN" altLang="zh-CN" sz="1800" kern="0" spc="75" dirty="0">
                <a:effectLst/>
                <a:latin typeface="Times New Roman" panose="02020603050405020304" pitchFamily="18" charset="0"/>
                <a:ea typeface="宋体" panose="02010600030101010101" pitchFamily="2" charset="-122"/>
              </a:rPr>
              <a:t>，并且该权限拓扑约束为</a:t>
            </a:r>
            <a:r>
              <a:rPr lang="en-US" altLang="zh-CN" sz="1800" kern="0" spc="75" dirty="0">
                <a:effectLst/>
                <a:latin typeface="Times New Roman" panose="02020603050405020304" pitchFamily="18" charset="0"/>
                <a:ea typeface="宋体" panose="02010600030101010101" pitchFamily="2" charset="-122"/>
              </a:rPr>
              <a:t>null</a:t>
            </a:r>
            <a:r>
              <a:rPr lang="zh-CN" altLang="zh-CN" sz="1800" kern="0" spc="75" dirty="0">
                <a:effectLst/>
                <a:latin typeface="Times New Roman" panose="02020603050405020304" pitchFamily="18" charset="0"/>
                <a:ea typeface="宋体" panose="02010600030101010101" pitchFamily="2" charset="-122"/>
              </a:rPr>
              <a:t>，即无拓扑约束；</a:t>
            </a:r>
            <a:r>
              <a:rPr lang="en-US" altLang="zh-CN" sz="1800" kern="0" spc="75" dirty="0">
                <a:effectLst/>
                <a:latin typeface="Times New Roman" panose="02020603050405020304" pitchFamily="18" charset="0"/>
                <a:ea typeface="宋体" panose="02010600030101010101" pitchFamily="2" charset="-122"/>
              </a:rPr>
              <a:t>ChildA</a:t>
            </a:r>
            <a:r>
              <a:rPr lang="zh-CN" altLang="zh-CN" sz="1800" kern="0" spc="75" dirty="0">
                <a:effectLst/>
                <a:latin typeface="Times New Roman" panose="02020603050405020304" pitchFamily="18" charset="0"/>
                <a:ea typeface="宋体" panose="02010600030101010101" pitchFamily="2" charset="-122"/>
              </a:rPr>
              <a:t>角色可以在</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请求权限</a:t>
            </a:r>
            <a:r>
              <a:rPr lang="en-US" altLang="zh-CN" sz="1800" kern="0" spc="75" dirty="0">
                <a:effectLst/>
                <a:latin typeface="Times New Roman" panose="02020603050405020304" pitchFamily="18" charset="0"/>
                <a:ea typeface="宋体" panose="02010600030101010101" pitchFamily="2" charset="-122"/>
              </a:rPr>
              <a:t>p7</a:t>
            </a:r>
            <a:r>
              <a:rPr lang="zh-CN" altLang="zh-CN" sz="1800" kern="0" spc="75" dirty="0">
                <a:effectLst/>
                <a:latin typeface="Times New Roman" panose="02020603050405020304" pitchFamily="18" charset="0"/>
                <a:ea typeface="宋体" panose="02010600030101010101" pitchFamily="2" charset="-122"/>
              </a:rPr>
              <a:t>，但必须满足</a:t>
            </a:r>
            <a:r>
              <a:rPr lang="en-US" altLang="zh-CN" sz="1800" kern="0" spc="75" dirty="0">
                <a:effectLst/>
                <a:latin typeface="Times New Roman" panose="02020603050405020304" pitchFamily="18" charset="0"/>
                <a:ea typeface="宋体" panose="02010600030101010101" pitchFamily="2" charset="-122"/>
              </a:rPr>
              <a:t>Parent</a:t>
            </a:r>
            <a:r>
              <a:rPr lang="zh-CN" altLang="zh-CN" sz="1800" kern="0" spc="75" dirty="0">
                <a:effectLst/>
                <a:latin typeface="Times New Roman" panose="02020603050405020304" pitchFamily="18" charset="0"/>
                <a:ea typeface="宋体" panose="02010600030101010101" pitchFamily="2" charset="-122"/>
              </a:rPr>
              <a:t>或</a:t>
            </a:r>
            <a:r>
              <a:rPr lang="en-US" altLang="zh-CN" sz="1800" kern="0" spc="75" dirty="0">
                <a:effectLst/>
                <a:latin typeface="Times New Roman" panose="02020603050405020304" pitchFamily="18" charset="0"/>
                <a:ea typeface="宋体" panose="02010600030101010101" pitchFamily="2" charset="-122"/>
              </a:rPr>
              <a:t>HouseKeeper</a:t>
            </a:r>
            <a:r>
              <a:rPr lang="zh-CN" altLang="zh-CN" sz="1800" kern="0" spc="75" dirty="0">
                <a:effectLst/>
                <a:latin typeface="Times New Roman" panose="02020603050405020304" pitchFamily="18" charset="0"/>
                <a:ea typeface="宋体" panose="02010600030101010101" pitchFamily="2" charset="-122"/>
              </a:rPr>
              <a:t>与</a:t>
            </a:r>
            <a:r>
              <a:rPr lang="en-US" altLang="zh-CN" sz="1800" kern="0" spc="75" dirty="0">
                <a:effectLst/>
                <a:latin typeface="Times New Roman" panose="02020603050405020304" pitchFamily="18" charset="0"/>
                <a:ea typeface="宋体" panose="02010600030101010101" pitchFamily="2" charset="-122"/>
              </a:rPr>
              <a:t>ChildA</a:t>
            </a:r>
            <a:r>
              <a:rPr lang="zh-CN" altLang="zh-CN" sz="1800" kern="0" spc="75" dirty="0">
                <a:effectLst/>
                <a:latin typeface="Times New Roman" panose="02020603050405020304" pitchFamily="18" charset="0"/>
                <a:ea typeface="宋体" panose="02010600030101010101" pitchFamily="2" charset="-122"/>
              </a:rPr>
              <a:t>同处位置</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的拓扑约束。根据表</a:t>
            </a:r>
            <a:r>
              <a:rPr lang="en-US" altLang="zh-CN" sz="1800" kern="0" spc="75" dirty="0">
                <a:effectLst/>
                <a:latin typeface="Times New Roman" panose="02020603050405020304" pitchFamily="18" charset="0"/>
                <a:ea typeface="宋体" panose="02010600030101010101" pitchFamily="2" charset="-122"/>
              </a:rPr>
              <a:t>4.1</a:t>
            </a:r>
            <a:r>
              <a:rPr lang="zh-CN" altLang="zh-CN" sz="1800" kern="0" spc="75" dirty="0">
                <a:effectLst/>
                <a:latin typeface="Times New Roman" panose="02020603050405020304" pitchFamily="18" charset="0"/>
                <a:ea typeface="宋体" panose="02010600030101010101" pitchFamily="2" charset="-122"/>
              </a:rPr>
              <a:t>和</a:t>
            </a:r>
            <a:r>
              <a:rPr lang="en-US" altLang="zh-CN" sz="1800" kern="0" spc="75" dirty="0">
                <a:effectLst/>
                <a:latin typeface="Times New Roman" panose="02020603050405020304" pitchFamily="18" charset="0"/>
                <a:ea typeface="宋体" panose="02010600030101010101" pitchFamily="2" charset="-122"/>
              </a:rPr>
              <a:t>4.2</a:t>
            </a:r>
            <a:r>
              <a:rPr lang="zh-CN" altLang="zh-CN" sz="1800" kern="0" spc="75" dirty="0">
                <a:effectLst/>
                <a:latin typeface="Times New Roman" panose="02020603050405020304" pitchFamily="18" charset="0"/>
                <a:ea typeface="宋体" panose="02010600030101010101" pitchFamily="2" charset="-122"/>
              </a:rPr>
              <a:t>中预定策略并结合验证场景，对以上三种访问行为进行判定。</a:t>
            </a:r>
            <a:endParaRPr lang="zh-CN" altLang="zh-CN" sz="1800" kern="100" dirty="0">
              <a:effectLst/>
              <a:latin typeface="Times New Roman" panose="02020603050405020304" pitchFamily="18" charset="0"/>
              <a:ea typeface="宋体" panose="02010600030101010101" pitchFamily="2" charset="-122"/>
            </a:endParaRPr>
          </a:p>
          <a:p>
            <a:pPr indent="342900" algn="just">
              <a:lnSpc>
                <a:spcPct val="150000"/>
              </a:lnSpc>
              <a:tabLst>
                <a:tab pos="3733800" algn="l"/>
              </a:tabLst>
            </a:pPr>
            <a:r>
              <a:rPr lang="zh-CN" altLang="zh-CN" sz="1800" kern="0" spc="75" dirty="0">
                <a:effectLst/>
                <a:latin typeface="Times New Roman" panose="02020603050405020304" pitchFamily="18" charset="0"/>
                <a:ea typeface="宋体" panose="02010600030101010101" pitchFamily="2" charset="-122"/>
              </a:rPr>
              <a:t>对于第一种访问行为，</a:t>
            </a:r>
            <a:r>
              <a:rPr lang="en-US" altLang="zh-CN" sz="1800" kern="0" spc="75" dirty="0">
                <a:effectLst/>
                <a:latin typeface="Times New Roman" panose="02020603050405020304" pitchFamily="18" charset="0"/>
                <a:ea typeface="宋体" panose="02010600030101010101" pitchFamily="2" charset="-122"/>
              </a:rPr>
              <a:t>Alice</a:t>
            </a:r>
            <a:r>
              <a:rPr lang="zh-CN" altLang="zh-CN" sz="1800" kern="0" spc="75" dirty="0">
                <a:effectLst/>
                <a:latin typeface="Times New Roman" panose="02020603050405020304" pitchFamily="18" charset="0"/>
                <a:ea typeface="宋体" panose="02010600030101010101" pitchFamily="2" charset="-122"/>
              </a:rPr>
              <a:t>请求合法权限，并且无拓扑约束，因此可以访问成功，如图</a:t>
            </a:r>
            <a:r>
              <a:rPr lang="en-US" altLang="zh-CN" sz="1800" kern="0" spc="75" dirty="0">
                <a:effectLst/>
                <a:latin typeface="Times New Roman" panose="02020603050405020304" pitchFamily="18" charset="0"/>
                <a:ea typeface="宋体" panose="02010600030101010101" pitchFamily="2" charset="-122"/>
              </a:rPr>
              <a:t>4.13</a:t>
            </a:r>
            <a:r>
              <a:rPr lang="zh-CN" altLang="zh-CN" sz="1800" kern="0" spc="75" dirty="0">
                <a:effectLst/>
                <a:latin typeface="Times New Roman" panose="02020603050405020304" pitchFamily="18" charset="0"/>
                <a:ea typeface="宋体" panose="02010600030101010101" pitchFamily="2" charset="-122"/>
              </a:rPr>
              <a:t>中访问行为</a:t>
            </a:r>
            <a:r>
              <a:rPr lang="en-US" altLang="zh-CN" sz="1800" kern="0" spc="75" dirty="0">
                <a:effectLst/>
                <a:latin typeface="Times New Roman" panose="02020603050405020304" pitchFamily="18" charset="0"/>
                <a:ea typeface="宋体" panose="02010600030101010101" pitchFamily="2" charset="-122"/>
              </a:rPr>
              <a:t>-I</a:t>
            </a:r>
            <a:r>
              <a:rPr lang="zh-CN" altLang="zh-CN" sz="1800" kern="0" spc="75" dirty="0">
                <a:effectLst/>
                <a:latin typeface="Times New Roman" panose="02020603050405020304" pitchFamily="18" charset="0"/>
                <a:ea typeface="宋体" panose="02010600030101010101" pitchFamily="2" charset="-122"/>
              </a:rPr>
              <a:t>所示，返回结果为</a:t>
            </a:r>
            <a:r>
              <a:rPr lang="en-US" altLang="zh-CN" sz="1800" kern="0" spc="75" dirty="0">
                <a:effectLst/>
                <a:latin typeface="Times New Roman" panose="02020603050405020304" pitchFamily="18" charset="0"/>
                <a:ea typeface="宋体" panose="02010600030101010101" pitchFamily="2" charset="-122"/>
              </a:rPr>
              <a:t>true</a:t>
            </a:r>
            <a:r>
              <a:rPr lang="zh-CN" altLang="zh-CN" sz="1800" kern="0" spc="75" dirty="0">
                <a:effectLst/>
                <a:latin typeface="Times New Roman" panose="02020603050405020304" pitchFamily="18" charset="0"/>
                <a:ea typeface="宋体" panose="02010600030101010101" pitchFamily="2" charset="-122"/>
              </a:rPr>
              <a:t>，表示访问请求被允许。对于第二种访问行为，</a:t>
            </a:r>
            <a:r>
              <a:rPr lang="en-US" altLang="zh-CN" sz="1800" kern="0" spc="75" dirty="0">
                <a:effectLst/>
                <a:latin typeface="Times New Roman" panose="02020603050405020304" pitchFamily="18" charset="0"/>
                <a:ea typeface="宋体" panose="02010600030101010101" pitchFamily="2" charset="-122"/>
              </a:rPr>
              <a:t>Ben</a:t>
            </a:r>
            <a:r>
              <a:rPr lang="zh-CN" altLang="zh-CN" sz="1800" kern="0" spc="75" dirty="0">
                <a:effectLst/>
                <a:latin typeface="Times New Roman" panose="02020603050405020304" pitchFamily="18" charset="0"/>
                <a:ea typeface="宋体" panose="02010600030101010101" pitchFamily="2" charset="-122"/>
              </a:rPr>
              <a:t>请求合法权限，并且由验证场景图</a:t>
            </a:r>
            <a:r>
              <a:rPr lang="en-US" altLang="zh-CN" sz="1800" kern="0" spc="75" dirty="0">
                <a:effectLst/>
                <a:latin typeface="Times New Roman" panose="02020603050405020304" pitchFamily="18" charset="0"/>
                <a:ea typeface="宋体" panose="02010600030101010101" pitchFamily="2" charset="-122"/>
              </a:rPr>
              <a:t>4.11</a:t>
            </a:r>
            <a:r>
              <a:rPr lang="zh-CN" altLang="zh-CN" sz="1800" kern="0" spc="75" dirty="0">
                <a:effectLst/>
                <a:latin typeface="Times New Roman" panose="02020603050405020304" pitchFamily="18" charset="0"/>
                <a:ea typeface="宋体" panose="02010600030101010101" pitchFamily="2" charset="-122"/>
              </a:rPr>
              <a:t>得，</a:t>
            </a:r>
            <a:r>
              <a:rPr lang="en-US" altLang="zh-CN" sz="1800" kern="0" spc="75" dirty="0">
                <a:effectLst/>
                <a:latin typeface="Times New Roman" panose="02020603050405020304" pitchFamily="18" charset="0"/>
                <a:ea typeface="宋体" panose="02010600030101010101" pitchFamily="2" charset="-122"/>
              </a:rPr>
              <a:t>ChildA</a:t>
            </a:r>
            <a:r>
              <a:rPr lang="zh-CN" altLang="zh-CN" sz="1800" kern="0" spc="75" dirty="0">
                <a:effectLst/>
                <a:latin typeface="Times New Roman" panose="02020603050405020304" pitchFamily="18" charset="0"/>
                <a:ea typeface="宋体" panose="02010600030101010101" pitchFamily="2" charset="-122"/>
              </a:rPr>
              <a:t>与</a:t>
            </a:r>
            <a:r>
              <a:rPr lang="en-US" altLang="zh-CN" sz="1800" kern="0" spc="75" dirty="0">
                <a:effectLst/>
                <a:latin typeface="Times New Roman" panose="02020603050405020304" pitchFamily="18" charset="0"/>
                <a:ea typeface="宋体" panose="02010600030101010101" pitchFamily="2" charset="-122"/>
              </a:rPr>
              <a:t>Parent</a:t>
            </a:r>
            <a:r>
              <a:rPr lang="zh-CN" altLang="zh-CN" sz="1800" kern="0" spc="75" dirty="0">
                <a:effectLst/>
                <a:latin typeface="Times New Roman" panose="02020603050405020304" pitchFamily="18" charset="0"/>
                <a:ea typeface="宋体" panose="02010600030101010101" pitchFamily="2" charset="-122"/>
              </a:rPr>
              <a:t>与</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之间均存在</a:t>
            </a:r>
            <a:r>
              <a:rPr lang="en-US" altLang="zh-CN" sz="1800" kern="0" spc="75" dirty="0">
                <a:effectLst/>
                <a:latin typeface="Times New Roman" panose="02020603050405020304" pitchFamily="18" charset="0"/>
                <a:ea typeface="宋体" panose="02010600030101010101" pitchFamily="2" charset="-122"/>
              </a:rPr>
              <a:t>RL</a:t>
            </a:r>
            <a:r>
              <a:rPr lang="zh-CN" altLang="zh-CN" sz="1800" kern="0" spc="75" dirty="0">
                <a:effectLst/>
                <a:latin typeface="Times New Roman" panose="02020603050405020304" pitchFamily="18" charset="0"/>
                <a:ea typeface="宋体" panose="02010600030101010101" pitchFamily="2" charset="-122"/>
              </a:rPr>
              <a:t>关系，表示两者同时位于</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，满足拓扑约束，因此可以访问成功，如图</a:t>
            </a:r>
            <a:r>
              <a:rPr lang="en-US" altLang="zh-CN" sz="1800" kern="0" spc="75" dirty="0">
                <a:effectLst/>
                <a:latin typeface="Times New Roman" panose="02020603050405020304" pitchFamily="18" charset="0"/>
                <a:ea typeface="宋体" panose="02010600030101010101" pitchFamily="2" charset="-122"/>
              </a:rPr>
              <a:t>4.13</a:t>
            </a:r>
            <a:r>
              <a:rPr lang="zh-CN" altLang="zh-CN" sz="1800" kern="0" spc="75" dirty="0">
                <a:effectLst/>
                <a:latin typeface="Times New Roman" panose="02020603050405020304" pitchFamily="18" charset="0"/>
                <a:ea typeface="宋体" panose="02010600030101010101" pitchFamily="2" charset="-122"/>
              </a:rPr>
              <a:t>中访问行为</a:t>
            </a:r>
            <a:r>
              <a:rPr lang="en-US" altLang="zh-CN" sz="1800" kern="0" spc="75" dirty="0">
                <a:effectLst/>
                <a:latin typeface="Times New Roman" panose="02020603050405020304" pitchFamily="18" charset="0"/>
                <a:ea typeface="宋体" panose="02010600030101010101" pitchFamily="2" charset="-122"/>
              </a:rPr>
              <a:t>-II</a:t>
            </a:r>
            <a:r>
              <a:rPr lang="zh-CN" altLang="zh-CN" sz="1800" kern="0" spc="75" dirty="0">
                <a:effectLst/>
                <a:latin typeface="Times New Roman" panose="02020603050405020304" pitchFamily="18" charset="0"/>
                <a:ea typeface="宋体" panose="02010600030101010101" pitchFamily="2" charset="-122"/>
              </a:rPr>
              <a:t>所示，返回结果为</a:t>
            </a:r>
            <a:r>
              <a:rPr lang="en-US" altLang="zh-CN" sz="1800" kern="0" spc="75" dirty="0">
                <a:effectLst/>
                <a:latin typeface="Times New Roman" panose="02020603050405020304" pitchFamily="18" charset="0"/>
                <a:ea typeface="宋体" panose="02010600030101010101" pitchFamily="2" charset="-122"/>
              </a:rPr>
              <a:t>true</a:t>
            </a:r>
            <a:r>
              <a:rPr lang="zh-CN" altLang="zh-CN" sz="1800" kern="0" spc="75" dirty="0">
                <a:effectLst/>
                <a:latin typeface="Times New Roman" panose="02020603050405020304" pitchFamily="18" charset="0"/>
                <a:ea typeface="宋体" panose="02010600030101010101" pitchFamily="2" charset="-122"/>
              </a:rPr>
              <a:t>，表示访问请求被允许。对于第三种访问行为，由于</a:t>
            </a:r>
            <a:r>
              <a:rPr lang="en-US" altLang="zh-CN" sz="1800" kern="0" spc="75" dirty="0">
                <a:effectLst/>
                <a:latin typeface="Times New Roman" panose="02020603050405020304" pitchFamily="18" charset="0"/>
                <a:ea typeface="宋体" panose="02010600030101010101" pitchFamily="2" charset="-122"/>
              </a:rPr>
              <a:t>Parent</a:t>
            </a:r>
            <a:r>
              <a:rPr lang="zh-CN" altLang="zh-CN" sz="1800" kern="0" spc="75" dirty="0">
                <a:effectLst/>
                <a:latin typeface="Times New Roman" panose="02020603050405020304" pitchFamily="18" charset="0"/>
                <a:ea typeface="宋体" panose="02010600030101010101" pitchFamily="2" charset="-122"/>
              </a:rPr>
              <a:t>与</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之间的</a:t>
            </a:r>
            <a:r>
              <a:rPr lang="en-US" altLang="zh-CN" sz="1800" kern="0" spc="75" dirty="0">
                <a:effectLst/>
                <a:latin typeface="Times New Roman" panose="02020603050405020304" pitchFamily="18" charset="0"/>
                <a:ea typeface="宋体" panose="02010600030101010101" pitchFamily="2" charset="-122"/>
              </a:rPr>
              <a:t>RL</a:t>
            </a:r>
            <a:r>
              <a:rPr lang="zh-CN" altLang="zh-CN" sz="1800" kern="0" spc="75" dirty="0">
                <a:effectLst/>
                <a:latin typeface="Times New Roman" panose="02020603050405020304" pitchFamily="18" charset="0"/>
                <a:ea typeface="宋体" panose="02010600030101010101" pitchFamily="2" charset="-122"/>
              </a:rPr>
              <a:t>关系被消去，表示当前</a:t>
            </a:r>
            <a:r>
              <a:rPr lang="en-US" altLang="zh-CN" sz="1800" kern="0" spc="75" dirty="0">
                <a:effectLst/>
                <a:latin typeface="Times New Roman" panose="02020603050405020304" pitchFamily="18" charset="0"/>
                <a:ea typeface="宋体" panose="02010600030101010101" pitchFamily="2" charset="-122"/>
              </a:rPr>
              <a:t>Parent</a:t>
            </a:r>
            <a:r>
              <a:rPr lang="zh-CN" altLang="zh-CN" sz="1800" kern="0" spc="75" dirty="0">
                <a:effectLst/>
                <a:latin typeface="Times New Roman" panose="02020603050405020304" pitchFamily="18" charset="0"/>
                <a:ea typeface="宋体" panose="02010600030101010101" pitchFamily="2" charset="-122"/>
              </a:rPr>
              <a:t>不在位置</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，所以不满足拓扑约束，因此访问应该失败，如图</a:t>
            </a:r>
            <a:r>
              <a:rPr lang="en-US" altLang="zh-CN" sz="1800" kern="0" spc="75" dirty="0">
                <a:effectLst/>
                <a:latin typeface="Times New Roman" panose="02020603050405020304" pitchFamily="18" charset="0"/>
                <a:ea typeface="宋体" panose="02010600030101010101" pitchFamily="2" charset="-122"/>
              </a:rPr>
              <a:t>4.13</a:t>
            </a:r>
            <a:r>
              <a:rPr lang="zh-CN" altLang="zh-CN" sz="1800" kern="0" spc="75" dirty="0">
                <a:effectLst/>
                <a:latin typeface="Times New Roman" panose="02020603050405020304" pitchFamily="18" charset="0"/>
                <a:ea typeface="宋体" panose="02010600030101010101" pitchFamily="2" charset="-122"/>
              </a:rPr>
              <a:t>中访问行为</a:t>
            </a:r>
            <a:r>
              <a:rPr lang="en-US" altLang="zh-CN" sz="1800" kern="0" spc="75" dirty="0">
                <a:effectLst/>
                <a:latin typeface="Times New Roman" panose="02020603050405020304" pitchFamily="18" charset="0"/>
                <a:ea typeface="宋体" panose="02010600030101010101" pitchFamily="2" charset="-122"/>
              </a:rPr>
              <a:t>-III</a:t>
            </a:r>
            <a:r>
              <a:rPr lang="zh-CN" altLang="zh-CN" sz="1800" kern="0" spc="75" dirty="0">
                <a:effectLst/>
                <a:latin typeface="Times New Roman" panose="02020603050405020304" pitchFamily="18" charset="0"/>
                <a:ea typeface="宋体" panose="02010600030101010101" pitchFamily="2" charset="-122"/>
              </a:rPr>
              <a:t>所示，返回结果为</a:t>
            </a:r>
            <a:r>
              <a:rPr lang="en-US" altLang="zh-CN" sz="1800" kern="0" spc="75" dirty="0">
                <a:effectLst/>
                <a:latin typeface="Times New Roman" panose="02020603050405020304" pitchFamily="18" charset="0"/>
                <a:ea typeface="宋体" panose="02010600030101010101" pitchFamily="2" charset="-122"/>
              </a:rPr>
              <a:t>false</a:t>
            </a:r>
            <a:r>
              <a:rPr lang="zh-CN" altLang="zh-CN" sz="1800" kern="0" spc="75" dirty="0">
                <a:effectLst/>
                <a:latin typeface="Times New Roman" panose="02020603050405020304" pitchFamily="18" charset="0"/>
                <a:ea typeface="宋体" panose="02010600030101010101" pitchFamily="2" charset="-122"/>
              </a:rPr>
              <a:t>，表示访问请求被拒绝。</a:t>
            </a:r>
            <a:endParaRPr lang="en-US" altLang="zh-CN" sz="1800" kern="0" spc="75" dirty="0">
              <a:effectLst/>
              <a:latin typeface="Times New Roman" panose="02020603050405020304" pitchFamily="18" charset="0"/>
              <a:ea typeface="宋体" panose="02010600030101010101" pitchFamily="2" charset="-122"/>
            </a:endParaRPr>
          </a:p>
          <a:p>
            <a:pPr indent="342900" algn="just">
              <a:lnSpc>
                <a:spcPct val="150000"/>
              </a:lnSpc>
              <a:tabLst>
                <a:tab pos="3733800" algn="l"/>
              </a:tabLst>
            </a:pPr>
            <a:endParaRPr lang="en-US" altLang="zh-CN" sz="1800" kern="0" spc="75" dirty="0">
              <a:effectLst/>
              <a:latin typeface="Times New Roman" panose="02020603050405020304" pitchFamily="18" charset="0"/>
              <a:ea typeface="宋体" panose="02010600030101010101" pitchFamily="2" charset="-122"/>
            </a:endParaRPr>
          </a:p>
          <a:p>
            <a:pPr marL="0" marR="0" lvl="0" indent="342900" algn="just" defTabSz="914400" rtl="0" eaLnBrk="0" fontAlgn="base" latinLnBrk="0" hangingPunct="0">
              <a:lnSpc>
                <a:spcPct val="150000"/>
              </a:lnSpc>
              <a:spcBef>
                <a:spcPct val="30000"/>
              </a:spcBef>
              <a:spcAft>
                <a:spcPct val="0"/>
              </a:spcAft>
              <a:buClrTx/>
              <a:buSzTx/>
              <a:buFontTx/>
              <a:buNone/>
              <a:tabLst>
                <a:tab pos="3733800" algn="l"/>
              </a:tabLst>
              <a:defRPr/>
            </a:pPr>
            <a:r>
              <a:rPr lang="zh-CN" altLang="zh-CN" sz="1800" kern="0" spc="75" dirty="0">
                <a:effectLst/>
                <a:latin typeface="Times New Roman" panose="02020603050405020304" pitchFamily="18" charset="0"/>
                <a:ea typeface="宋体" panose="02010600030101010101" pitchFamily="2" charset="-122"/>
              </a:rPr>
              <a:t>在本场景中，</a:t>
            </a:r>
            <a:r>
              <a:rPr lang="en-US" altLang="zh-CN" sz="1800" kern="0" spc="75" dirty="0">
                <a:effectLst/>
                <a:latin typeface="Times New Roman" panose="02020603050405020304" pitchFamily="18" charset="0"/>
                <a:ea typeface="宋体" panose="02010600030101010101" pitchFamily="2" charset="-122"/>
              </a:rPr>
              <a:t>ChildA</a:t>
            </a:r>
            <a:r>
              <a:rPr lang="zh-CN" altLang="zh-CN" sz="1800" kern="0" spc="75" dirty="0">
                <a:effectLst/>
                <a:latin typeface="Times New Roman" panose="02020603050405020304" pitchFamily="18" charset="0"/>
                <a:ea typeface="宋体" panose="02010600030101010101" pitchFamily="2" charset="-122"/>
              </a:rPr>
              <a:t>未被分配权限</a:t>
            </a:r>
            <a:r>
              <a:rPr lang="en-US" altLang="zh-CN" sz="1800" kern="0" spc="75" dirty="0">
                <a:effectLst/>
                <a:latin typeface="Times New Roman" panose="02020603050405020304" pitchFamily="18" charset="0"/>
                <a:ea typeface="宋体" panose="02010600030101010101" pitchFamily="2" charset="-122"/>
              </a:rPr>
              <a:t>p5</a:t>
            </a:r>
            <a:r>
              <a:rPr lang="zh-CN" altLang="zh-CN" sz="1800" kern="0" spc="75" dirty="0">
                <a:effectLst/>
                <a:latin typeface="Times New Roman" panose="02020603050405020304" pitchFamily="18" charset="0"/>
                <a:ea typeface="宋体" panose="02010600030101010101" pitchFamily="2" charset="-122"/>
              </a:rPr>
              <a:t>，此时</a:t>
            </a:r>
            <a:r>
              <a:rPr lang="en-US" altLang="zh-CN" sz="1800" kern="0" spc="75" dirty="0">
                <a:effectLst/>
                <a:latin typeface="Times New Roman" panose="02020603050405020304" pitchFamily="18" charset="0"/>
                <a:ea typeface="宋体" panose="02010600030101010101" pitchFamily="2" charset="-122"/>
              </a:rPr>
              <a:t>Ben</a:t>
            </a:r>
            <a:r>
              <a:rPr lang="zh-CN" altLang="zh-CN" sz="1800" kern="0" spc="75" dirty="0">
                <a:effectLst/>
                <a:latin typeface="Times New Roman" panose="02020603050405020304" pitchFamily="18" charset="0"/>
                <a:ea typeface="宋体" panose="02010600030101010101" pitchFamily="2" charset="-122"/>
              </a:rPr>
              <a:t>属于越权访问，因此访问应该失败，如图</a:t>
            </a:r>
            <a:r>
              <a:rPr lang="en-US" altLang="zh-CN" sz="1800" kern="0" spc="75" dirty="0">
                <a:effectLst/>
                <a:latin typeface="Times New Roman" panose="02020603050405020304" pitchFamily="18" charset="0"/>
                <a:ea typeface="宋体" panose="02010600030101010101" pitchFamily="2" charset="-122"/>
              </a:rPr>
              <a:t>4.13</a:t>
            </a:r>
            <a:r>
              <a:rPr lang="zh-CN" altLang="zh-CN" sz="1800" kern="0" spc="75" dirty="0">
                <a:effectLst/>
                <a:latin typeface="Times New Roman" panose="02020603050405020304" pitchFamily="18" charset="0"/>
                <a:ea typeface="宋体" panose="02010600030101010101" pitchFamily="2" charset="-122"/>
              </a:rPr>
              <a:t>中访问行为</a:t>
            </a:r>
            <a:r>
              <a:rPr lang="en-US" altLang="zh-CN" sz="1800" kern="0" spc="75" dirty="0">
                <a:effectLst/>
                <a:latin typeface="Times New Roman" panose="02020603050405020304" pitchFamily="18" charset="0"/>
                <a:ea typeface="宋体" panose="02010600030101010101" pitchFamily="2" charset="-122"/>
              </a:rPr>
              <a:t>-IV</a:t>
            </a:r>
            <a:r>
              <a:rPr lang="zh-CN" altLang="zh-CN" sz="1800" kern="0" spc="75" dirty="0">
                <a:effectLst/>
                <a:latin typeface="Times New Roman" panose="02020603050405020304" pitchFamily="18" charset="0"/>
                <a:ea typeface="宋体" panose="02010600030101010101" pitchFamily="2" charset="-122"/>
              </a:rPr>
              <a:t>所示，返回结果为</a:t>
            </a:r>
            <a:r>
              <a:rPr lang="en-US" altLang="zh-CN" sz="1800" kern="0" spc="75" dirty="0">
                <a:effectLst/>
                <a:latin typeface="Times New Roman" panose="02020603050405020304" pitchFamily="18" charset="0"/>
                <a:ea typeface="宋体" panose="02010600030101010101" pitchFamily="2" charset="-122"/>
              </a:rPr>
              <a:t>false</a:t>
            </a:r>
            <a:r>
              <a:rPr lang="zh-CN" altLang="zh-CN" sz="1800" kern="0" spc="75" dirty="0">
                <a:effectLst/>
                <a:latin typeface="Times New Roman" panose="02020603050405020304" pitchFamily="18" charset="0"/>
                <a:ea typeface="宋体" panose="02010600030101010101" pitchFamily="2" charset="-122"/>
              </a:rPr>
              <a:t>，表示访问请求被拒绝。</a:t>
            </a:r>
            <a:endParaRPr lang="zh-CN" altLang="zh-CN" sz="1800" kern="100" dirty="0">
              <a:effectLst/>
              <a:latin typeface="Times New Roman" panose="02020603050405020304" pitchFamily="18" charset="0"/>
              <a:ea typeface="宋体" panose="02010600030101010101" pitchFamily="2" charset="-122"/>
            </a:endParaRPr>
          </a:p>
          <a:p>
            <a:pPr indent="342900" algn="just">
              <a:lnSpc>
                <a:spcPct val="150000"/>
              </a:lnSpc>
              <a:tabLst>
                <a:tab pos="3733800" algn="l"/>
              </a:tabLst>
            </a:pPr>
            <a:endParaRPr lang="zh-CN" altLang="zh-CN" sz="1800" kern="100" dirty="0">
              <a:effectLst/>
              <a:latin typeface="Times New Roman" panose="02020603050405020304" pitchFamily="18" charset="0"/>
              <a:ea typeface="宋体" panose="02010600030101010101" pitchFamily="2" charset="-122"/>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24</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76DAD242-A56B-4C81-B4D2-621343B3E1BA}" type="datetime1">
              <a:rPr lang="zh-CN" altLang="en-US" smtClean="0"/>
              <a:t>2023/5/20</a:t>
            </a:fld>
            <a:endParaRPr lang="en-US" altLang="zh-CN"/>
          </a:p>
        </p:txBody>
      </p:sp>
    </p:spTree>
    <p:extLst>
      <p:ext uri="{BB962C8B-B14F-4D97-AF65-F5344CB8AC3E}">
        <p14:creationId xmlns:p14="http://schemas.microsoft.com/office/powerpoint/2010/main" val="2594298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42900" algn="just" defTabSz="914400" rtl="0" eaLnBrk="0" fontAlgn="base" latinLnBrk="0" hangingPunct="0">
              <a:lnSpc>
                <a:spcPct val="150000"/>
              </a:lnSpc>
              <a:spcBef>
                <a:spcPct val="30000"/>
              </a:spcBef>
              <a:spcAft>
                <a:spcPct val="0"/>
              </a:spcAft>
              <a:buClrTx/>
              <a:buSzTx/>
              <a:buFontTx/>
              <a:buNone/>
              <a:tabLst>
                <a:tab pos="3733800" algn="l"/>
              </a:tabLst>
              <a:defRPr/>
            </a:pPr>
            <a:r>
              <a:rPr lang="zh-CN" altLang="en-US" sz="1800" b="1" kern="1200" dirty="0">
                <a:solidFill>
                  <a:schemeClr val="tx1"/>
                </a:solidFill>
                <a:effectLst/>
                <a:latin typeface="Arial" panose="020B0604020202020204" pitchFamily="34" charset="0"/>
                <a:ea typeface="微软雅黑" panose="020B0503020204020204" pitchFamily="34" charset="-122"/>
                <a:cs typeface="+mn-cs"/>
              </a:rPr>
              <a:t>要验证域间模型的安全，首先要保证域</a:t>
            </a:r>
            <a:r>
              <a:rPr lang="en-US" altLang="zh-CN" sz="1800" b="1" dirty="0">
                <a:solidFill>
                  <a:srgbClr val="414455"/>
                </a:solidFill>
                <a:latin typeface="微软雅黑" panose="020B0503020204020204" pitchFamily="34" charset="-122"/>
                <a:ea typeface="微软雅黑" panose="020B0503020204020204" pitchFamily="34" charset="-122"/>
              </a:rPr>
              <a:t>CORE</a:t>
            </a:r>
            <a:r>
              <a:rPr lang="zh-CN" altLang="en-US" sz="1800" b="1" dirty="0">
                <a:solidFill>
                  <a:srgbClr val="414455"/>
                </a:solidFill>
                <a:latin typeface="微软雅黑" panose="020B0503020204020204" pitchFamily="34" charset="-122"/>
                <a:ea typeface="微软雅黑" panose="020B0503020204020204" pitchFamily="34" charset="-122"/>
              </a:rPr>
              <a:t>模型，即基础模型的安全。这里对基础模型进行验证，从角色分配，权限分配和访问请求三个方面验证模型是否符合安全要求。验证过程如第二节验证过程类似，不再赘述，验证结果表明模型是安全可靠的。</a:t>
            </a:r>
            <a:endParaRPr lang="zh-CN" altLang="zh-CN" sz="1800" b="1" kern="1200" dirty="0">
              <a:solidFill>
                <a:schemeClr val="tx1"/>
              </a:solidFill>
              <a:effectLst/>
              <a:latin typeface="Arial" panose="020B0604020202020204" pitchFamily="34" charset="0"/>
              <a:ea typeface="微软雅黑" panose="020B0503020204020204" pitchFamily="34" charset="-122"/>
              <a:cs typeface="+mn-cs"/>
            </a:endParaRPr>
          </a:p>
          <a:p>
            <a:pPr indent="342900" algn="just">
              <a:lnSpc>
                <a:spcPct val="150000"/>
              </a:lnSpc>
              <a:tabLst>
                <a:tab pos="3733800" algn="l"/>
              </a:tabLst>
            </a:pPr>
            <a:endParaRPr lang="en-US" altLang="zh-CN" sz="1800" kern="0" spc="75" dirty="0">
              <a:effectLst/>
              <a:latin typeface="Times New Roman" panose="02020603050405020304" pitchFamily="18" charset="0"/>
              <a:ea typeface="宋体" panose="02010600030101010101" pitchFamily="2" charset="-122"/>
            </a:endParaRPr>
          </a:p>
          <a:p>
            <a:pPr indent="342900" algn="just">
              <a:lnSpc>
                <a:spcPct val="150000"/>
              </a:lnSpc>
              <a:tabLst>
                <a:tab pos="3733800" algn="l"/>
              </a:tabLst>
            </a:pPr>
            <a:r>
              <a:rPr lang="zh-CN" altLang="zh-CN" sz="1800" kern="0" spc="75" dirty="0">
                <a:effectLst/>
                <a:latin typeface="Times New Roman" panose="02020603050405020304" pitchFamily="18" charset="0"/>
                <a:ea typeface="宋体" panose="02010600030101010101" pitchFamily="2" charset="-122"/>
              </a:rPr>
              <a:t>由验证场景图</a:t>
            </a:r>
            <a:r>
              <a:rPr lang="en-US" altLang="zh-CN" sz="1800" kern="0" spc="75" dirty="0">
                <a:effectLst/>
                <a:latin typeface="Times New Roman" panose="02020603050405020304" pitchFamily="18" charset="0"/>
                <a:ea typeface="宋体" panose="02010600030101010101" pitchFamily="2" charset="-122"/>
              </a:rPr>
              <a:t>4.11</a:t>
            </a:r>
            <a:r>
              <a:rPr lang="zh-CN" altLang="zh-CN" sz="1800" kern="0" spc="75" dirty="0">
                <a:effectLst/>
                <a:latin typeface="Times New Roman" panose="02020603050405020304" pitchFamily="18" charset="0"/>
                <a:ea typeface="宋体" panose="02010600030101010101" pitchFamily="2" charset="-122"/>
              </a:rPr>
              <a:t>所示，</a:t>
            </a:r>
            <a:r>
              <a:rPr lang="en-US" altLang="zh-CN" sz="1800" kern="0" spc="75" dirty="0">
                <a:effectLst/>
                <a:latin typeface="Times New Roman" panose="02020603050405020304" pitchFamily="18" charset="0"/>
                <a:ea typeface="宋体" panose="02010600030101010101" pitchFamily="2" charset="-122"/>
              </a:rPr>
              <a:t>Parent</a:t>
            </a:r>
            <a:r>
              <a:rPr lang="zh-CN" altLang="zh-CN" sz="1800" kern="0" spc="75" dirty="0">
                <a:effectLst/>
                <a:latin typeface="Times New Roman" panose="02020603050405020304" pitchFamily="18" charset="0"/>
                <a:ea typeface="宋体" panose="02010600030101010101" pitchFamily="2" charset="-122"/>
              </a:rPr>
              <a:t>角色可以在位置</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请求权限</a:t>
            </a:r>
            <a:r>
              <a:rPr lang="en-US" altLang="zh-CN" sz="1800" kern="0" spc="75" dirty="0">
                <a:effectLst/>
                <a:latin typeface="Times New Roman" panose="02020603050405020304" pitchFamily="18" charset="0"/>
                <a:ea typeface="宋体" panose="02010600030101010101" pitchFamily="2" charset="-122"/>
              </a:rPr>
              <a:t>p7</a:t>
            </a:r>
            <a:r>
              <a:rPr lang="zh-CN" altLang="zh-CN" sz="1800" kern="0" spc="75" dirty="0">
                <a:effectLst/>
                <a:latin typeface="Times New Roman" panose="02020603050405020304" pitchFamily="18" charset="0"/>
                <a:ea typeface="宋体" panose="02010600030101010101" pitchFamily="2" charset="-122"/>
              </a:rPr>
              <a:t>，并且该权限拓扑约束为</a:t>
            </a:r>
            <a:r>
              <a:rPr lang="en-US" altLang="zh-CN" sz="1800" kern="0" spc="75" dirty="0">
                <a:effectLst/>
                <a:latin typeface="Times New Roman" panose="02020603050405020304" pitchFamily="18" charset="0"/>
                <a:ea typeface="宋体" panose="02010600030101010101" pitchFamily="2" charset="-122"/>
              </a:rPr>
              <a:t>null</a:t>
            </a:r>
            <a:r>
              <a:rPr lang="zh-CN" altLang="zh-CN" sz="1800" kern="0" spc="75" dirty="0">
                <a:effectLst/>
                <a:latin typeface="Times New Roman" panose="02020603050405020304" pitchFamily="18" charset="0"/>
                <a:ea typeface="宋体" panose="02010600030101010101" pitchFamily="2" charset="-122"/>
              </a:rPr>
              <a:t>，即无拓扑约束；</a:t>
            </a:r>
            <a:r>
              <a:rPr lang="en-US" altLang="zh-CN" sz="1800" kern="0" spc="75" dirty="0">
                <a:effectLst/>
                <a:latin typeface="Times New Roman" panose="02020603050405020304" pitchFamily="18" charset="0"/>
                <a:ea typeface="宋体" panose="02010600030101010101" pitchFamily="2" charset="-122"/>
              </a:rPr>
              <a:t>ChildA</a:t>
            </a:r>
            <a:r>
              <a:rPr lang="zh-CN" altLang="zh-CN" sz="1800" kern="0" spc="75" dirty="0">
                <a:effectLst/>
                <a:latin typeface="Times New Roman" panose="02020603050405020304" pitchFamily="18" charset="0"/>
                <a:ea typeface="宋体" panose="02010600030101010101" pitchFamily="2" charset="-122"/>
              </a:rPr>
              <a:t>角色可以在</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请求权限</a:t>
            </a:r>
            <a:r>
              <a:rPr lang="en-US" altLang="zh-CN" sz="1800" kern="0" spc="75" dirty="0">
                <a:effectLst/>
                <a:latin typeface="Times New Roman" panose="02020603050405020304" pitchFamily="18" charset="0"/>
                <a:ea typeface="宋体" panose="02010600030101010101" pitchFamily="2" charset="-122"/>
              </a:rPr>
              <a:t>p7</a:t>
            </a:r>
            <a:r>
              <a:rPr lang="zh-CN" altLang="zh-CN" sz="1800" kern="0" spc="75" dirty="0">
                <a:effectLst/>
                <a:latin typeface="Times New Roman" panose="02020603050405020304" pitchFamily="18" charset="0"/>
                <a:ea typeface="宋体" panose="02010600030101010101" pitchFamily="2" charset="-122"/>
              </a:rPr>
              <a:t>，但必须满足</a:t>
            </a:r>
            <a:r>
              <a:rPr lang="en-US" altLang="zh-CN" sz="1800" kern="0" spc="75" dirty="0">
                <a:effectLst/>
                <a:latin typeface="Times New Roman" panose="02020603050405020304" pitchFamily="18" charset="0"/>
                <a:ea typeface="宋体" panose="02010600030101010101" pitchFamily="2" charset="-122"/>
              </a:rPr>
              <a:t>Parent</a:t>
            </a:r>
            <a:r>
              <a:rPr lang="zh-CN" altLang="zh-CN" sz="1800" kern="0" spc="75" dirty="0">
                <a:effectLst/>
                <a:latin typeface="Times New Roman" panose="02020603050405020304" pitchFamily="18" charset="0"/>
                <a:ea typeface="宋体" panose="02010600030101010101" pitchFamily="2" charset="-122"/>
              </a:rPr>
              <a:t>或</a:t>
            </a:r>
            <a:r>
              <a:rPr lang="en-US" altLang="zh-CN" sz="1800" kern="0" spc="75" dirty="0">
                <a:effectLst/>
                <a:latin typeface="Times New Roman" panose="02020603050405020304" pitchFamily="18" charset="0"/>
                <a:ea typeface="宋体" panose="02010600030101010101" pitchFamily="2" charset="-122"/>
              </a:rPr>
              <a:t>HouseKeeper</a:t>
            </a:r>
            <a:r>
              <a:rPr lang="zh-CN" altLang="zh-CN" sz="1800" kern="0" spc="75" dirty="0">
                <a:effectLst/>
                <a:latin typeface="Times New Roman" panose="02020603050405020304" pitchFamily="18" charset="0"/>
                <a:ea typeface="宋体" panose="02010600030101010101" pitchFamily="2" charset="-122"/>
              </a:rPr>
              <a:t>与</a:t>
            </a:r>
            <a:r>
              <a:rPr lang="en-US" altLang="zh-CN" sz="1800" kern="0" spc="75" dirty="0">
                <a:effectLst/>
                <a:latin typeface="Times New Roman" panose="02020603050405020304" pitchFamily="18" charset="0"/>
                <a:ea typeface="宋体" panose="02010600030101010101" pitchFamily="2" charset="-122"/>
              </a:rPr>
              <a:t>ChildA</a:t>
            </a:r>
            <a:r>
              <a:rPr lang="zh-CN" altLang="zh-CN" sz="1800" kern="0" spc="75" dirty="0">
                <a:effectLst/>
                <a:latin typeface="Times New Roman" panose="02020603050405020304" pitchFamily="18" charset="0"/>
                <a:ea typeface="宋体" panose="02010600030101010101" pitchFamily="2" charset="-122"/>
              </a:rPr>
              <a:t>同处位置</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的拓扑约束。根据表</a:t>
            </a:r>
            <a:r>
              <a:rPr lang="en-US" altLang="zh-CN" sz="1800" kern="0" spc="75" dirty="0">
                <a:effectLst/>
                <a:latin typeface="Times New Roman" panose="02020603050405020304" pitchFamily="18" charset="0"/>
                <a:ea typeface="宋体" panose="02010600030101010101" pitchFamily="2" charset="-122"/>
              </a:rPr>
              <a:t>4.1</a:t>
            </a:r>
            <a:r>
              <a:rPr lang="zh-CN" altLang="zh-CN" sz="1800" kern="0" spc="75" dirty="0">
                <a:effectLst/>
                <a:latin typeface="Times New Roman" panose="02020603050405020304" pitchFamily="18" charset="0"/>
                <a:ea typeface="宋体" panose="02010600030101010101" pitchFamily="2" charset="-122"/>
              </a:rPr>
              <a:t>和</a:t>
            </a:r>
            <a:r>
              <a:rPr lang="en-US" altLang="zh-CN" sz="1800" kern="0" spc="75" dirty="0">
                <a:effectLst/>
                <a:latin typeface="Times New Roman" panose="02020603050405020304" pitchFamily="18" charset="0"/>
                <a:ea typeface="宋体" panose="02010600030101010101" pitchFamily="2" charset="-122"/>
              </a:rPr>
              <a:t>4.2</a:t>
            </a:r>
            <a:r>
              <a:rPr lang="zh-CN" altLang="zh-CN" sz="1800" kern="0" spc="75" dirty="0">
                <a:effectLst/>
                <a:latin typeface="Times New Roman" panose="02020603050405020304" pitchFamily="18" charset="0"/>
                <a:ea typeface="宋体" panose="02010600030101010101" pitchFamily="2" charset="-122"/>
              </a:rPr>
              <a:t>中预定策略并结合验证场景，对以上三种访问行为进行判定。</a:t>
            </a:r>
            <a:endParaRPr lang="zh-CN" altLang="zh-CN" sz="1800" kern="100" dirty="0">
              <a:effectLst/>
              <a:latin typeface="Times New Roman" panose="02020603050405020304" pitchFamily="18" charset="0"/>
              <a:ea typeface="宋体" panose="02010600030101010101" pitchFamily="2" charset="-122"/>
            </a:endParaRPr>
          </a:p>
          <a:p>
            <a:pPr indent="342900" algn="just">
              <a:lnSpc>
                <a:spcPct val="150000"/>
              </a:lnSpc>
              <a:tabLst>
                <a:tab pos="3733800" algn="l"/>
              </a:tabLst>
            </a:pPr>
            <a:r>
              <a:rPr lang="zh-CN" altLang="zh-CN" sz="1800" kern="0" spc="75" dirty="0">
                <a:effectLst/>
                <a:latin typeface="Times New Roman" panose="02020603050405020304" pitchFamily="18" charset="0"/>
                <a:ea typeface="宋体" panose="02010600030101010101" pitchFamily="2" charset="-122"/>
              </a:rPr>
              <a:t>对于第一种访问行为，</a:t>
            </a:r>
            <a:r>
              <a:rPr lang="en-US" altLang="zh-CN" sz="1800" kern="0" spc="75" dirty="0">
                <a:effectLst/>
                <a:latin typeface="Times New Roman" panose="02020603050405020304" pitchFamily="18" charset="0"/>
                <a:ea typeface="宋体" panose="02010600030101010101" pitchFamily="2" charset="-122"/>
              </a:rPr>
              <a:t>Alice</a:t>
            </a:r>
            <a:r>
              <a:rPr lang="zh-CN" altLang="zh-CN" sz="1800" kern="0" spc="75" dirty="0">
                <a:effectLst/>
                <a:latin typeface="Times New Roman" panose="02020603050405020304" pitchFamily="18" charset="0"/>
                <a:ea typeface="宋体" panose="02010600030101010101" pitchFamily="2" charset="-122"/>
              </a:rPr>
              <a:t>请求合法权限，并且无拓扑约束，因此可以访问成功，如图</a:t>
            </a:r>
            <a:r>
              <a:rPr lang="en-US" altLang="zh-CN" sz="1800" kern="0" spc="75" dirty="0">
                <a:effectLst/>
                <a:latin typeface="Times New Roman" panose="02020603050405020304" pitchFamily="18" charset="0"/>
                <a:ea typeface="宋体" panose="02010600030101010101" pitchFamily="2" charset="-122"/>
              </a:rPr>
              <a:t>4.13</a:t>
            </a:r>
            <a:r>
              <a:rPr lang="zh-CN" altLang="zh-CN" sz="1800" kern="0" spc="75" dirty="0">
                <a:effectLst/>
                <a:latin typeface="Times New Roman" panose="02020603050405020304" pitchFamily="18" charset="0"/>
                <a:ea typeface="宋体" panose="02010600030101010101" pitchFamily="2" charset="-122"/>
              </a:rPr>
              <a:t>中访问行为</a:t>
            </a:r>
            <a:r>
              <a:rPr lang="en-US" altLang="zh-CN" sz="1800" kern="0" spc="75" dirty="0">
                <a:effectLst/>
                <a:latin typeface="Times New Roman" panose="02020603050405020304" pitchFamily="18" charset="0"/>
                <a:ea typeface="宋体" panose="02010600030101010101" pitchFamily="2" charset="-122"/>
              </a:rPr>
              <a:t>-I</a:t>
            </a:r>
            <a:r>
              <a:rPr lang="zh-CN" altLang="zh-CN" sz="1800" kern="0" spc="75" dirty="0">
                <a:effectLst/>
                <a:latin typeface="Times New Roman" panose="02020603050405020304" pitchFamily="18" charset="0"/>
                <a:ea typeface="宋体" panose="02010600030101010101" pitchFamily="2" charset="-122"/>
              </a:rPr>
              <a:t>所示，返回结果为</a:t>
            </a:r>
            <a:r>
              <a:rPr lang="en-US" altLang="zh-CN" sz="1800" kern="0" spc="75" dirty="0">
                <a:effectLst/>
                <a:latin typeface="Times New Roman" panose="02020603050405020304" pitchFamily="18" charset="0"/>
                <a:ea typeface="宋体" panose="02010600030101010101" pitchFamily="2" charset="-122"/>
              </a:rPr>
              <a:t>true</a:t>
            </a:r>
            <a:r>
              <a:rPr lang="zh-CN" altLang="zh-CN" sz="1800" kern="0" spc="75" dirty="0">
                <a:effectLst/>
                <a:latin typeface="Times New Roman" panose="02020603050405020304" pitchFamily="18" charset="0"/>
                <a:ea typeface="宋体" panose="02010600030101010101" pitchFamily="2" charset="-122"/>
              </a:rPr>
              <a:t>，表示访问请求被允许。对于第二种访问行为，</a:t>
            </a:r>
            <a:r>
              <a:rPr lang="en-US" altLang="zh-CN" sz="1800" kern="0" spc="75" dirty="0">
                <a:effectLst/>
                <a:latin typeface="Times New Roman" panose="02020603050405020304" pitchFamily="18" charset="0"/>
                <a:ea typeface="宋体" panose="02010600030101010101" pitchFamily="2" charset="-122"/>
              </a:rPr>
              <a:t>Ben</a:t>
            </a:r>
            <a:r>
              <a:rPr lang="zh-CN" altLang="zh-CN" sz="1800" kern="0" spc="75" dirty="0">
                <a:effectLst/>
                <a:latin typeface="Times New Roman" panose="02020603050405020304" pitchFamily="18" charset="0"/>
                <a:ea typeface="宋体" panose="02010600030101010101" pitchFamily="2" charset="-122"/>
              </a:rPr>
              <a:t>请求合法权限，并且由验证场景图</a:t>
            </a:r>
            <a:r>
              <a:rPr lang="en-US" altLang="zh-CN" sz="1800" kern="0" spc="75" dirty="0">
                <a:effectLst/>
                <a:latin typeface="Times New Roman" panose="02020603050405020304" pitchFamily="18" charset="0"/>
                <a:ea typeface="宋体" panose="02010600030101010101" pitchFamily="2" charset="-122"/>
              </a:rPr>
              <a:t>4.11</a:t>
            </a:r>
            <a:r>
              <a:rPr lang="zh-CN" altLang="zh-CN" sz="1800" kern="0" spc="75" dirty="0">
                <a:effectLst/>
                <a:latin typeface="Times New Roman" panose="02020603050405020304" pitchFamily="18" charset="0"/>
                <a:ea typeface="宋体" panose="02010600030101010101" pitchFamily="2" charset="-122"/>
              </a:rPr>
              <a:t>得，</a:t>
            </a:r>
            <a:r>
              <a:rPr lang="en-US" altLang="zh-CN" sz="1800" kern="0" spc="75" dirty="0">
                <a:effectLst/>
                <a:latin typeface="Times New Roman" panose="02020603050405020304" pitchFamily="18" charset="0"/>
                <a:ea typeface="宋体" panose="02010600030101010101" pitchFamily="2" charset="-122"/>
              </a:rPr>
              <a:t>ChildA</a:t>
            </a:r>
            <a:r>
              <a:rPr lang="zh-CN" altLang="zh-CN" sz="1800" kern="0" spc="75" dirty="0">
                <a:effectLst/>
                <a:latin typeface="Times New Roman" panose="02020603050405020304" pitchFamily="18" charset="0"/>
                <a:ea typeface="宋体" panose="02010600030101010101" pitchFamily="2" charset="-122"/>
              </a:rPr>
              <a:t>与</a:t>
            </a:r>
            <a:r>
              <a:rPr lang="en-US" altLang="zh-CN" sz="1800" kern="0" spc="75" dirty="0">
                <a:effectLst/>
                <a:latin typeface="Times New Roman" panose="02020603050405020304" pitchFamily="18" charset="0"/>
                <a:ea typeface="宋体" panose="02010600030101010101" pitchFamily="2" charset="-122"/>
              </a:rPr>
              <a:t>Parent</a:t>
            </a:r>
            <a:r>
              <a:rPr lang="zh-CN" altLang="zh-CN" sz="1800" kern="0" spc="75" dirty="0">
                <a:effectLst/>
                <a:latin typeface="Times New Roman" panose="02020603050405020304" pitchFamily="18" charset="0"/>
                <a:ea typeface="宋体" panose="02010600030101010101" pitchFamily="2" charset="-122"/>
              </a:rPr>
              <a:t>与</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之间均存在</a:t>
            </a:r>
            <a:r>
              <a:rPr lang="en-US" altLang="zh-CN" sz="1800" kern="0" spc="75" dirty="0">
                <a:effectLst/>
                <a:latin typeface="Times New Roman" panose="02020603050405020304" pitchFamily="18" charset="0"/>
                <a:ea typeface="宋体" panose="02010600030101010101" pitchFamily="2" charset="-122"/>
              </a:rPr>
              <a:t>RL</a:t>
            </a:r>
            <a:r>
              <a:rPr lang="zh-CN" altLang="zh-CN" sz="1800" kern="0" spc="75" dirty="0">
                <a:effectLst/>
                <a:latin typeface="Times New Roman" panose="02020603050405020304" pitchFamily="18" charset="0"/>
                <a:ea typeface="宋体" panose="02010600030101010101" pitchFamily="2" charset="-122"/>
              </a:rPr>
              <a:t>关系，表示两者同时位于</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，满足拓扑约束，因此可以访问成功，如图</a:t>
            </a:r>
            <a:r>
              <a:rPr lang="en-US" altLang="zh-CN" sz="1800" kern="0" spc="75" dirty="0">
                <a:effectLst/>
                <a:latin typeface="Times New Roman" panose="02020603050405020304" pitchFamily="18" charset="0"/>
                <a:ea typeface="宋体" panose="02010600030101010101" pitchFamily="2" charset="-122"/>
              </a:rPr>
              <a:t>4.13</a:t>
            </a:r>
            <a:r>
              <a:rPr lang="zh-CN" altLang="zh-CN" sz="1800" kern="0" spc="75" dirty="0">
                <a:effectLst/>
                <a:latin typeface="Times New Roman" panose="02020603050405020304" pitchFamily="18" charset="0"/>
                <a:ea typeface="宋体" panose="02010600030101010101" pitchFamily="2" charset="-122"/>
              </a:rPr>
              <a:t>中访问行为</a:t>
            </a:r>
            <a:r>
              <a:rPr lang="en-US" altLang="zh-CN" sz="1800" kern="0" spc="75" dirty="0">
                <a:effectLst/>
                <a:latin typeface="Times New Roman" panose="02020603050405020304" pitchFamily="18" charset="0"/>
                <a:ea typeface="宋体" panose="02010600030101010101" pitchFamily="2" charset="-122"/>
              </a:rPr>
              <a:t>-II</a:t>
            </a:r>
            <a:r>
              <a:rPr lang="zh-CN" altLang="zh-CN" sz="1800" kern="0" spc="75" dirty="0">
                <a:effectLst/>
                <a:latin typeface="Times New Roman" panose="02020603050405020304" pitchFamily="18" charset="0"/>
                <a:ea typeface="宋体" panose="02010600030101010101" pitchFamily="2" charset="-122"/>
              </a:rPr>
              <a:t>所示，返回结果为</a:t>
            </a:r>
            <a:r>
              <a:rPr lang="en-US" altLang="zh-CN" sz="1800" kern="0" spc="75" dirty="0">
                <a:effectLst/>
                <a:latin typeface="Times New Roman" panose="02020603050405020304" pitchFamily="18" charset="0"/>
                <a:ea typeface="宋体" panose="02010600030101010101" pitchFamily="2" charset="-122"/>
              </a:rPr>
              <a:t>true</a:t>
            </a:r>
            <a:r>
              <a:rPr lang="zh-CN" altLang="zh-CN" sz="1800" kern="0" spc="75" dirty="0">
                <a:effectLst/>
                <a:latin typeface="Times New Roman" panose="02020603050405020304" pitchFamily="18" charset="0"/>
                <a:ea typeface="宋体" panose="02010600030101010101" pitchFamily="2" charset="-122"/>
              </a:rPr>
              <a:t>，表示访问请求被允许。对于第三种访问行为，由于</a:t>
            </a:r>
            <a:r>
              <a:rPr lang="en-US" altLang="zh-CN" sz="1800" kern="0" spc="75" dirty="0">
                <a:effectLst/>
                <a:latin typeface="Times New Roman" panose="02020603050405020304" pitchFamily="18" charset="0"/>
                <a:ea typeface="宋体" panose="02010600030101010101" pitchFamily="2" charset="-122"/>
              </a:rPr>
              <a:t>Parent</a:t>
            </a:r>
            <a:r>
              <a:rPr lang="zh-CN" altLang="zh-CN" sz="1800" kern="0" spc="75" dirty="0">
                <a:effectLst/>
                <a:latin typeface="Times New Roman" panose="02020603050405020304" pitchFamily="18" charset="0"/>
                <a:ea typeface="宋体" panose="02010600030101010101" pitchFamily="2" charset="-122"/>
              </a:rPr>
              <a:t>与</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之间的</a:t>
            </a:r>
            <a:r>
              <a:rPr lang="en-US" altLang="zh-CN" sz="1800" kern="0" spc="75" dirty="0">
                <a:effectLst/>
                <a:latin typeface="Times New Roman" panose="02020603050405020304" pitchFamily="18" charset="0"/>
                <a:ea typeface="宋体" panose="02010600030101010101" pitchFamily="2" charset="-122"/>
              </a:rPr>
              <a:t>RL</a:t>
            </a:r>
            <a:r>
              <a:rPr lang="zh-CN" altLang="zh-CN" sz="1800" kern="0" spc="75" dirty="0">
                <a:effectLst/>
                <a:latin typeface="Times New Roman" panose="02020603050405020304" pitchFamily="18" charset="0"/>
                <a:ea typeface="宋体" panose="02010600030101010101" pitchFamily="2" charset="-122"/>
              </a:rPr>
              <a:t>关系被消去，表示当前</a:t>
            </a:r>
            <a:r>
              <a:rPr lang="en-US" altLang="zh-CN" sz="1800" kern="0" spc="75" dirty="0">
                <a:effectLst/>
                <a:latin typeface="Times New Roman" panose="02020603050405020304" pitchFamily="18" charset="0"/>
                <a:ea typeface="宋体" panose="02010600030101010101" pitchFamily="2" charset="-122"/>
              </a:rPr>
              <a:t>Parent</a:t>
            </a:r>
            <a:r>
              <a:rPr lang="zh-CN" altLang="zh-CN" sz="1800" kern="0" spc="75" dirty="0">
                <a:effectLst/>
                <a:latin typeface="Times New Roman" panose="02020603050405020304" pitchFamily="18" charset="0"/>
                <a:ea typeface="宋体" panose="02010600030101010101" pitchFamily="2" charset="-122"/>
              </a:rPr>
              <a:t>不在位置</a:t>
            </a:r>
            <a:r>
              <a:rPr lang="en-US" altLang="zh-CN" sz="1800" kern="0" spc="75" dirty="0">
                <a:effectLst/>
                <a:latin typeface="Times New Roman" panose="02020603050405020304" pitchFamily="18" charset="0"/>
                <a:ea typeface="宋体" panose="02010600030101010101" pitchFamily="2" charset="-122"/>
              </a:rPr>
              <a:t>KR</a:t>
            </a:r>
            <a:r>
              <a:rPr lang="zh-CN" altLang="zh-CN" sz="1800" kern="0" spc="75" dirty="0">
                <a:effectLst/>
                <a:latin typeface="Times New Roman" panose="02020603050405020304" pitchFamily="18" charset="0"/>
                <a:ea typeface="宋体" panose="02010600030101010101" pitchFamily="2" charset="-122"/>
              </a:rPr>
              <a:t>，所以不满足拓扑约束，因此访问应该失败，如图</a:t>
            </a:r>
            <a:r>
              <a:rPr lang="en-US" altLang="zh-CN" sz="1800" kern="0" spc="75" dirty="0">
                <a:effectLst/>
                <a:latin typeface="Times New Roman" panose="02020603050405020304" pitchFamily="18" charset="0"/>
                <a:ea typeface="宋体" panose="02010600030101010101" pitchFamily="2" charset="-122"/>
              </a:rPr>
              <a:t>4.13</a:t>
            </a:r>
            <a:r>
              <a:rPr lang="zh-CN" altLang="zh-CN" sz="1800" kern="0" spc="75" dirty="0">
                <a:effectLst/>
                <a:latin typeface="Times New Roman" panose="02020603050405020304" pitchFamily="18" charset="0"/>
                <a:ea typeface="宋体" panose="02010600030101010101" pitchFamily="2" charset="-122"/>
              </a:rPr>
              <a:t>中访问行为</a:t>
            </a:r>
            <a:r>
              <a:rPr lang="en-US" altLang="zh-CN" sz="1800" kern="0" spc="75" dirty="0">
                <a:effectLst/>
                <a:latin typeface="Times New Roman" panose="02020603050405020304" pitchFamily="18" charset="0"/>
                <a:ea typeface="宋体" panose="02010600030101010101" pitchFamily="2" charset="-122"/>
              </a:rPr>
              <a:t>-III</a:t>
            </a:r>
            <a:r>
              <a:rPr lang="zh-CN" altLang="zh-CN" sz="1800" kern="0" spc="75" dirty="0">
                <a:effectLst/>
                <a:latin typeface="Times New Roman" panose="02020603050405020304" pitchFamily="18" charset="0"/>
                <a:ea typeface="宋体" panose="02010600030101010101" pitchFamily="2" charset="-122"/>
              </a:rPr>
              <a:t>所示，返回结果为</a:t>
            </a:r>
            <a:r>
              <a:rPr lang="en-US" altLang="zh-CN" sz="1800" kern="0" spc="75" dirty="0">
                <a:effectLst/>
                <a:latin typeface="Times New Roman" panose="02020603050405020304" pitchFamily="18" charset="0"/>
                <a:ea typeface="宋体" panose="02010600030101010101" pitchFamily="2" charset="-122"/>
              </a:rPr>
              <a:t>false</a:t>
            </a:r>
            <a:r>
              <a:rPr lang="zh-CN" altLang="zh-CN" sz="1800" kern="0" spc="75" dirty="0">
                <a:effectLst/>
                <a:latin typeface="Times New Roman" panose="02020603050405020304" pitchFamily="18" charset="0"/>
                <a:ea typeface="宋体" panose="02010600030101010101" pitchFamily="2" charset="-122"/>
              </a:rPr>
              <a:t>，表示访问请求被拒绝。</a:t>
            </a:r>
            <a:endParaRPr lang="en-US" altLang="zh-CN" sz="1800" kern="0" spc="75" dirty="0">
              <a:effectLst/>
              <a:latin typeface="Times New Roman" panose="02020603050405020304" pitchFamily="18" charset="0"/>
              <a:ea typeface="宋体" panose="02010600030101010101" pitchFamily="2" charset="-122"/>
            </a:endParaRPr>
          </a:p>
          <a:p>
            <a:pPr indent="342900" algn="just">
              <a:lnSpc>
                <a:spcPct val="150000"/>
              </a:lnSpc>
              <a:tabLst>
                <a:tab pos="3733800" algn="l"/>
              </a:tabLst>
            </a:pPr>
            <a:endParaRPr lang="en-US" altLang="zh-CN" sz="1800" kern="0" spc="75" dirty="0">
              <a:effectLst/>
              <a:latin typeface="Times New Roman" panose="02020603050405020304" pitchFamily="18" charset="0"/>
              <a:ea typeface="宋体" panose="02010600030101010101" pitchFamily="2" charset="-122"/>
            </a:endParaRPr>
          </a:p>
          <a:p>
            <a:pPr marL="0" marR="0" lvl="0" indent="342900" algn="just" defTabSz="914400" rtl="0" eaLnBrk="0" fontAlgn="base" latinLnBrk="0" hangingPunct="0">
              <a:lnSpc>
                <a:spcPct val="150000"/>
              </a:lnSpc>
              <a:spcBef>
                <a:spcPct val="30000"/>
              </a:spcBef>
              <a:spcAft>
                <a:spcPct val="0"/>
              </a:spcAft>
              <a:buClrTx/>
              <a:buSzTx/>
              <a:buFontTx/>
              <a:buNone/>
              <a:tabLst>
                <a:tab pos="3733800" algn="l"/>
              </a:tabLst>
              <a:defRPr/>
            </a:pPr>
            <a:r>
              <a:rPr lang="zh-CN" altLang="zh-CN" sz="1800" kern="0" spc="75" dirty="0">
                <a:effectLst/>
                <a:latin typeface="Times New Roman" panose="02020603050405020304" pitchFamily="18" charset="0"/>
                <a:ea typeface="宋体" panose="02010600030101010101" pitchFamily="2" charset="-122"/>
              </a:rPr>
              <a:t>在本场景中，</a:t>
            </a:r>
            <a:r>
              <a:rPr lang="en-US" altLang="zh-CN" sz="1800" kern="0" spc="75" dirty="0">
                <a:effectLst/>
                <a:latin typeface="Times New Roman" panose="02020603050405020304" pitchFamily="18" charset="0"/>
                <a:ea typeface="宋体" panose="02010600030101010101" pitchFamily="2" charset="-122"/>
              </a:rPr>
              <a:t>ChildA</a:t>
            </a:r>
            <a:r>
              <a:rPr lang="zh-CN" altLang="zh-CN" sz="1800" kern="0" spc="75" dirty="0">
                <a:effectLst/>
                <a:latin typeface="Times New Roman" panose="02020603050405020304" pitchFamily="18" charset="0"/>
                <a:ea typeface="宋体" panose="02010600030101010101" pitchFamily="2" charset="-122"/>
              </a:rPr>
              <a:t>未被分配权限</a:t>
            </a:r>
            <a:r>
              <a:rPr lang="en-US" altLang="zh-CN" sz="1800" kern="0" spc="75" dirty="0">
                <a:effectLst/>
                <a:latin typeface="Times New Roman" panose="02020603050405020304" pitchFamily="18" charset="0"/>
                <a:ea typeface="宋体" panose="02010600030101010101" pitchFamily="2" charset="-122"/>
              </a:rPr>
              <a:t>p5</a:t>
            </a:r>
            <a:r>
              <a:rPr lang="zh-CN" altLang="zh-CN" sz="1800" kern="0" spc="75" dirty="0">
                <a:effectLst/>
                <a:latin typeface="Times New Roman" panose="02020603050405020304" pitchFamily="18" charset="0"/>
                <a:ea typeface="宋体" panose="02010600030101010101" pitchFamily="2" charset="-122"/>
              </a:rPr>
              <a:t>，此时</a:t>
            </a:r>
            <a:r>
              <a:rPr lang="en-US" altLang="zh-CN" sz="1800" kern="0" spc="75" dirty="0">
                <a:effectLst/>
                <a:latin typeface="Times New Roman" panose="02020603050405020304" pitchFamily="18" charset="0"/>
                <a:ea typeface="宋体" panose="02010600030101010101" pitchFamily="2" charset="-122"/>
              </a:rPr>
              <a:t>Ben</a:t>
            </a:r>
            <a:r>
              <a:rPr lang="zh-CN" altLang="zh-CN" sz="1800" kern="0" spc="75" dirty="0">
                <a:effectLst/>
                <a:latin typeface="Times New Roman" panose="02020603050405020304" pitchFamily="18" charset="0"/>
                <a:ea typeface="宋体" panose="02010600030101010101" pitchFamily="2" charset="-122"/>
              </a:rPr>
              <a:t>属于越权访问，因此访问应该失败，如图</a:t>
            </a:r>
            <a:r>
              <a:rPr lang="en-US" altLang="zh-CN" sz="1800" kern="0" spc="75" dirty="0">
                <a:effectLst/>
                <a:latin typeface="Times New Roman" panose="02020603050405020304" pitchFamily="18" charset="0"/>
                <a:ea typeface="宋体" panose="02010600030101010101" pitchFamily="2" charset="-122"/>
              </a:rPr>
              <a:t>4.13</a:t>
            </a:r>
            <a:r>
              <a:rPr lang="zh-CN" altLang="zh-CN" sz="1800" kern="0" spc="75" dirty="0">
                <a:effectLst/>
                <a:latin typeface="Times New Roman" panose="02020603050405020304" pitchFamily="18" charset="0"/>
                <a:ea typeface="宋体" panose="02010600030101010101" pitchFamily="2" charset="-122"/>
              </a:rPr>
              <a:t>中访问行为</a:t>
            </a:r>
            <a:r>
              <a:rPr lang="en-US" altLang="zh-CN" sz="1800" kern="0" spc="75" dirty="0">
                <a:effectLst/>
                <a:latin typeface="Times New Roman" panose="02020603050405020304" pitchFamily="18" charset="0"/>
                <a:ea typeface="宋体" panose="02010600030101010101" pitchFamily="2" charset="-122"/>
              </a:rPr>
              <a:t>-IV</a:t>
            </a:r>
            <a:r>
              <a:rPr lang="zh-CN" altLang="zh-CN" sz="1800" kern="0" spc="75" dirty="0">
                <a:effectLst/>
                <a:latin typeface="Times New Roman" panose="02020603050405020304" pitchFamily="18" charset="0"/>
                <a:ea typeface="宋体" panose="02010600030101010101" pitchFamily="2" charset="-122"/>
              </a:rPr>
              <a:t>所示，返回结果为</a:t>
            </a:r>
            <a:r>
              <a:rPr lang="en-US" altLang="zh-CN" sz="1800" kern="0" spc="75" dirty="0">
                <a:effectLst/>
                <a:latin typeface="Times New Roman" panose="02020603050405020304" pitchFamily="18" charset="0"/>
                <a:ea typeface="宋体" panose="02010600030101010101" pitchFamily="2" charset="-122"/>
              </a:rPr>
              <a:t>false</a:t>
            </a:r>
            <a:r>
              <a:rPr lang="zh-CN" altLang="zh-CN" sz="1800" kern="0" spc="75" dirty="0">
                <a:effectLst/>
                <a:latin typeface="Times New Roman" panose="02020603050405020304" pitchFamily="18" charset="0"/>
                <a:ea typeface="宋体" panose="02010600030101010101" pitchFamily="2" charset="-122"/>
              </a:rPr>
              <a:t>，表示访问请求被拒绝。</a:t>
            </a:r>
            <a:endParaRPr lang="zh-CN" altLang="zh-CN" sz="1800" kern="100" dirty="0">
              <a:effectLst/>
              <a:latin typeface="Times New Roman" panose="02020603050405020304" pitchFamily="18" charset="0"/>
              <a:ea typeface="宋体" panose="02010600030101010101" pitchFamily="2" charset="-122"/>
            </a:endParaRPr>
          </a:p>
          <a:p>
            <a:pPr indent="342900" algn="just">
              <a:lnSpc>
                <a:spcPct val="150000"/>
              </a:lnSpc>
              <a:tabLst>
                <a:tab pos="3733800" algn="l"/>
              </a:tabLst>
            </a:pPr>
            <a:endParaRPr lang="zh-CN" altLang="zh-CN" sz="1800" kern="100" dirty="0">
              <a:effectLst/>
              <a:latin typeface="Times New Roman" panose="02020603050405020304" pitchFamily="18" charset="0"/>
              <a:ea typeface="宋体" panose="02010600030101010101" pitchFamily="2" charset="-122"/>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25</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76DAD242-A56B-4C81-B4D2-621343B3E1BA}" type="datetime1">
              <a:rPr lang="zh-CN" altLang="en-US" smtClean="0"/>
              <a:t>2023/5/20</a:t>
            </a:fld>
            <a:endParaRPr lang="en-US" altLang="zh-CN"/>
          </a:p>
        </p:txBody>
      </p:sp>
    </p:spTree>
    <p:extLst>
      <p:ext uri="{BB962C8B-B14F-4D97-AF65-F5344CB8AC3E}">
        <p14:creationId xmlns:p14="http://schemas.microsoft.com/office/powerpoint/2010/main" val="122281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这里对角色映射行为进行验证，模型要求</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多域角色之间建立映射关系时不能违反</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多域职责分离约束的两种原则，即模型可以保证符合约束的角色映射操作成功结束，而违反约束的操作会失败。</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考虑第一种角色映射操作，</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建立</a:t>
            </a:r>
            <a:r>
              <a:rPr lang="en-US" altLang="zh-CN" sz="1800" kern="100" dirty="0">
                <a:effectLst/>
                <a:latin typeface="Times New Roman" panose="02020603050405020304" pitchFamily="18" charset="0"/>
                <a:ea typeface="宋体" panose="02010600030101010101" pitchFamily="2" charset="-122"/>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域中角色</a:t>
            </a:r>
            <a:r>
              <a:rPr lang="en-US" altLang="zh-CN" sz="1800" kern="100" dirty="0">
                <a:effectLst/>
                <a:latin typeface="Times New Roman" panose="02020603050405020304" pitchFamily="18" charset="0"/>
                <a:ea typeface="宋体" panose="02010600030101010101" pitchFamily="2" charset="-122"/>
              </a:rPr>
              <a:t>Staff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800" kern="100" dirty="0">
                <a:effectLst/>
                <a:latin typeface="Times New Roman" panose="02020603050405020304" pitchFamily="18" charset="0"/>
                <a:ea typeface="宋体" panose="02010600030101010101" pitchFamily="2" charset="-122"/>
              </a:rPr>
              <a:t>H2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域中角色</a:t>
            </a:r>
            <a:r>
              <a:rPr lang="en-US" altLang="zh-CN" sz="1800" kern="100" dirty="0">
                <a:effectLst/>
                <a:latin typeface="Times New Roman" panose="02020603050405020304" pitchFamily="18" charset="0"/>
                <a:ea typeface="宋体" panose="02010600030101010101" pitchFamily="2" charset="-122"/>
              </a:rPr>
              <a:t>MCW</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的映射关系。由于角色</a:t>
            </a:r>
            <a:r>
              <a:rPr lang="en-US" altLang="zh-CN" sz="1800" kern="100" dirty="0">
                <a:effectLst/>
                <a:latin typeface="Times New Roman" panose="02020603050405020304" pitchFamily="18" charset="0"/>
                <a:ea typeface="宋体" panose="02010600030101010101" pitchFamily="2" charset="-122"/>
              </a:rPr>
              <a:t>Staff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还未映射到</a:t>
            </a:r>
            <a:r>
              <a:rPr lang="en-US" altLang="zh-CN" sz="1800" kern="100" dirty="0">
                <a:effectLst/>
                <a:latin typeface="Times New Roman" panose="02020603050405020304" pitchFamily="18" charset="0"/>
                <a:ea typeface="宋体" panose="02010600030101010101" pitchFamily="2" charset="-122"/>
              </a:rPr>
              <a:t>H2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域中任何角色，不违反</a:t>
            </a:r>
            <a:r>
              <a:rPr lang="en-US" altLang="zh-CN" sz="1800" kern="100" dirty="0">
                <a:effectLst/>
                <a:latin typeface="Times New Roman" panose="02020603050405020304" pitchFamily="18" charset="0"/>
                <a:ea typeface="宋体" panose="02010600030101010101" pitchFamily="2" charset="-122"/>
              </a:rPr>
              <a:t>MRSSOD</a:t>
            </a:r>
            <a:r>
              <a:rPr lang="en-US" altLang="zh-CN" sz="1800" kern="100" baseline="-250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约束，因此可以映射成功</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。如左下图所示，多域约束原则</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MRSSOD1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）的系统约束状态为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true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，表示映射操作成功结束。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建立</a:t>
            </a:r>
            <a:r>
              <a:rPr lang="en-US" altLang="zh-CN" sz="1800" kern="100" dirty="0">
                <a:effectLst/>
                <a:latin typeface="Times New Roman" panose="02020603050405020304" pitchFamily="18" charset="0"/>
                <a:ea typeface="宋体" panose="02010600030101010101" pitchFamily="2" charset="-122"/>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域中角色</a:t>
            </a:r>
            <a:r>
              <a:rPr lang="en-US" altLang="zh-CN" sz="1800" kern="100" dirty="0">
                <a:effectLst/>
                <a:latin typeface="Times New Roman" panose="02020603050405020304" pitchFamily="18" charset="0"/>
                <a:ea typeface="宋体" panose="02010600030101010101" pitchFamily="2" charset="-122"/>
              </a:rPr>
              <a:t>Staff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800" kern="100" dirty="0">
                <a:effectLst/>
                <a:latin typeface="Times New Roman" panose="02020603050405020304" pitchFamily="18" charset="0"/>
                <a:ea typeface="宋体" panose="02010600030101010101" pitchFamily="2" charset="-122"/>
              </a:rPr>
              <a:t>H2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域中角色</a:t>
            </a:r>
            <a:r>
              <a:rPr lang="en-US" altLang="zh-CN" sz="1800" kern="100" dirty="0">
                <a:effectLst/>
                <a:latin typeface="Times New Roman" panose="02020603050405020304" pitchFamily="18" charset="0"/>
                <a:ea typeface="宋体" panose="02010600030101010101" pitchFamily="2" charset="-122"/>
              </a:rPr>
              <a:t>HouseKeeper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的映射关系</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1800" kern="100" dirty="0">
                <a:effectLst/>
                <a:latin typeface="Times New Roman" panose="02020603050405020304" pitchFamily="18" charset="0"/>
                <a:ea typeface="宋体" panose="02010600030101010101" pitchFamily="2" charset="-122"/>
              </a:rPr>
              <a:t>Staff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已经映射到</a:t>
            </a:r>
            <a:r>
              <a:rPr lang="en-US" altLang="zh-CN" sz="1800" kern="100" dirty="0">
                <a:effectLst/>
                <a:latin typeface="Times New Roman" panose="02020603050405020304" pitchFamily="18" charset="0"/>
                <a:ea typeface="宋体" panose="02010600030101010101" pitchFamily="2" charset="-122"/>
              </a:rPr>
              <a:t>H2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域中的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医疗护工角色（</a:t>
            </a:r>
            <a:r>
              <a:rPr lang="en-US" altLang="zh-CN" sz="1800" kern="100" dirty="0">
                <a:effectLst/>
                <a:latin typeface="Times New Roman" panose="02020603050405020304" pitchFamily="18" charset="0"/>
                <a:ea typeface="宋体" panose="02010600030101010101" pitchFamily="2" charset="-122"/>
              </a:rPr>
              <a:t>MCW</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，违反</a:t>
            </a:r>
            <a:r>
              <a:rPr lang="en-US" altLang="zh-CN" sz="1800" kern="100" dirty="0">
                <a:effectLst/>
                <a:latin typeface="Times New Roman" panose="02020603050405020304" pitchFamily="18" charset="0"/>
                <a:ea typeface="宋体" panose="02010600030101010101" pitchFamily="2" charset="-122"/>
              </a:rPr>
              <a:t>MRSSOD</a:t>
            </a:r>
            <a:r>
              <a:rPr lang="en-US" altLang="zh-CN" sz="1800" kern="100" baseline="-250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约束，因此会映射失败，模型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100" dirty="0">
                <a:effectLst/>
                <a:latin typeface="Times New Roman" panose="02020603050405020304" pitchFamily="18" charset="0"/>
                <a:ea typeface="宋体" panose="02010600030101010101" pitchFamily="2" charset="-122"/>
              </a:rPr>
              <a:t>MRSSOD</a:t>
            </a:r>
            <a:r>
              <a:rPr lang="en-US" altLang="zh-CN" sz="1800" kern="100" baseline="-250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约束状态为</a:t>
            </a:r>
            <a:r>
              <a:rPr lang="en-US" altLang="zh-CN" sz="1800" kern="100" dirty="0">
                <a:effectLst/>
                <a:latin typeface="Times New Roman" panose="02020603050405020304" pitchFamily="18" charset="0"/>
                <a:ea typeface="宋体" panose="02010600030101010101" pitchFamily="2" charset="-122"/>
              </a:rPr>
              <a:t>false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，表示映射操作失败。</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这里的检测结果表明 符合</a:t>
            </a:r>
            <a:r>
              <a:rPr lang="en-US" altLang="zh-CN" sz="1200" kern="100" dirty="0">
                <a:effectLst/>
                <a:latin typeface="Times New Roman" panose="02020603050405020304" pitchFamily="18" charset="0"/>
                <a:ea typeface="宋体" panose="02010600030101010101" pitchFamily="2" charset="-122"/>
              </a:rPr>
              <a:t>MRSSOD</a:t>
            </a:r>
            <a:r>
              <a:rPr lang="en-US" altLang="zh-CN" sz="1200" kern="100" baseline="-25000" dirty="0">
                <a:effectLst/>
                <a:latin typeface="Times New Roman" panose="02020603050405020304" pitchFamily="18" charset="0"/>
                <a:ea typeface="宋体" panose="02010600030101010101" pitchFamily="2" charset="-122"/>
              </a:rPr>
              <a:t>1</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约束</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的角色映射操作成功结束，而</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违反</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MRSSOD1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的角色映射行为会导致模型约束状态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false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，操作失败。</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26</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DB7AC47D-AAD2-4BFF-9810-7FF1A17E2010}" type="datetime1">
              <a:rPr lang="zh-CN" altLang="en-US" smtClean="0"/>
              <a:t>2023/5/20</a:t>
            </a:fld>
            <a:endParaRPr lang="en-US" altLang="zh-CN"/>
          </a:p>
        </p:txBody>
      </p:sp>
    </p:spTree>
    <p:extLst>
      <p:ext uri="{BB962C8B-B14F-4D97-AF65-F5344CB8AC3E}">
        <p14:creationId xmlns:p14="http://schemas.microsoft.com/office/powerpoint/2010/main" val="2245050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zh-CN" altLang="zh-CN" sz="1200" i="1" smtClean="0">
                            <a:solidFill>
                              <a:schemeClr val="tx1">
                                <a:lumMod val="75000"/>
                                <a:lumOff val="25000"/>
                              </a:schemeClr>
                            </a:solidFill>
                            <a:latin typeface="Cambria Math" panose="02040503050406030204" pitchFamily="18" charset="0"/>
                            <a:ea typeface="+mj-ea"/>
                          </a:rPr>
                        </m:ctrlPr>
                      </m:sSubPr>
                      <m:e>
                        <m:r>
                          <m:rPr>
                            <m:sty m:val="p"/>
                          </m:rPr>
                          <a:rPr lang="en-US" altLang="zh-CN" sz="1200">
                            <a:solidFill>
                              <a:schemeClr val="tx1">
                                <a:lumMod val="75000"/>
                                <a:lumOff val="25000"/>
                              </a:schemeClr>
                            </a:solidFill>
                            <a:latin typeface="Cambria Math" panose="02040503050406030204" pitchFamily="18" charset="0"/>
                            <a:ea typeface="+mj-ea"/>
                          </a:rPr>
                          <m:t>MRSSOD</m:t>
                        </m:r>
                      </m:e>
                      <m:sub>
                        <m:r>
                          <a:rPr lang="en-US" altLang="zh-CN" sz="1200">
                            <a:solidFill>
                              <a:schemeClr val="tx1">
                                <a:lumMod val="75000"/>
                                <a:lumOff val="25000"/>
                              </a:schemeClr>
                            </a:solidFill>
                            <a:latin typeface="Cambria Math" panose="02040503050406030204" pitchFamily="18" charset="0"/>
                            <a:ea typeface="+mj-ea"/>
                          </a:rPr>
                          <m:t>2</m:t>
                        </m:r>
                      </m:sub>
                    </m:sSub>
                  </m:oMath>
                </a14:m>
                <a:r>
                  <a:rPr lang="zh-CN" altLang="zh-CN" sz="1200" dirty="0">
                    <a:solidFill>
                      <a:schemeClr val="tx1">
                        <a:lumMod val="75000"/>
                        <a:lumOff val="25000"/>
                      </a:schemeClr>
                    </a:solidFill>
                    <a:latin typeface="+mj-ea"/>
                    <a:ea typeface="+mj-ea"/>
                  </a:rPr>
                  <a:t>约束检测示意图</a:t>
                </a:r>
                <a:endParaRPr lang="en-US" altLang="zh-CN" sz="1200" dirty="0">
                  <a:solidFill>
                    <a:schemeClr val="tx1">
                      <a:lumMod val="75000"/>
                      <a:lumOff val="25000"/>
                    </a:schemeClr>
                  </a:solidFill>
                  <a:latin typeface="+mj-ea"/>
                  <a:ea typeface="+mj-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solidFill>
                    <a:schemeClr val="tx1">
                      <a:lumMod val="75000"/>
                      <a:lumOff val="25000"/>
                    </a:schemeClr>
                  </a:solidFill>
                  <a:latin typeface="+mj-ea"/>
                  <a:ea typeface="+mj-ea"/>
                  <a:sym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chemeClr val="tx1">
                        <a:lumMod val="75000"/>
                        <a:lumOff val="25000"/>
                      </a:schemeClr>
                    </a:solidFill>
                    <a:latin typeface="+mj-ea"/>
                    <a:ea typeface="+mj-ea"/>
                    <a:sym typeface="微软雅黑" panose="020B0503020204020204" pitchFamily="34" charset="-122"/>
                  </a:rPr>
                  <a:t>这里是对第二种多域约束规则的验证，过程同第一种，验证结果表明</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模型可以保证建立角色映射关系时不违反</a:t>
                </a:r>
                <a:r>
                  <a:rPr lang="en-US" altLang="zh-CN" sz="3600" dirty="0">
                    <a:latin typeface="+mj-ea"/>
                  </a:rPr>
                  <a:t>MRSSOD1</a:t>
                </a:r>
                <a:r>
                  <a:rPr lang="zh-CN" altLang="zh-CN" sz="3600" dirty="0">
                    <a:latin typeface="+mj-ea"/>
                  </a:rPr>
                  <a:t>和</a:t>
                </a:r>
                <a:r>
                  <a:rPr lang="en-US" altLang="zh-CN" sz="3600" dirty="0">
                    <a:latin typeface="+mj-ea"/>
                  </a:rPr>
                  <a:t>MRSSOD2</a:t>
                </a:r>
                <a:r>
                  <a:rPr lang="zh-CN" altLang="zh-CN" sz="3600" dirty="0">
                    <a:latin typeface="+mj-ea"/>
                  </a:rPr>
                  <a:t>约束</a:t>
                </a:r>
                <a:r>
                  <a:rPr lang="zh-CN" altLang="en-US" sz="3600" dirty="0">
                    <a:latin typeface="+mj-ea"/>
                  </a:rPr>
                  <a:t>，符合模型安全要求。</a:t>
                </a:r>
                <a:endPar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dirty="0">
                  <a:solidFill>
                    <a:schemeClr val="tx1">
                      <a:lumMod val="75000"/>
                      <a:lumOff val="25000"/>
                    </a:schemeClr>
                  </a:solidFill>
                  <a:latin typeface="+mj-ea"/>
                  <a:ea typeface="+mj-ea"/>
                  <a:sym typeface="微软雅黑" panose="020B0503020204020204" pitchFamily="34" charset="-122"/>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i="0">
                    <a:solidFill>
                      <a:schemeClr val="tx1">
                        <a:lumMod val="75000"/>
                        <a:lumOff val="25000"/>
                      </a:schemeClr>
                    </a:solidFill>
                    <a:latin typeface="Cambria Math" panose="02040503050406030204" pitchFamily="18" charset="0"/>
                    <a:ea typeface="+mj-ea"/>
                  </a:rPr>
                  <a:t>MRSSOD</a:t>
                </a:r>
                <a:r>
                  <a:rPr lang="zh-CN" altLang="zh-CN" sz="1200" i="0">
                    <a:solidFill>
                      <a:schemeClr val="tx1">
                        <a:lumMod val="75000"/>
                        <a:lumOff val="25000"/>
                      </a:schemeClr>
                    </a:solidFill>
                    <a:latin typeface="Cambria Math" panose="02040503050406030204" pitchFamily="18" charset="0"/>
                    <a:ea typeface="+mj-ea"/>
                  </a:rPr>
                  <a:t>_</a:t>
                </a:r>
                <a:r>
                  <a:rPr lang="en-US" altLang="zh-CN" sz="1200" i="0">
                    <a:solidFill>
                      <a:schemeClr val="tx1">
                        <a:lumMod val="75000"/>
                        <a:lumOff val="25000"/>
                      </a:schemeClr>
                    </a:solidFill>
                    <a:latin typeface="Cambria Math" panose="02040503050406030204" pitchFamily="18" charset="0"/>
                    <a:ea typeface="+mj-ea"/>
                  </a:rPr>
                  <a:t>2</a:t>
                </a:r>
                <a:r>
                  <a:rPr lang="zh-CN" altLang="zh-CN" sz="1200" dirty="0">
                    <a:solidFill>
                      <a:schemeClr val="tx1">
                        <a:lumMod val="75000"/>
                        <a:lumOff val="25000"/>
                      </a:schemeClr>
                    </a:solidFill>
                    <a:latin typeface="+mj-ea"/>
                    <a:ea typeface="+mj-ea"/>
                  </a:rPr>
                  <a:t>约束检测示意图</a:t>
                </a:r>
                <a:endParaRPr lang="zh-CN" altLang="en-US" sz="1200" dirty="0">
                  <a:solidFill>
                    <a:schemeClr val="tx1">
                      <a:lumMod val="75000"/>
                      <a:lumOff val="25000"/>
                    </a:schemeClr>
                  </a:solidFill>
                  <a:latin typeface="+mj-ea"/>
                  <a:ea typeface="+mj-ea"/>
                  <a:sym typeface="微软雅黑" panose="020B0503020204020204" pitchFamily="34" charset="-122"/>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27</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76DAD242-A56B-4C81-B4D2-621343B3E1BA}" type="datetime1">
              <a:rPr lang="zh-CN" altLang="en-US" smtClean="0"/>
              <a:t>2023/5/20</a:t>
            </a:fld>
            <a:endParaRPr lang="en-US" altLang="zh-CN"/>
          </a:p>
        </p:txBody>
      </p:sp>
    </p:spTree>
    <p:extLst>
      <p:ext uri="{BB962C8B-B14F-4D97-AF65-F5344CB8AC3E}">
        <p14:creationId xmlns:p14="http://schemas.microsoft.com/office/powerpoint/2010/main" val="2196304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这里</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是对用户跨域访问行为进行验证，外域用户角色通过映射到本域中角色从而执行本域中的权限。</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要求</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跨域访问行为</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必须</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满足两个条件才能被允许：</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）被映射的角色被分配了相关权限；</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）执行权限时也必须满足规定的拓扑约束。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rPr>
              <a:t>根据</a:t>
            </a:r>
            <a:r>
              <a:rPr lang="zh-CN" altLang="en-US" sz="1200" kern="100" dirty="0">
                <a:effectLst/>
                <a:latin typeface="Times New Roman" panose="02020603050405020304" pitchFamily="18" charset="0"/>
                <a:ea typeface="宋体" panose="02010600030101010101" pitchFamily="2" charset="-122"/>
              </a:rPr>
              <a:t>上</a:t>
            </a:r>
            <a:r>
              <a:rPr lang="zh-CN" altLang="zh-CN" sz="1200" kern="100" dirty="0">
                <a:effectLst/>
                <a:latin typeface="Times New Roman" panose="02020603050405020304" pitchFamily="18" charset="0"/>
                <a:ea typeface="宋体" panose="02010600030101010101" pitchFamily="2" charset="-122"/>
              </a:rPr>
              <a:t>图所示，在</a:t>
            </a:r>
            <a:r>
              <a:rPr lang="en-US" altLang="zh-CN" sz="1200" kern="100" dirty="0">
                <a:effectLst/>
                <a:latin typeface="Times New Roman" panose="02020603050405020304" pitchFamily="18" charset="0"/>
                <a:ea typeface="宋体" panose="02010600030101010101" pitchFamily="2" charset="-122"/>
              </a:rPr>
              <a:t>H1</a:t>
            </a:r>
            <a:r>
              <a:rPr lang="zh-CN" altLang="zh-CN" sz="1200" kern="100" dirty="0">
                <a:effectLst/>
                <a:latin typeface="Times New Roman" panose="02020603050405020304" pitchFamily="18" charset="0"/>
                <a:ea typeface="宋体" panose="02010600030101010101" pitchFamily="2" charset="-122"/>
              </a:rPr>
              <a:t>域中，角色</a:t>
            </a:r>
            <a:r>
              <a:rPr lang="en-US" altLang="zh-CN" sz="1800" kern="100" dirty="0">
                <a:effectLst/>
                <a:latin typeface="Times New Roman" panose="02020603050405020304" pitchFamily="18" charset="0"/>
                <a:ea typeface="宋体" panose="02010600030101010101" pitchFamily="2" charset="-122"/>
              </a:rPr>
              <a:t>Housekeeper</a:t>
            </a:r>
            <a:r>
              <a:rPr lang="zh-CN" altLang="zh-CN" sz="1200" kern="100" dirty="0">
                <a:effectLst/>
                <a:latin typeface="Times New Roman" panose="02020603050405020304" pitchFamily="18" charset="0"/>
                <a:ea typeface="宋体" panose="02010600030101010101" pitchFamily="2" charset="-122"/>
              </a:rPr>
              <a:t>可以在位置</a:t>
            </a:r>
            <a:r>
              <a:rPr lang="en-US" altLang="zh-CN" sz="1200" kern="100" dirty="0">
                <a:effectLst/>
                <a:latin typeface="Times New Roman" panose="02020603050405020304" pitchFamily="18" charset="0"/>
                <a:ea typeface="宋体" panose="02010600030101010101" pitchFamily="2" charset="-122"/>
              </a:rPr>
              <a:t>KR</a:t>
            </a:r>
            <a:r>
              <a:rPr lang="zh-CN" altLang="zh-CN" sz="1200" kern="100" dirty="0">
                <a:effectLst/>
                <a:latin typeface="Times New Roman" panose="02020603050405020304" pitchFamily="18" charset="0"/>
                <a:ea typeface="宋体" panose="02010600030101010101" pitchFamily="2" charset="-122"/>
              </a:rPr>
              <a:t>上请求权限</a:t>
            </a:r>
            <a:r>
              <a:rPr lang="en-US" altLang="zh-CN" sz="1200" kern="100" dirty="0">
                <a:effectLst/>
                <a:latin typeface="Times New Roman" panose="02020603050405020304" pitchFamily="18" charset="0"/>
                <a:ea typeface="宋体" panose="02010600030101010101" pitchFamily="2" charset="-122"/>
              </a:rPr>
              <a:t>p7</a:t>
            </a:r>
            <a:r>
              <a:rPr lang="zh-CN" altLang="zh-CN" sz="1200" kern="100" dirty="0">
                <a:effectLst/>
                <a:latin typeface="Times New Roman" panose="02020603050405020304" pitchFamily="18" charset="0"/>
                <a:ea typeface="宋体" panose="02010600030101010101" pitchFamily="2" charset="-122"/>
              </a:rPr>
              <a:t>，且不受拓扑约束限制；在</a:t>
            </a:r>
            <a:r>
              <a:rPr lang="en-US" altLang="zh-CN" sz="1200" kern="100" dirty="0">
                <a:effectLst/>
                <a:latin typeface="Times New Roman" panose="02020603050405020304" pitchFamily="18" charset="0"/>
                <a:ea typeface="宋体" panose="02010600030101010101" pitchFamily="2" charset="-122"/>
              </a:rPr>
              <a:t>C</a:t>
            </a:r>
            <a:r>
              <a:rPr lang="zh-CN" altLang="zh-CN" sz="1200" kern="100" dirty="0">
                <a:effectLst/>
                <a:latin typeface="Times New Roman" panose="02020603050405020304" pitchFamily="18" charset="0"/>
                <a:ea typeface="宋体" panose="02010600030101010101" pitchFamily="2" charset="-122"/>
              </a:rPr>
              <a:t>域中，角色</a:t>
            </a:r>
            <a:r>
              <a:rPr lang="en-US" altLang="zh-CN" sz="1200" kern="100" dirty="0">
                <a:effectLst/>
                <a:latin typeface="Times New Roman" panose="02020603050405020304" pitchFamily="18" charset="0"/>
                <a:ea typeface="宋体" panose="02010600030101010101" pitchFamily="2" charset="-122"/>
              </a:rPr>
              <a:t>Visitor</a:t>
            </a:r>
            <a:r>
              <a:rPr lang="zh-CN" altLang="zh-CN" sz="1200" kern="100" dirty="0">
                <a:effectLst/>
                <a:latin typeface="Times New Roman" panose="02020603050405020304" pitchFamily="18" charset="0"/>
                <a:ea typeface="宋体" panose="02010600030101010101" pitchFamily="2" charset="-122"/>
              </a:rPr>
              <a:t>可以在位置</a:t>
            </a:r>
            <a:r>
              <a:rPr lang="en-US" altLang="zh-CN" sz="1200" kern="100" dirty="0">
                <a:effectLst/>
                <a:latin typeface="Times New Roman" panose="02020603050405020304" pitchFamily="18" charset="0"/>
                <a:ea typeface="宋体" panose="02010600030101010101" pitchFamily="2" charset="-122"/>
              </a:rPr>
              <a:t>SO</a:t>
            </a:r>
            <a:r>
              <a:rPr lang="zh-CN" altLang="en-US" sz="1200" kern="100" dirty="0">
                <a:effectLst/>
                <a:latin typeface="Times New Roman" panose="02020603050405020304" pitchFamily="18" charset="0"/>
                <a:ea typeface="宋体" panose="02010600030101010101" pitchFamily="2" charset="-122"/>
              </a:rPr>
              <a:t>（员工办公室）</a:t>
            </a:r>
            <a:r>
              <a:rPr lang="zh-CN" altLang="zh-CN" sz="1200" kern="100" dirty="0">
                <a:effectLst/>
                <a:latin typeface="Times New Roman" panose="02020603050405020304" pitchFamily="18" charset="0"/>
                <a:ea typeface="宋体" panose="02010600030101010101" pitchFamily="2" charset="-122"/>
              </a:rPr>
              <a:t>上请求权限</a:t>
            </a:r>
            <a:r>
              <a:rPr lang="en-US" altLang="zh-CN" sz="1200" kern="100" dirty="0">
                <a:effectLst/>
                <a:latin typeface="Times New Roman" panose="02020603050405020304" pitchFamily="18" charset="0"/>
                <a:ea typeface="宋体" panose="02010600030101010101" pitchFamily="2" charset="-122"/>
              </a:rPr>
              <a:t>p2</a:t>
            </a:r>
            <a:r>
              <a:rPr lang="zh-CN" altLang="zh-CN" sz="1200" kern="100" dirty="0">
                <a:effectLst/>
                <a:latin typeface="Times New Roman" panose="02020603050405020304" pitchFamily="18" charset="0"/>
                <a:ea typeface="宋体" panose="02010600030101010101" pitchFamily="2" charset="-122"/>
              </a:rPr>
              <a:t>，但必须满足</a:t>
            </a:r>
            <a:r>
              <a:rPr lang="en-US" altLang="zh-CN" sz="1200" kern="100" dirty="0">
                <a:effectLst/>
                <a:latin typeface="Times New Roman" panose="02020603050405020304" pitchFamily="18" charset="0"/>
                <a:ea typeface="宋体" panose="02010600030101010101" pitchFamily="2" charset="-122"/>
              </a:rPr>
              <a:t>Visitor</a:t>
            </a:r>
            <a:r>
              <a:rPr lang="zh-CN" altLang="zh-CN" sz="1200" kern="100" dirty="0">
                <a:effectLst/>
                <a:latin typeface="Times New Roman" panose="02020603050405020304" pitchFamily="18" charset="0"/>
                <a:ea typeface="宋体" panose="02010600030101010101" pitchFamily="2" charset="-122"/>
              </a:rPr>
              <a:t>与</a:t>
            </a:r>
            <a:r>
              <a:rPr lang="en-US" altLang="zh-CN" sz="1200" kern="100" dirty="0">
                <a:effectLst/>
                <a:latin typeface="Times New Roman" panose="02020603050405020304" pitchFamily="18" charset="0"/>
                <a:ea typeface="宋体" panose="02010600030101010101" pitchFamily="2" charset="-122"/>
              </a:rPr>
              <a:t>Staff</a:t>
            </a:r>
            <a:r>
              <a:rPr lang="zh-CN" altLang="zh-CN" sz="1200" kern="100" dirty="0">
                <a:effectLst/>
                <a:latin typeface="Times New Roman" panose="02020603050405020304" pitchFamily="18" charset="0"/>
                <a:ea typeface="宋体" panose="02010600030101010101" pitchFamily="2" charset="-122"/>
              </a:rPr>
              <a:t>同时处于位置</a:t>
            </a:r>
            <a:r>
              <a:rPr lang="en-US" altLang="zh-CN" sz="1200" kern="100" dirty="0">
                <a:effectLst/>
                <a:latin typeface="Times New Roman" panose="02020603050405020304" pitchFamily="18" charset="0"/>
                <a:ea typeface="宋体" panose="02010600030101010101" pitchFamily="2" charset="-122"/>
              </a:rPr>
              <a:t>SO</a:t>
            </a:r>
            <a:r>
              <a:rPr lang="zh-CN" altLang="zh-CN" sz="1200" kern="100" dirty="0">
                <a:effectLst/>
                <a:latin typeface="Times New Roman" panose="02020603050405020304" pitchFamily="18" charset="0"/>
                <a:ea typeface="宋体" panose="02010600030101010101" pitchFamily="2" charset="-122"/>
              </a:rPr>
              <a:t>的拓扑约束；在域间，</a:t>
            </a:r>
            <a:r>
              <a:rPr lang="en-US" altLang="zh-CN" sz="1200" kern="100" dirty="0">
                <a:effectLst/>
                <a:latin typeface="Times New Roman" panose="02020603050405020304" pitchFamily="18" charset="0"/>
                <a:ea typeface="宋体" panose="02010600030101010101" pitchFamily="2" charset="-122"/>
              </a:rPr>
              <a:t>C</a:t>
            </a:r>
            <a:r>
              <a:rPr lang="zh-CN" altLang="zh-CN" sz="1200" kern="100" dirty="0">
                <a:effectLst/>
                <a:latin typeface="Times New Roman" panose="02020603050405020304" pitchFamily="18" charset="0"/>
                <a:ea typeface="宋体" panose="02010600030101010101" pitchFamily="2" charset="-122"/>
              </a:rPr>
              <a:t>域中角色</a:t>
            </a:r>
            <a:r>
              <a:rPr lang="en-US" altLang="zh-CN" sz="1200" kern="100" dirty="0">
                <a:effectLst/>
                <a:latin typeface="Times New Roman" panose="02020603050405020304" pitchFamily="18" charset="0"/>
                <a:ea typeface="宋体" panose="02010600030101010101" pitchFamily="2" charset="-122"/>
              </a:rPr>
              <a:t>Staff</a:t>
            </a:r>
            <a:r>
              <a:rPr lang="zh-CN" altLang="zh-CN" sz="1200" kern="100" dirty="0">
                <a:effectLst/>
                <a:latin typeface="Times New Roman" panose="02020603050405020304" pitchFamily="18" charset="0"/>
                <a:ea typeface="宋体" panose="02010600030101010101" pitchFamily="2" charset="-122"/>
              </a:rPr>
              <a:t>映射到了</a:t>
            </a:r>
            <a:r>
              <a:rPr lang="en-US" altLang="zh-CN" sz="1200" kern="100" dirty="0">
                <a:effectLst/>
                <a:latin typeface="Times New Roman" panose="02020603050405020304" pitchFamily="18" charset="0"/>
                <a:ea typeface="宋体" panose="02010600030101010101" pitchFamily="2" charset="-122"/>
              </a:rPr>
              <a:t>H1</a:t>
            </a:r>
            <a:r>
              <a:rPr lang="zh-CN" altLang="zh-CN" sz="1200" kern="100" dirty="0">
                <a:effectLst/>
                <a:latin typeface="Times New Roman" panose="02020603050405020304" pitchFamily="18" charset="0"/>
                <a:ea typeface="宋体" panose="02010600030101010101" pitchFamily="2" charset="-122"/>
              </a:rPr>
              <a:t>域中的角色</a:t>
            </a:r>
            <a:r>
              <a:rPr lang="en-US" altLang="zh-CN" sz="1200" kern="100" dirty="0">
                <a:effectLst/>
                <a:latin typeface="Times New Roman" panose="02020603050405020304" pitchFamily="18" charset="0"/>
                <a:ea typeface="宋体" panose="02010600030101010101" pitchFamily="2" charset="-122"/>
              </a:rPr>
              <a:t>Housekeeper</a:t>
            </a:r>
            <a:r>
              <a:rPr lang="zh-CN" altLang="zh-CN" sz="1200" kern="100" dirty="0">
                <a:effectLst/>
                <a:latin typeface="Times New Roman" panose="02020603050405020304" pitchFamily="18" charset="0"/>
                <a:ea typeface="宋体" panose="02010600030101010101" pitchFamily="2" charset="-122"/>
              </a:rPr>
              <a:t>，</a:t>
            </a:r>
            <a:r>
              <a:rPr lang="en-US" altLang="zh-CN" sz="1200" kern="100" dirty="0">
                <a:effectLst/>
                <a:latin typeface="Times New Roman" panose="02020603050405020304" pitchFamily="18" charset="0"/>
                <a:ea typeface="宋体" panose="02010600030101010101" pitchFamily="2" charset="-122"/>
              </a:rPr>
              <a:t>H1</a:t>
            </a:r>
            <a:r>
              <a:rPr lang="zh-CN" altLang="zh-CN" sz="1200" kern="100" dirty="0">
                <a:effectLst/>
                <a:latin typeface="Times New Roman" panose="02020603050405020304" pitchFamily="18" charset="0"/>
                <a:ea typeface="宋体" panose="02010600030101010101" pitchFamily="2" charset="-122"/>
              </a:rPr>
              <a:t>域中角色</a:t>
            </a:r>
            <a:r>
              <a:rPr lang="en-US" altLang="zh-CN" sz="1200" kern="100" dirty="0">
                <a:effectLst/>
                <a:latin typeface="Times New Roman" panose="02020603050405020304" pitchFamily="18" charset="0"/>
                <a:ea typeface="宋体" panose="02010600030101010101" pitchFamily="2" charset="-122"/>
              </a:rPr>
              <a:t>Parent</a:t>
            </a:r>
            <a:r>
              <a:rPr lang="zh-CN" altLang="zh-CN" sz="1200" kern="100" dirty="0">
                <a:effectLst/>
                <a:latin typeface="Times New Roman" panose="02020603050405020304" pitchFamily="18" charset="0"/>
                <a:ea typeface="宋体" panose="02010600030101010101" pitchFamily="2" charset="-122"/>
              </a:rPr>
              <a:t>映射到了</a:t>
            </a:r>
            <a:r>
              <a:rPr lang="en-US" altLang="zh-CN" sz="1200" kern="100" dirty="0">
                <a:effectLst/>
                <a:latin typeface="Times New Roman" panose="02020603050405020304" pitchFamily="18" charset="0"/>
                <a:ea typeface="宋体" panose="02010600030101010101" pitchFamily="2" charset="-122"/>
              </a:rPr>
              <a:t>C</a:t>
            </a:r>
            <a:r>
              <a:rPr lang="zh-CN" altLang="zh-CN" sz="1200" kern="100" dirty="0">
                <a:effectLst/>
                <a:latin typeface="Times New Roman" panose="02020603050405020304" pitchFamily="18" charset="0"/>
                <a:ea typeface="宋体" panose="02010600030101010101" pitchFamily="2" charset="-122"/>
              </a:rPr>
              <a:t>域中的角色</a:t>
            </a:r>
            <a:r>
              <a:rPr lang="en-US" altLang="zh-CN" sz="1200" kern="100" dirty="0">
                <a:effectLst/>
                <a:latin typeface="Times New Roman" panose="02020603050405020304" pitchFamily="18" charset="0"/>
                <a:ea typeface="宋体" panose="02010600030101010101" pitchFamily="2" charset="-122"/>
              </a:rPr>
              <a:t>Visitor</a:t>
            </a:r>
            <a:r>
              <a:rPr lang="zh-CN" altLang="zh-CN" sz="1200" kern="100" dirty="0">
                <a:effectLst/>
                <a:latin typeface="Times New Roman" panose="02020603050405020304" pitchFamily="18" charset="0"/>
                <a:ea typeface="宋体" panose="02010600030101010101" pitchFamily="2" charset="-122"/>
              </a:rPr>
              <a:t>。</a:t>
            </a:r>
            <a:endParaRPr lang="en-US" altLang="zh-CN" sz="12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00" dirty="0">
                <a:solidFill>
                  <a:schemeClr val="tx1"/>
                </a:solidFill>
                <a:effectLst/>
                <a:latin typeface="Times New Roman" panose="02020603050405020304" pitchFamily="18" charset="0"/>
                <a:ea typeface="宋体" panose="02010600030101010101" pitchFamily="2" charset="-122"/>
                <a:cs typeface="+mn-cs"/>
              </a:rPr>
              <a:t>以下是对跨域访问请求行为进行验证。</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28</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76DAD242-A56B-4C81-B4D2-621343B3E1BA}" type="datetime1">
              <a:rPr lang="zh-CN" altLang="en-US" smtClean="0"/>
              <a:t>2023/5/20</a:t>
            </a:fld>
            <a:endParaRPr lang="en-US" altLang="zh-CN"/>
          </a:p>
        </p:txBody>
      </p:sp>
    </p:spTree>
    <p:extLst>
      <p:ext uri="{BB962C8B-B14F-4D97-AF65-F5344CB8AC3E}">
        <p14:creationId xmlns:p14="http://schemas.microsoft.com/office/powerpoint/2010/main" val="950430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微软雅黑" panose="020B0503020204020204" pitchFamily="34" charset="-122"/>
                <a:cs typeface="+mn-cs"/>
              </a:rPr>
              <a:t>如第一种访问行为，</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角色</a:t>
            </a:r>
            <a:r>
              <a:rPr lang="en-US" altLang="zh-CN" sz="1800" kern="100" dirty="0">
                <a:effectLst/>
                <a:latin typeface="Times New Roman" panose="02020603050405020304" pitchFamily="18" charset="0"/>
                <a:ea typeface="宋体" panose="02010600030101010101" pitchFamily="2" charset="-122"/>
              </a:rPr>
              <a:t>Staff</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映射到了角色</a:t>
            </a:r>
            <a:r>
              <a:rPr lang="en-US" altLang="zh-CN" sz="1800" kern="100" dirty="0">
                <a:effectLst/>
                <a:latin typeface="Times New Roman" panose="02020603050405020304" pitchFamily="18" charset="0"/>
                <a:ea typeface="宋体" panose="02010600030101010101" pitchFamily="2" charset="-122"/>
              </a:rPr>
              <a:t>Housekeeper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，而权限</a:t>
            </a:r>
            <a:r>
              <a:rPr lang="en-US" altLang="zh-CN" sz="1800" kern="100" dirty="0">
                <a:effectLst/>
                <a:latin typeface="Times New Roman" panose="02020603050405020304" pitchFamily="18" charset="0"/>
                <a:ea typeface="宋体" panose="02010600030101010101" pitchFamily="2" charset="-122"/>
              </a:rPr>
              <a:t>p7</a:t>
            </a:r>
            <a:r>
              <a:rPr lang="zh-CN" altLang="en-US"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Oven</a:t>
            </a:r>
            <a:r>
              <a:rPr lang="zh-CN" altLang="en-US"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open</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en-US" altLang="zh-CN" sz="1800" kern="100" dirty="0">
                <a:effectLst/>
                <a:latin typeface="Times New Roman" panose="02020603050405020304" pitchFamily="18" charset="0"/>
                <a:ea typeface="宋体" panose="02010600030101010101" pitchFamily="2" charset="-122"/>
              </a:rPr>
              <a:t>Housekeeper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的合法权限，并且不受拓扑约束限制，因此可以访问成功</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如第二和第三种访问行为，</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角色</a:t>
            </a:r>
            <a:r>
              <a:rPr lang="en-US" altLang="zh-CN" sz="1800" kern="100" dirty="0">
                <a:effectLst/>
                <a:latin typeface="Times New Roman" panose="02020603050405020304" pitchFamily="18" charset="0"/>
                <a:ea typeface="宋体" panose="02010600030101010101" pitchFamily="2" charset="-122"/>
              </a:rPr>
              <a:t>Parent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映射到了角色</a:t>
            </a:r>
            <a:r>
              <a:rPr lang="en-US" altLang="zh-CN" sz="1800" kern="100" dirty="0">
                <a:effectLst/>
                <a:latin typeface="Times New Roman" panose="02020603050405020304" pitchFamily="18" charset="0"/>
                <a:ea typeface="宋体" panose="02010600030101010101" pitchFamily="2" charset="-122"/>
              </a:rPr>
              <a:t>Visitor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且由图可得</a:t>
            </a:r>
            <a:r>
              <a:rPr lang="en-US" altLang="zh-CN" sz="1800" kern="100" dirty="0">
                <a:effectLst/>
                <a:latin typeface="Times New Roman" panose="02020603050405020304" pitchFamily="18" charset="0"/>
                <a:ea typeface="宋体" panose="02010600030101010101" pitchFamily="2" charset="-122"/>
              </a:rPr>
              <a:t>Staff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1800" kern="100" dirty="0">
                <a:effectLst/>
                <a:latin typeface="Times New Roman" panose="02020603050405020304" pitchFamily="18" charset="0"/>
                <a:ea typeface="宋体" panose="02010600030101010101" pitchFamily="2" charset="-122"/>
              </a:rPr>
              <a:t>Visitor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和位置</a:t>
            </a:r>
            <a:r>
              <a:rPr lang="en-US" altLang="zh-CN" sz="1800" kern="100" dirty="0">
                <a:effectLst/>
                <a:latin typeface="Times New Roman" panose="02020603050405020304" pitchFamily="18" charset="0"/>
                <a:ea typeface="宋体" panose="02010600030101010101" pitchFamily="2" charset="-122"/>
              </a:rPr>
              <a:t>SO</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之间均存在</a:t>
            </a:r>
            <a:r>
              <a:rPr lang="en-US" altLang="zh-CN" sz="1800" kern="100" dirty="0">
                <a:effectLst/>
                <a:latin typeface="Times New Roman" panose="02020603050405020304" pitchFamily="18" charset="0"/>
                <a:ea typeface="宋体" panose="02010600030101010101" pitchFamily="2" charset="-122"/>
              </a:rPr>
              <a:t>RL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关系，</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表示两者同时位于</a:t>
            </a:r>
            <a:r>
              <a:rPr lang="en-US" altLang="zh-CN" sz="1800" kern="100" dirty="0">
                <a:effectLst/>
                <a:latin typeface="Times New Roman" panose="02020603050405020304" pitchFamily="18" charset="0"/>
                <a:ea typeface="宋体" panose="02010600030101010101" pitchFamily="2" charset="-122"/>
              </a:rPr>
              <a:t>SO</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，满足拓扑约束</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，因此可以访问成功，而后者</a:t>
            </a:r>
            <a:r>
              <a:rPr lang="zh-CN" altLang="zh-CN" sz="1800" spc="75" dirty="0">
                <a:effectLst/>
                <a:latin typeface="Times New Roman" panose="02020603050405020304" pitchFamily="18" charset="0"/>
                <a:ea typeface="宋体" panose="02010600030101010101" pitchFamily="2" charset="-122"/>
                <a:cs typeface="Times New Roman" panose="02020603050405020304" pitchFamily="18" charset="0"/>
              </a:rPr>
              <a:t>将图角色</a:t>
            </a:r>
            <a:r>
              <a:rPr lang="en-US" altLang="zh-CN" sz="1800" spc="75" dirty="0">
                <a:effectLst/>
                <a:latin typeface="Times New Roman" panose="02020603050405020304" pitchFamily="18" charset="0"/>
                <a:ea typeface="宋体" panose="02010600030101010101" pitchFamily="2" charset="-122"/>
              </a:rPr>
              <a:t>Staff</a:t>
            </a:r>
            <a:r>
              <a:rPr lang="zh-CN" altLang="zh-CN" sz="1800" spc="75" dirty="0">
                <a:effectLst/>
                <a:latin typeface="Times New Roman" panose="02020603050405020304" pitchFamily="18" charset="0"/>
                <a:ea typeface="宋体" panose="02010600030101010101" pitchFamily="2" charset="-122"/>
                <a:cs typeface="Times New Roman" panose="02020603050405020304" pitchFamily="18" charset="0"/>
              </a:rPr>
              <a:t>到位置</a:t>
            </a:r>
            <a:r>
              <a:rPr lang="en-US" altLang="zh-CN" sz="1800" spc="75" dirty="0">
                <a:effectLst/>
                <a:latin typeface="Times New Roman" panose="02020603050405020304" pitchFamily="18" charset="0"/>
                <a:ea typeface="宋体" panose="02010600030101010101" pitchFamily="2" charset="-122"/>
              </a:rPr>
              <a:t>SO</a:t>
            </a:r>
            <a:r>
              <a:rPr lang="zh-CN" altLang="zh-CN" sz="1800" spc="75"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spc="75" dirty="0">
                <a:effectLst/>
                <a:latin typeface="Times New Roman" panose="02020603050405020304" pitchFamily="18" charset="0"/>
                <a:ea typeface="宋体" panose="02010600030101010101" pitchFamily="2" charset="-122"/>
              </a:rPr>
              <a:t>RL</a:t>
            </a:r>
            <a:r>
              <a:rPr lang="zh-CN" altLang="zh-CN" sz="1800" spc="75" dirty="0">
                <a:effectLst/>
                <a:latin typeface="Times New Roman" panose="02020603050405020304" pitchFamily="18" charset="0"/>
                <a:ea typeface="宋体" panose="02010600030101010101" pitchFamily="2" charset="-122"/>
                <a:cs typeface="Times New Roman" panose="02020603050405020304" pitchFamily="18" charset="0"/>
              </a:rPr>
              <a:t>关系消去</a:t>
            </a:r>
            <a:r>
              <a:rPr lang="zh-CN" altLang="en-US" sz="1800" spc="75" dirty="0">
                <a:effectLst/>
                <a:latin typeface="Times New Roman" panose="02020603050405020304" pitchFamily="18" charset="0"/>
                <a:ea typeface="宋体" panose="02010600030101010101" pitchFamily="2" charset="-122"/>
                <a:cs typeface="Times New Roman" panose="02020603050405020304" pitchFamily="18" charset="0"/>
              </a:rPr>
              <a:t>后，拓扑约束条件不再满足，因此访问失败。</a:t>
            </a:r>
            <a:endParaRPr lang="en-US" altLang="zh-CN" sz="1800" spc="75"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200" spc="75"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200" spc="75"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第四种是越权访问，因此失败。</a:t>
            </a:r>
            <a:endParaRPr lang="en-US" altLang="zh-CN" sz="1800" kern="1200" spc="75"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200" spc="75"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验证结果表明，</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模型</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符合安全要求，即</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可以允许符合预定策略的合法访问请求，拒绝非法访问</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29</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fld id="{76DAD242-A56B-4C81-B4D2-621343B3E1BA}" type="datetime1">
              <a:rPr lang="zh-CN" altLang="en-US" smtClean="0"/>
              <a:t>2023/5/20</a:t>
            </a:fld>
            <a:endParaRPr lang="en-US" altLang="zh-CN"/>
          </a:p>
        </p:txBody>
      </p:sp>
    </p:spTree>
    <p:extLst>
      <p:ext uri="{BB962C8B-B14F-4D97-AF65-F5344CB8AC3E}">
        <p14:creationId xmlns:p14="http://schemas.microsoft.com/office/powerpoint/2010/main" val="2163884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智能家居的应用给人们生活带来便捷，同时也会导致一定的安全问题。如儿童可能被分配了访问危险设备的权限，从而导致安全事故，如访问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电烤箱</a:t>
            </a:r>
            <a:r>
              <a:rPr lang="en-US" altLang="zh-CN" sz="1800" dirty="0">
                <a:effectLst/>
                <a:latin typeface="Times New Roman" panose="02020603050405020304" pitchFamily="18" charset="0"/>
                <a:ea typeface="宋体" panose="02010600030101010101" pitchFamily="2" charset="-122"/>
              </a:rPr>
              <a:t>Oven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、电水壶</a:t>
            </a:r>
            <a:r>
              <a:rPr lang="en-US" altLang="zh-CN" sz="1800" dirty="0">
                <a:effectLst/>
                <a:latin typeface="Times New Roman" panose="02020603050405020304" pitchFamily="18" charset="0"/>
                <a:ea typeface="宋体" panose="02010600030101010101" pitchFamily="2" charset="-122"/>
              </a:rPr>
              <a:t>Kettle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等</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设备</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，造成火灾或烫伤等安全事故</a:t>
            </a:r>
            <a:r>
              <a:rPr lang="zh-CN" altLang="en-US" dirty="0"/>
              <a:t>；</a:t>
            </a:r>
            <a:endParaRPr lang="en-US" altLang="zh-CN" dirty="0"/>
          </a:p>
          <a:p>
            <a:r>
              <a:rPr lang="zh-CN" altLang="en-US" dirty="0"/>
              <a:t>或者访问了对父母来说较为私密的设备，造成父母设备隐私泄露。如</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儿童访问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父母房间的</a:t>
            </a:r>
            <a:r>
              <a:rPr lang="en-US" altLang="zh-CN" sz="1800" dirty="0">
                <a:effectLst/>
                <a:latin typeface="Times New Roman" panose="02020603050405020304" pitchFamily="18" charset="0"/>
                <a:ea typeface="宋体" panose="02010600030101010101" pitchFamily="2" charset="-122"/>
              </a:rPr>
              <a:t>TV1</a:t>
            </a:r>
            <a:r>
              <a:rPr lang="zh-CN" altLang="en-US" sz="1800" dirty="0">
                <a:effectLst/>
                <a:latin typeface="Times New Roman" panose="02020603050405020304" pitchFamily="18" charset="0"/>
                <a:ea typeface="宋体" panose="02010600030101010101" pitchFamily="2" charset="-122"/>
              </a:rPr>
              <a:t>。</a:t>
            </a:r>
            <a:endParaRPr lang="en-US" altLang="zh-CN" dirty="0"/>
          </a:p>
          <a:p>
            <a:endParaRPr lang="en-US" altLang="zh-CN" dirty="0"/>
          </a:p>
          <a:p>
            <a:r>
              <a:rPr lang="zh-CN" altLang="en-US" dirty="0"/>
              <a:t>而现有访问控制技术并未考虑</a:t>
            </a:r>
            <a:r>
              <a:rPr lang="zh-CN" altLang="en-US" sz="1200" dirty="0">
                <a:solidFill>
                  <a:schemeClr val="tx1">
                    <a:lumMod val="65000"/>
                    <a:lumOff val="35000"/>
                  </a:schemeClr>
                </a:solidFill>
                <a:latin typeface="微软雅黑" pitchFamily="34" charset="-122"/>
                <a:ea typeface="微软雅黑" pitchFamily="34" charset="-122"/>
                <a:sym typeface="微软雅黑" pitchFamily="34" charset="-122"/>
              </a:rPr>
              <a:t>不同用户希望独享某些设备全部权限的隐私需求，也难以保证用户权限分配合理。</a:t>
            </a:r>
            <a:endParaRPr lang="en-US" altLang="zh-CN" sz="1200" dirty="0">
              <a:solidFill>
                <a:schemeClr val="tx1">
                  <a:lumMod val="65000"/>
                  <a:lumOff val="35000"/>
                </a:schemeClr>
              </a:solidFill>
              <a:latin typeface="微软雅黑" pitchFamily="34" charset="-122"/>
              <a:ea typeface="微软雅黑" pitchFamily="34" charset="-122"/>
              <a:sym typeface="微软雅黑" pitchFamily="34" charset="-122"/>
            </a:endParaRPr>
          </a:p>
          <a:p>
            <a:r>
              <a:rPr lang="zh-CN" altLang="en-US" sz="1200" dirty="0">
                <a:solidFill>
                  <a:schemeClr val="tx1">
                    <a:lumMod val="65000"/>
                    <a:lumOff val="35000"/>
                  </a:schemeClr>
                </a:solidFill>
                <a:latin typeface="微软雅黑" pitchFamily="34" charset="-122"/>
                <a:ea typeface="微软雅黑" pitchFamily="34" charset="-122"/>
                <a:sym typeface="微软雅黑" pitchFamily="34" charset="-122"/>
              </a:rPr>
              <a:t>因此</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智能家居内部需要一个细粒度的访问控制模型，从权限分配合理安全和保护设备隐私两个方面来实现内部权限的有效管理。</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fld id="{F0B916D0-3EE7-4DBA-9B8D-61C361251C72}" type="datetime1">
              <a:rPr lang="zh-CN" altLang="en-US" smtClean="0"/>
              <a:t>2023/5/20</a:t>
            </a:fld>
            <a:endParaRPr lang="en-US" altLang="zh-CN"/>
          </a:p>
        </p:txBody>
      </p:sp>
    </p:spTree>
    <p:extLst>
      <p:ext uri="{BB962C8B-B14F-4D97-AF65-F5344CB8AC3E}">
        <p14:creationId xmlns:p14="http://schemas.microsoft.com/office/powerpoint/2010/main" val="353548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30</a:t>
            </a:fld>
            <a:endParaRPr lang="en-US" altLang="zh-CN"/>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fld id="{47F1C9B8-AE9D-46CD-A7C0-3ED044E9C84C}" type="datetime1">
              <a:rPr lang="zh-CN" altLang="en-US" smtClean="0"/>
              <a:t>2023/5/20</a:t>
            </a:fld>
            <a:endParaRPr lang="en-US" altLang="zh-CN"/>
          </a:p>
        </p:txBody>
      </p:sp>
    </p:spTree>
    <p:extLst>
      <p:ext uri="{BB962C8B-B14F-4D97-AF65-F5344CB8AC3E}">
        <p14:creationId xmlns:p14="http://schemas.microsoft.com/office/powerpoint/2010/main" val="2774800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这里是对系统进行设计，采用</a:t>
            </a:r>
            <a:r>
              <a:rPr lang="en-US" altLang="zh-CN" dirty="0"/>
              <a:t>MVC</a:t>
            </a:r>
            <a:r>
              <a:rPr lang="zh-CN" altLang="en-US" dirty="0"/>
              <a:t>结构，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分为用户管理，设备管理，访问控制管理</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三个主要组成模块</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31</a:t>
            </a:fld>
            <a:endParaRPr lang="en-US" altLang="zh-CN"/>
          </a:p>
        </p:txBody>
      </p:sp>
    </p:spTree>
    <p:extLst>
      <p:ext uri="{BB962C8B-B14F-4D97-AF65-F5344CB8AC3E}">
        <p14:creationId xmlns:p14="http://schemas.microsoft.com/office/powerpoint/2010/main" val="2439354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这里是分别为登录注册、用户管理、设备管理功能。</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32</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fld id="{C4565B60-355D-46DF-9F9F-053C50B76F27}" type="datetime1">
              <a:rPr lang="zh-CN" altLang="en-US" smtClean="0"/>
              <a:t>2023/5/20</a:t>
            </a:fld>
            <a:endParaRPr lang="en-US" altLang="zh-CN"/>
          </a:p>
        </p:txBody>
      </p:sp>
    </p:spTree>
    <p:extLst>
      <p:ext uri="{BB962C8B-B14F-4D97-AF65-F5344CB8AC3E}">
        <p14:creationId xmlns:p14="http://schemas.microsoft.com/office/powerpoint/2010/main" val="2941503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策略管理模块分为域内策略制定与管理，域间策略制定与管理，用户访问请求验证功能。</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33</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fld id="{C4565B60-355D-46DF-9F9F-053C50B76F27}" type="datetime1">
              <a:rPr lang="zh-CN" altLang="en-US" smtClean="0"/>
              <a:t>2023/5/20</a:t>
            </a:fld>
            <a:endParaRPr lang="en-US" altLang="zh-CN"/>
          </a:p>
        </p:txBody>
      </p:sp>
    </p:spTree>
    <p:extLst>
      <p:ext uri="{BB962C8B-B14F-4D97-AF65-F5344CB8AC3E}">
        <p14:creationId xmlns:p14="http://schemas.microsoft.com/office/powerpoint/2010/main" val="2372814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34</a:t>
            </a:fld>
            <a:endParaRPr lang="en-US" altLang="zh-CN"/>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fld id="{47F1C9B8-AE9D-46CD-A7C0-3ED044E9C84C}" type="datetime1">
              <a:rPr lang="zh-CN" altLang="en-US" smtClean="0"/>
              <a:t>2023/5/20</a:t>
            </a:fld>
            <a:endParaRPr lang="en-US" altLang="zh-CN"/>
          </a:p>
        </p:txBody>
      </p:sp>
    </p:spTree>
    <p:extLst>
      <p:ext uri="{BB962C8B-B14F-4D97-AF65-F5344CB8AC3E}">
        <p14:creationId xmlns:p14="http://schemas.microsoft.com/office/powerpoint/2010/main" val="1825038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这里是总结，学习和研究了了智能家居域内访问控制的不足和协作域空间中的跨域访问控制需求，</a:t>
            </a:r>
            <a:endParaRPr lang="en-US" altLang="zh-CN" dirty="0"/>
          </a:p>
          <a:p>
            <a:r>
              <a:rPr kumimoji="1" lang="zh-CN" altLang="en-US"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提出了面向智能家居位置和环境的域内访问控制（</a:t>
            </a:r>
            <a:r>
              <a:rPr kumimoji="1"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RBAC-LE</a:t>
            </a:r>
            <a:r>
              <a:rPr kumimoji="1" lang="zh-CN" altLang="en-US"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）模型，从功能和隐私两个方面实现了权限的有效管理。</a:t>
            </a:r>
            <a:endParaRPr kumimoji="1"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zh-CN" altLang="en-US"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针对协作域访问控制需求提出了基于拓扑配置的域间访问控制（</a:t>
            </a:r>
            <a:r>
              <a:rPr kumimoji="1"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IDAC-TC</a:t>
            </a:r>
            <a:r>
              <a:rPr kumimoji="1" lang="zh-CN" altLang="en-US"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）模型，通过域间角色映射关系实现跨域访问</a:t>
            </a:r>
            <a:r>
              <a:rPr lang="zh-CN" altLang="en-US" sz="1200" dirty="0">
                <a:solidFill>
                  <a:schemeClr val="tx1"/>
                </a:solidFill>
                <a:latin typeface="+mj-ea"/>
                <a:ea typeface="+mj-ea"/>
              </a:rPr>
              <a:t>。并通过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过拓扑属性约束权限分配和访问行为，增强了访问控制的灵活性，并实现了动态权限分配，以应对访问主体的跨域行为变化。</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最后通过</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USE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工具对模型进行了安全性验证，并开发了原型系统。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日期占位符 3"/>
          <p:cNvSpPr>
            <a:spLocks noGrp="1"/>
          </p:cNvSpPr>
          <p:nvPr>
            <p:ph type="dt" idx="1"/>
          </p:nvPr>
        </p:nvSpPr>
        <p:spPr/>
        <p:txBody>
          <a:bodyPr/>
          <a:lstStyle/>
          <a:p>
            <a:pPr>
              <a:defRPr/>
            </a:pPr>
            <a:fld id="{CB536332-5308-4A52-B79C-CF99DFDBA57C}" type="datetime1">
              <a:rPr lang="zh-CN" altLang="en-US" smtClean="0"/>
              <a:t>2023/5/20</a:t>
            </a:fld>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35</a:t>
            </a:fld>
            <a:endParaRPr lang="en-US" altLang="zh-CN"/>
          </a:p>
        </p:txBody>
      </p:sp>
    </p:spTree>
    <p:extLst>
      <p:ext uri="{BB962C8B-B14F-4D97-AF65-F5344CB8AC3E}">
        <p14:creationId xmlns:p14="http://schemas.microsoft.com/office/powerpoint/2010/main" val="2319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不足：没有考虑，</a:t>
            </a:r>
            <a:r>
              <a:rPr lang="zh-CN" altLang="zh-CN" sz="1200" kern="0" dirty="0">
                <a:solidFill>
                  <a:schemeClr val="tx1">
                    <a:lumMod val="75000"/>
                    <a:lumOff val="25000"/>
                  </a:schemeClr>
                </a:solidFill>
              </a:rPr>
              <a:t>访问控制策略的持续验证，仅在用户请求访问时进行检查</a:t>
            </a:r>
            <a:r>
              <a:rPr lang="zh-CN" altLang="en-US" sz="1200" kern="0" dirty="0">
                <a:solidFill>
                  <a:schemeClr val="tx1">
                    <a:lumMod val="75000"/>
                    <a:lumOff val="25000"/>
                  </a:schemeClr>
                </a:solidFill>
              </a:rPr>
              <a:t>，因此后续需要考虑用户在长时间操作过程中策略发生改变的问题。</a:t>
            </a:r>
            <a:endParaRPr lang="en-US" altLang="zh-CN" sz="1200" kern="0" dirty="0">
              <a:solidFill>
                <a:schemeClr val="tx1">
                  <a:lumMod val="75000"/>
                  <a:lumOff val="25000"/>
                </a:schemeClr>
              </a:solidFill>
            </a:endParaRPr>
          </a:p>
          <a:p>
            <a:r>
              <a:rPr lang="zh-CN" altLang="en-US" sz="1200" kern="0" dirty="0">
                <a:solidFill>
                  <a:schemeClr val="tx1">
                    <a:lumMod val="75000"/>
                    <a:lumOff val="25000"/>
                  </a:schemeClr>
                </a:solidFill>
              </a:rPr>
              <a:t>模型并未考虑设备间的通信，因此后期可以考虑在开发</a:t>
            </a:r>
            <a:r>
              <a:rPr lang="zh-CN" altLang="zh-CN" sz="1200" kern="0" dirty="0">
                <a:solidFill>
                  <a:schemeClr val="tx1">
                    <a:lumMod val="75000"/>
                    <a:lumOff val="25000"/>
                  </a:schemeClr>
                </a:solidFill>
              </a:rPr>
              <a:t>新型统一的跨域访问模型中考虑设备间通信，以制定更加灵活和细粒度的访问控制策略</a:t>
            </a:r>
            <a:r>
              <a:rPr lang="zh-CN" altLang="en-US" sz="1200" kern="0" dirty="0">
                <a:solidFill>
                  <a:schemeClr val="tx1">
                    <a:lumMod val="75000"/>
                    <a:lumOff val="25000"/>
                  </a:schemeClr>
                </a:solidFill>
              </a:rPr>
              <a:t>。</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36</a:t>
            </a:fld>
            <a:endParaRPr lang="en-US" altLang="zh-CN"/>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fld id="{FCE4347D-3C22-4E54-ADD4-FBFF7DE7D861}" type="datetime1">
              <a:rPr lang="zh-CN" altLang="en-US" smtClean="0"/>
              <a:t>2023/5/20</a:t>
            </a:fld>
            <a:endParaRPr lang="en-US" altLang="zh-CN"/>
          </a:p>
        </p:txBody>
      </p:sp>
    </p:spTree>
    <p:extLst>
      <p:ext uri="{BB962C8B-B14F-4D97-AF65-F5344CB8AC3E}">
        <p14:creationId xmlns:p14="http://schemas.microsoft.com/office/powerpoint/2010/main" val="4223436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37</a:t>
            </a:fld>
            <a:endParaRPr lang="en-US" altLang="zh-CN"/>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fld id="{FCE4347D-3C22-4E54-ADD4-FBFF7DE7D861}" type="datetime1">
              <a:rPr lang="zh-CN" altLang="en-US" smtClean="0"/>
              <a:t>2023/5/20</a:t>
            </a:fld>
            <a:endParaRPr lang="en-US" altLang="zh-CN"/>
          </a:p>
        </p:txBody>
      </p:sp>
    </p:spTree>
    <p:extLst>
      <p:ext uri="{BB962C8B-B14F-4D97-AF65-F5344CB8AC3E}">
        <p14:creationId xmlns:p14="http://schemas.microsoft.com/office/powerpoint/2010/main" val="2365304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pPr>
              <a:defRPr/>
            </a:pPr>
            <a:fld id="{CB536332-5308-4A52-B79C-CF99DFDBA57C}" type="datetime1">
              <a:rPr lang="zh-CN" altLang="en-US" smtClean="0"/>
              <a:t>2023/5/20</a:t>
            </a:fld>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38</a:t>
            </a:fld>
            <a:endParaRPr lang="en-US" altLang="zh-CN"/>
          </a:p>
        </p:txBody>
      </p:sp>
    </p:spTree>
    <p:extLst>
      <p:ext uri="{BB962C8B-B14F-4D97-AF65-F5344CB8AC3E}">
        <p14:creationId xmlns:p14="http://schemas.microsoft.com/office/powerpoint/2010/main" val="57372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物联网技术在智慧医疗、智慧公司等领域迅速发展和应用</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，智能家居与其他物联网应用环境交互形成协作域空间，可以为人们提供统一且优质的服务。</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为提供服务，</a:t>
            </a:r>
            <a:r>
              <a:rPr lang="zh-CN" altLang="en-US" sz="1200" kern="0" dirty="0">
                <a:solidFill>
                  <a:schemeClr val="tx1">
                    <a:lumMod val="75000"/>
                    <a:lumOff val="25000"/>
                  </a:schemeClr>
                </a:solidFill>
              </a:rPr>
              <a:t>访问主体需要在不同域之间移动才能完成任务。但不同域环境有其自己管理方式，用户通常需要当前应用域的管理人员介入，才能加入该域并使用其中权限。</a:t>
            </a:r>
            <a:endParaRPr lang="en-US" altLang="zh-CN" sz="1200" kern="0" dirty="0">
              <a:solidFill>
                <a:schemeClr val="tx1">
                  <a:lumMod val="75000"/>
                  <a:lumOff val="25000"/>
                </a:schemeClr>
              </a:solidFill>
            </a:endParaRPr>
          </a:p>
          <a:p>
            <a:r>
              <a:rPr lang="zh-CN" altLang="en-US" sz="1200" kern="0" dirty="0">
                <a:solidFill>
                  <a:schemeClr val="tx1">
                    <a:lumMod val="75000"/>
                    <a:lumOff val="25000"/>
                  </a:schemeClr>
                </a:solidFill>
              </a:rPr>
              <a:t>举例子。说明左边的。如公司</a:t>
            </a:r>
            <a:r>
              <a:rPr lang="en-US" altLang="zh-CN" sz="1200" kern="0" dirty="0">
                <a:solidFill>
                  <a:schemeClr val="tx1">
                    <a:lumMod val="75000"/>
                    <a:lumOff val="25000"/>
                  </a:schemeClr>
                </a:solidFill>
              </a:rPr>
              <a:t>C</a:t>
            </a:r>
            <a:r>
              <a:rPr lang="zh-CN" altLang="en-US" sz="1200" kern="0" dirty="0">
                <a:solidFill>
                  <a:schemeClr val="tx1">
                    <a:lumMod val="75000"/>
                    <a:lumOff val="25000"/>
                  </a:schemeClr>
                </a:solidFill>
              </a:rPr>
              <a:t>中员工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可以受雇为</a:t>
            </a:r>
            <a:r>
              <a:rPr lang="en-US" altLang="zh-CN" sz="1800" kern="100" dirty="0">
                <a:effectLst/>
                <a:latin typeface="Times New Roman" panose="02020603050405020304" pitchFamily="18" charset="0"/>
                <a:ea typeface="宋体" panose="02010600030101010101" pitchFamily="2" charset="-122"/>
              </a:rPr>
              <a:t>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中的（</a:t>
            </a:r>
            <a:r>
              <a:rPr lang="en-US" altLang="zh-CN" sz="1800" kern="100" dirty="0">
                <a:solidFill>
                  <a:srgbClr val="000000"/>
                </a:solidFill>
                <a:effectLst/>
                <a:latin typeface="Times New Roman" panose="02020603050405020304" pitchFamily="18" charset="0"/>
                <a:ea typeface="宋体" panose="02010600030101010101" pitchFamily="2" charset="-122"/>
              </a:rPr>
              <a:t>Medical care worker</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solidFill>
                  <a:srgbClr val="000000"/>
                </a:solidFill>
                <a:effectLst/>
                <a:latin typeface="Times New Roman" panose="02020603050405020304" pitchFamily="18" charset="0"/>
                <a:ea typeface="宋体" panose="02010600030101010101" pitchFamily="2" charset="-122"/>
              </a:rPr>
              <a:t>MCW</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）医疗护工并拥有</a:t>
            </a:r>
            <a:r>
              <a:rPr lang="en-US" altLang="zh-CN" sz="1800" kern="100" dirty="0">
                <a:effectLst/>
                <a:latin typeface="Times New Roman" panose="02020603050405020304" pitchFamily="18" charset="0"/>
                <a:ea typeface="宋体" panose="02010600030101010101" pitchFamily="2" charset="-122"/>
              </a:rPr>
              <a:t>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中部分设备权限。当员工</a:t>
            </a:r>
            <a:r>
              <a:rPr lang="en-US" altLang="zh-CN" sz="1800" kern="100" dirty="0">
                <a:effectLst/>
                <a:latin typeface="Times New Roman" panose="02020603050405020304" pitchFamily="18" charset="0"/>
                <a:ea typeface="宋体" panose="02010600030101010101" pitchFamily="2" charset="-122"/>
              </a:rPr>
              <a:t>Alice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去往</a:t>
            </a:r>
            <a:r>
              <a:rPr lang="en-US" altLang="zh-CN" sz="1800" kern="100" dirty="0">
                <a:effectLst/>
                <a:latin typeface="Times New Roman" panose="02020603050405020304" pitchFamily="18" charset="0"/>
                <a:ea typeface="宋体" panose="02010600030101010101" pitchFamily="2" charset="-122"/>
              </a:rPr>
              <a:t>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，需要</a:t>
            </a:r>
            <a:r>
              <a:rPr lang="en-US" altLang="zh-CN" sz="1800" kern="100" dirty="0">
                <a:effectLst/>
                <a:latin typeface="Times New Roman" panose="02020603050405020304" pitchFamily="18" charset="0"/>
                <a:ea typeface="宋体" panose="02010600030101010101" pitchFamily="2" charset="-122"/>
              </a:rPr>
              <a:t>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中的管理员为</a:t>
            </a:r>
            <a:r>
              <a:rPr lang="en-US" altLang="zh-CN" sz="1800" kern="100" dirty="0">
                <a:effectLst/>
                <a:latin typeface="Times New Roman" panose="02020603050405020304" pitchFamily="18" charset="0"/>
                <a:ea typeface="宋体" panose="02010600030101010101" pitchFamily="2" charset="-122"/>
              </a:rPr>
              <a:t>Alice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分配</a:t>
            </a:r>
            <a:r>
              <a:rPr lang="en-US" altLang="zh-CN" sz="1800" kern="100" dirty="0">
                <a:effectLst/>
                <a:latin typeface="Times New Roman" panose="02020603050405020304" pitchFamily="18" charset="0"/>
                <a:ea typeface="宋体" panose="02010600030101010101" pitchFamily="2" charset="-122"/>
              </a:rPr>
              <a:t>MCW</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角色。当员工</a:t>
            </a:r>
            <a:r>
              <a:rPr lang="en-US" altLang="zh-CN" sz="1800" kern="100" dirty="0">
                <a:effectLst/>
                <a:latin typeface="Times New Roman" panose="02020603050405020304" pitchFamily="18" charset="0"/>
                <a:ea typeface="宋体" panose="02010600030101010101" pitchFamily="2" charset="-122"/>
              </a:rPr>
              <a:t>Candy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顶替</a:t>
            </a:r>
            <a:r>
              <a:rPr lang="en-US" altLang="zh-CN" sz="1800" kern="100" dirty="0">
                <a:effectLst/>
                <a:latin typeface="Times New Roman" panose="02020603050405020304" pitchFamily="18" charset="0"/>
                <a:ea typeface="宋体" panose="02010600030101010101" pitchFamily="2" charset="-122"/>
              </a:rPr>
              <a:t>Alice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的工作时，</a:t>
            </a:r>
            <a:r>
              <a:rPr lang="en-US" altLang="zh-CN" sz="1800" kern="100" dirty="0">
                <a:effectLst/>
                <a:latin typeface="Times New Roman" panose="02020603050405020304" pitchFamily="18" charset="0"/>
                <a:ea typeface="宋体" panose="02010600030101010101" pitchFamily="2" charset="-122"/>
              </a:rPr>
              <a:t>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的管理员需要再次为</a:t>
            </a:r>
            <a:r>
              <a:rPr lang="en-US" altLang="zh-CN" sz="1800" kern="100" dirty="0">
                <a:effectLst/>
                <a:latin typeface="Times New Roman" panose="02020603050405020304" pitchFamily="18" charset="0"/>
                <a:ea typeface="宋体" panose="02010600030101010101" pitchFamily="2" charset="-122"/>
              </a:rPr>
              <a:t>Candy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分配</a:t>
            </a:r>
            <a:r>
              <a:rPr lang="en-US" altLang="zh-CN" sz="1800" kern="100" dirty="0">
                <a:effectLst/>
                <a:latin typeface="Times New Roman" panose="02020603050405020304" pitchFamily="18" charset="0"/>
                <a:ea typeface="宋体" panose="02010600030101010101" pitchFamily="2" charset="-122"/>
              </a:rPr>
              <a:t>MCW</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角色。</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solidFill>
                <a:schemeClr val="tx1">
                  <a:lumMod val="75000"/>
                  <a:lumOff val="2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200" kern="0" dirty="0">
                <a:solidFill>
                  <a:schemeClr val="tx1">
                    <a:lumMod val="75000"/>
                    <a:lumOff val="25000"/>
                  </a:schemeClr>
                </a:solidFill>
              </a:rPr>
              <a:t>传统的访问控制模型注重单个域空间的访问控制安全，难以处理跨域请求。</a:t>
            </a:r>
            <a:endParaRPr lang="en-US" altLang="zh-CN" sz="1200" kern="0" dirty="0">
              <a:solidFill>
                <a:schemeClr val="tx1">
                  <a:lumMod val="75000"/>
                  <a:lumOff val="25000"/>
                </a:schemeClr>
              </a:solidFill>
            </a:endParaRPr>
          </a:p>
          <a:p>
            <a:endParaRPr lang="en-US" altLang="zh-CN" sz="1200" kern="0" dirty="0">
              <a:solidFill>
                <a:schemeClr val="tx1">
                  <a:lumMod val="75000"/>
                  <a:lumOff val="25000"/>
                </a:schemeClr>
              </a:solidFill>
            </a:endParaRPr>
          </a:p>
          <a:p>
            <a:r>
              <a:rPr lang="zh-CN" altLang="en-US" sz="1200" kern="0" dirty="0">
                <a:solidFill>
                  <a:schemeClr val="tx1">
                    <a:lumMod val="75000"/>
                    <a:lumOff val="25000"/>
                  </a:schemeClr>
                </a:solidFill>
              </a:rPr>
              <a:t>因此也需要在协作域空间中建立一个统一的域间访问控制模型，以加强域间协作，约束跨域访问行为。</a:t>
            </a:r>
            <a:endParaRPr lang="en-US" altLang="zh-CN" sz="1200" kern="0" dirty="0">
              <a:solidFill>
                <a:schemeClr val="tx1">
                  <a:lumMod val="75000"/>
                  <a:lumOff val="25000"/>
                </a:schemeClr>
              </a:solidFill>
            </a:endParaRPr>
          </a:p>
          <a:p>
            <a:endParaRPr lang="zh-CN" altLang="en-US" dirty="0"/>
          </a:p>
        </p:txBody>
      </p:sp>
      <p:sp>
        <p:nvSpPr>
          <p:cNvPr id="4" name="日期占位符 3"/>
          <p:cNvSpPr>
            <a:spLocks noGrp="1"/>
          </p:cNvSpPr>
          <p:nvPr>
            <p:ph type="dt" idx="1"/>
          </p:nvPr>
        </p:nvSpPr>
        <p:spPr/>
        <p:txBody>
          <a:bodyPr/>
          <a:lstStyle/>
          <a:p>
            <a:pPr>
              <a:defRPr/>
            </a:pPr>
            <a:fld id="{CB536332-5308-4A52-B79C-CF99DFDBA57C}" type="datetime1">
              <a:rPr lang="zh-CN" altLang="en-US" smtClean="0"/>
              <a:t>2023/5/20</a:t>
            </a:fld>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4</a:t>
            </a:fld>
            <a:endParaRPr lang="en-US" altLang="zh-CN"/>
          </a:p>
        </p:txBody>
      </p:sp>
    </p:spTree>
    <p:extLst>
      <p:ext uri="{BB962C8B-B14F-4D97-AF65-F5344CB8AC3E}">
        <p14:creationId xmlns:p14="http://schemas.microsoft.com/office/powerpoint/2010/main" val="259969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因此本文，为解决智能家居内部用户权限分配不合理和设备</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隐私保护不足等问题</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，通过对</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传统</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基于角色的访问控制（</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RBAC</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模型</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进行分析与扩展，提出了面向智能家居位置与环境的</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域内访问控制（</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RBAC-LE</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）模型</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之后，</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针对智能家居与其他物联网环境交互形成的多域协作空间</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提出了</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基于拓扑配置的</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域间访问控制</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IDAC-TC</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模型，</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以</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解决跨域访问控制的问题</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最后使用</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USE</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约束求解器对提出的访问控制模型进行了</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安全性</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验证</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，并</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对所提出</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模型进行了系统实现</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5</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fld id="{5B160958-0939-4EA0-AD3E-DADECEE3F6A8}" type="datetime1">
              <a:rPr lang="zh-CN" altLang="en-US" smtClean="0"/>
              <a:t>2023/5/20</a:t>
            </a:fld>
            <a:endParaRPr lang="en-US" altLang="zh-CN"/>
          </a:p>
        </p:txBody>
      </p:sp>
    </p:spTree>
    <p:extLst>
      <p:ext uri="{BB962C8B-B14F-4D97-AF65-F5344CB8AC3E}">
        <p14:creationId xmlns:p14="http://schemas.microsoft.com/office/powerpoint/2010/main" val="76676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6</a:t>
            </a:fld>
            <a:endParaRPr lang="en-US" altLang="zh-CN"/>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fld id="{47F1C9B8-AE9D-46CD-A7C0-3ED044E9C84C}" type="datetime1">
              <a:rPr lang="zh-CN" altLang="en-US" smtClean="0"/>
              <a:t>2023/5/20</a:t>
            </a:fld>
            <a:endParaRPr lang="en-US" altLang="zh-CN"/>
          </a:p>
        </p:txBody>
      </p:sp>
    </p:spTree>
    <p:extLst>
      <p:ext uri="{BB962C8B-B14F-4D97-AF65-F5344CB8AC3E}">
        <p14:creationId xmlns:p14="http://schemas.microsoft.com/office/powerpoint/2010/main" val="2668378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RBAC-LE</a:t>
                </a:r>
                <a:r>
                  <a:rPr lang="zh-CN" altLang="en-US" dirty="0"/>
                  <a:t>模型由</a:t>
                </a:r>
                <a:r>
                  <a:rPr lang="en-US" altLang="zh-CN" dirty="0"/>
                  <a:t>RBAC</a:t>
                </a:r>
                <a:r>
                  <a:rPr lang="zh-CN" altLang="en-US" dirty="0"/>
                  <a:t>模型扩展而来，</a:t>
                </a:r>
                <a:r>
                  <a:rPr lang="en-US" altLang="zh-CN" dirty="0"/>
                  <a:t>U</a:t>
                </a:r>
                <a:r>
                  <a:rPr lang="zh-CN" altLang="en-US" dirty="0"/>
                  <a:t>、</a:t>
                </a:r>
                <a:r>
                  <a:rPr lang="en-US" altLang="zh-CN" dirty="0"/>
                  <a:t>R</a:t>
                </a:r>
                <a:r>
                  <a:rPr lang="zh-CN" altLang="en-US" dirty="0"/>
                  <a:t>，</a:t>
                </a:r>
                <a:r>
                  <a:rPr lang="en-US" altLang="zh-CN" dirty="0"/>
                  <a:t>P</a:t>
                </a:r>
                <a:r>
                  <a:rPr lang="zh-CN" altLang="en-US" dirty="0"/>
                  <a:t>，</a:t>
                </a:r>
                <a:r>
                  <a:rPr lang="en-US" altLang="zh-CN" dirty="0"/>
                  <a:t>D</a:t>
                </a:r>
                <a:r>
                  <a:rPr lang="zh-CN" altLang="en-US" dirty="0"/>
                  <a:t>，</a:t>
                </a:r>
                <a:r>
                  <a:rPr lang="en-US" altLang="zh-CN" dirty="0"/>
                  <a:t>OP </a:t>
                </a:r>
                <a:r>
                  <a:rPr lang="zh-CN" altLang="en-US" dirty="0"/>
                  <a:t>分别表示</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用户、角色、</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权限，设备、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操作基本元素</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为了增强访问控制的灵活性，引入环境角色</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ER</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0" dirty="0">
                    <a:solidFill>
                      <a:schemeClr val="tx1">
                        <a:lumMod val="75000"/>
                        <a:lumOff val="25000"/>
                      </a:schemeClr>
                    </a:solidFill>
                    <a:latin typeface="微软雅黑" panose="020B0503020204020204" pitchFamily="34" charset="-122"/>
                  </a:rPr>
                  <a:t>环境角色是用户进行访问控制需要满足的特定环境状态，由一个或多个特定环境条件</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rPr>
                      <m:t>𝑒</m:t>
                    </m:r>
                  </m:oMath>
                </a14:m>
                <a:r>
                  <a:rPr lang="zh-CN" altLang="zh-CN" sz="1200" kern="0" dirty="0">
                    <a:solidFill>
                      <a:schemeClr val="tx1">
                        <a:lumMod val="75000"/>
                        <a:lumOff val="25000"/>
                      </a:schemeClr>
                    </a:solidFill>
                    <a:latin typeface="微软雅黑" panose="020B0503020204020204" pitchFamily="34" charset="-122"/>
                  </a:rPr>
                  <a:t>构成</a:t>
                </a:r>
                <a:r>
                  <a:rPr lang="zh-CN" altLang="en-US" sz="1200" kern="0" dirty="0">
                    <a:solidFill>
                      <a:schemeClr val="tx1">
                        <a:lumMod val="75000"/>
                        <a:lumOff val="25000"/>
                      </a:schemeClr>
                    </a:solidFill>
                    <a:latin typeface="微软雅黑" panose="020B0503020204020204" pitchFamily="34" charset="-122"/>
                  </a:rPr>
                  <a:t>。为了减少</a:t>
                </a:r>
                <a:r>
                  <a:rPr lang="zh-CN" altLang="en-US" dirty="0"/>
                  <a:t>权限分配的操作，引入设备角色，设备角色集成了部分操作权限，以设备角色为单位进行权限授予。以设备角色结合环境角色</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保证用户权限分配满足环境需求</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，增强访问控制的灵活性和授权的合理性。</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考虑家居中的设备其隐私性与用户个人的生活区域有密切联系，因此将位置作为用户设备隐私保护的重要约束。根据位置，将设备划分到不同的区域。同时引入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设备隐私角色（</a:t>
                </a:r>
                <a:r>
                  <a:rPr lang="en-US" altLang="zh-CN" sz="1800" kern="100" dirty="0">
                    <a:effectLst/>
                    <a:latin typeface="Times New Roman" panose="02020603050405020304" pitchFamily="18" charset="0"/>
                    <a:ea typeface="宋体" panose="02010600030101010101" pitchFamily="2" charset="-122"/>
                  </a:rPr>
                  <a:t>DPR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根据用户对智能设备的隐私需求对设备进行分类</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设备隐私角色</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结合位置来</a:t>
                </a:r>
                <a:r>
                  <a:rPr lang="zh-CN" altLang="zh-CN" sz="1200" kern="0" dirty="0">
                    <a:solidFill>
                      <a:schemeClr val="tx1">
                        <a:lumMod val="75000"/>
                        <a:lumOff val="25000"/>
                      </a:schemeClr>
                    </a:solidFill>
                    <a:latin typeface="微软雅黑" panose="020B0503020204020204" pitchFamily="34" charset="-122"/>
                  </a:rPr>
                  <a:t>限制用户</a:t>
                </a:r>
                <a:r>
                  <a:rPr lang="zh-CN" altLang="en-US" sz="1200" kern="0" dirty="0">
                    <a:solidFill>
                      <a:schemeClr val="tx1">
                        <a:lumMod val="75000"/>
                        <a:lumOff val="25000"/>
                      </a:schemeClr>
                    </a:solidFill>
                    <a:latin typeface="微软雅黑" panose="020B0503020204020204" pitchFamily="34" charset="-122"/>
                  </a:rPr>
                  <a:t>对设备的</a:t>
                </a:r>
                <a:r>
                  <a:rPr lang="zh-CN" altLang="zh-CN" sz="1200" kern="0" dirty="0">
                    <a:solidFill>
                      <a:schemeClr val="tx1">
                        <a:lumMod val="75000"/>
                        <a:lumOff val="25000"/>
                      </a:schemeClr>
                    </a:solidFill>
                    <a:latin typeface="微软雅黑" panose="020B0503020204020204" pitchFamily="34" charset="-122"/>
                  </a:rPr>
                  <a:t>访问</a:t>
                </a:r>
                <a:r>
                  <a:rPr lang="zh-CN" altLang="en-US" sz="1200" kern="0" dirty="0">
                    <a:solidFill>
                      <a:schemeClr val="tx1">
                        <a:lumMod val="75000"/>
                        <a:lumOff val="25000"/>
                      </a:schemeClr>
                    </a:solidFill>
                    <a:latin typeface="微软雅黑" panose="020B0503020204020204" pitchFamily="34" charset="-122"/>
                  </a:rPr>
                  <a:t>，从而保证用户设备隐私安全。</a:t>
                </a:r>
                <a:endParaRPr lang="en-US" altLang="zh-CN" dirty="0"/>
              </a:p>
            </p:txBody>
          </p:sp>
        </mc:Choice>
        <mc:Fallback xmlns="">
          <p:sp>
            <p:nvSpPr>
              <p:cNvPr id="3" name="备注占位符 2"/>
              <p:cNvSpPr>
                <a:spLocks noGrp="1"/>
              </p:cNvSpPr>
              <p:nvPr>
                <p:ph type="body" idx="1"/>
              </p:nvPr>
            </p:nvSpPr>
            <p:spPr/>
            <p:txBody>
              <a:bodyPr/>
              <a:lstStyle/>
              <a:p>
                <a:r>
                  <a:rPr lang="en-US" altLang="zh-CN" dirty="0"/>
                  <a:t>RBAC-LE</a:t>
                </a:r>
                <a:r>
                  <a:rPr lang="zh-CN" altLang="en-US" dirty="0"/>
                  <a:t>模型由</a:t>
                </a:r>
                <a:r>
                  <a:rPr lang="en-US" altLang="zh-CN" dirty="0"/>
                  <a:t>RBAC</a:t>
                </a:r>
                <a:r>
                  <a:rPr lang="zh-CN" altLang="en-US" dirty="0"/>
                  <a:t>模型扩展而来，</a:t>
                </a:r>
                <a:r>
                  <a:rPr lang="en-US" altLang="zh-CN" dirty="0"/>
                  <a:t>U</a:t>
                </a:r>
                <a:r>
                  <a:rPr lang="zh-CN" altLang="en-US" dirty="0"/>
                  <a:t>、</a:t>
                </a:r>
                <a:r>
                  <a:rPr lang="en-US" altLang="zh-CN" dirty="0"/>
                  <a:t>R</a:t>
                </a:r>
                <a:r>
                  <a:rPr lang="zh-CN" altLang="en-US" dirty="0"/>
                  <a:t>，</a:t>
                </a:r>
                <a:r>
                  <a:rPr lang="en-US" altLang="zh-CN" dirty="0"/>
                  <a:t>P</a:t>
                </a:r>
                <a:r>
                  <a:rPr lang="zh-CN" altLang="en-US" dirty="0"/>
                  <a:t>，</a:t>
                </a:r>
                <a:r>
                  <a:rPr lang="en-US" altLang="zh-CN" dirty="0"/>
                  <a:t>D</a:t>
                </a:r>
                <a:r>
                  <a:rPr lang="zh-CN" altLang="en-US" dirty="0"/>
                  <a:t>，</a:t>
                </a:r>
                <a:r>
                  <a:rPr lang="en-US" altLang="zh-CN" dirty="0"/>
                  <a:t>OP </a:t>
                </a:r>
                <a:r>
                  <a:rPr lang="zh-CN" altLang="en-US" dirty="0"/>
                  <a:t>分别表示</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用户、角色、</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权限，设备、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操作基本元素</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为了增强访问控制的灵活性，引入环境角色</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ER</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0" dirty="0">
                    <a:solidFill>
                      <a:schemeClr val="tx1">
                        <a:lumMod val="75000"/>
                        <a:lumOff val="25000"/>
                      </a:schemeClr>
                    </a:solidFill>
                    <a:latin typeface="微软雅黑" panose="020B0503020204020204" pitchFamily="34" charset="-122"/>
                  </a:rPr>
                  <a:t>环境角色是用户进行访问控制需要满足的特定环境状态，由一个或多个特定环境条件</a:t>
                </a:r>
                <a:r>
                  <a:rPr lang="en-US" altLang="zh-CN" sz="1400" i="0" kern="0">
                    <a:solidFill>
                      <a:schemeClr val="tx1">
                        <a:lumMod val="75000"/>
                        <a:lumOff val="25000"/>
                      </a:schemeClr>
                    </a:solidFill>
                    <a:latin typeface="Cambria Math" panose="02040503050406030204" pitchFamily="18" charset="0"/>
                  </a:rPr>
                  <a:t>𝑒</a:t>
                </a:r>
                <a:r>
                  <a:rPr lang="zh-CN" altLang="zh-CN" sz="1200" kern="0" dirty="0">
                    <a:solidFill>
                      <a:schemeClr val="tx1">
                        <a:lumMod val="75000"/>
                        <a:lumOff val="25000"/>
                      </a:schemeClr>
                    </a:solidFill>
                    <a:latin typeface="微软雅黑" panose="020B0503020204020204" pitchFamily="34" charset="-122"/>
                  </a:rPr>
                  <a:t>构成</a:t>
                </a:r>
                <a:r>
                  <a:rPr lang="zh-CN" altLang="en-US" sz="1200" kern="0" dirty="0">
                    <a:solidFill>
                      <a:schemeClr val="tx1">
                        <a:lumMod val="75000"/>
                        <a:lumOff val="25000"/>
                      </a:schemeClr>
                    </a:solidFill>
                    <a:latin typeface="微软雅黑" panose="020B0503020204020204" pitchFamily="34" charset="-122"/>
                  </a:rPr>
                  <a:t>。为了减少</a:t>
                </a:r>
                <a:r>
                  <a:rPr lang="zh-CN" altLang="en-US" dirty="0"/>
                  <a:t>权限分配的操作，引入 设备角色，集成部分功能权限，以设备角色为单位进行权限授予。以设备功能角色结合环境角色</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保证用户权限分配满足环境需求</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，增强访问控制的灵活和授权的合理。</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考虑家居中的设备其私密性和用户个人的生活区域有密切联系，用户必须要到相关位置上才能访问其他用户的设备。因此将位置作为用户设备隐私保护的重要约束。根据位置，将设备划分到不同的区域。引入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设备隐私角色（</a:t>
                </a:r>
                <a:r>
                  <a:rPr lang="en-US" altLang="zh-CN" sz="1800" kern="100" dirty="0">
                    <a:effectLst/>
                    <a:latin typeface="Times New Roman" panose="02020603050405020304" pitchFamily="18" charset="0"/>
                    <a:ea typeface="宋体" panose="02010600030101010101" pitchFamily="2" charset="-122"/>
                  </a:rPr>
                  <a:t>DPR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根据用户对智能设备的隐私需求对设备进行分类</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设备隐私角色</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结合位置来</a:t>
                </a:r>
                <a:r>
                  <a:rPr lang="zh-CN" altLang="zh-CN" sz="1200" kern="0" dirty="0">
                    <a:solidFill>
                      <a:schemeClr val="tx1">
                        <a:lumMod val="75000"/>
                        <a:lumOff val="25000"/>
                      </a:schemeClr>
                    </a:solidFill>
                    <a:latin typeface="微软雅黑" panose="020B0503020204020204" pitchFamily="34" charset="-122"/>
                  </a:rPr>
                  <a:t>限制用户</a:t>
                </a:r>
                <a:r>
                  <a:rPr lang="zh-CN" altLang="en-US" sz="1200" kern="0" dirty="0">
                    <a:solidFill>
                      <a:schemeClr val="tx1">
                        <a:lumMod val="75000"/>
                        <a:lumOff val="25000"/>
                      </a:schemeClr>
                    </a:solidFill>
                    <a:latin typeface="微软雅黑" panose="020B0503020204020204" pitchFamily="34" charset="-122"/>
                  </a:rPr>
                  <a:t>对设备的</a:t>
                </a:r>
                <a:r>
                  <a:rPr lang="zh-CN" altLang="zh-CN" sz="1200" kern="0" dirty="0">
                    <a:solidFill>
                      <a:schemeClr val="tx1">
                        <a:lumMod val="75000"/>
                        <a:lumOff val="25000"/>
                      </a:schemeClr>
                    </a:solidFill>
                    <a:latin typeface="微软雅黑" panose="020B0503020204020204" pitchFamily="34" charset="-122"/>
                  </a:rPr>
                  <a:t>访问</a:t>
                </a:r>
                <a:r>
                  <a:rPr lang="zh-CN" altLang="en-US" sz="1200" kern="0" dirty="0">
                    <a:solidFill>
                      <a:schemeClr val="tx1">
                        <a:lumMod val="75000"/>
                        <a:lumOff val="25000"/>
                      </a:schemeClr>
                    </a:solidFill>
                    <a:latin typeface="微软雅黑" panose="020B0503020204020204" pitchFamily="34" charset="-122"/>
                  </a:rPr>
                  <a:t>，从而保证用户设备隐私安全。</a:t>
                </a:r>
                <a:endParaRPr lang="en-US" altLang="zh-CN" dirty="0"/>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7</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fld id="{476AC3E7-387A-4F2C-B948-466B57F0CEB0}" type="datetime1">
              <a:rPr lang="zh-CN" altLang="en-US" smtClean="0"/>
              <a:t>2023/5/20</a:t>
            </a:fld>
            <a:endParaRPr lang="en-US" altLang="zh-CN"/>
          </a:p>
        </p:txBody>
      </p:sp>
    </p:spTree>
    <p:extLst>
      <p:ext uri="{BB962C8B-B14F-4D97-AF65-F5344CB8AC3E}">
        <p14:creationId xmlns:p14="http://schemas.microsoft.com/office/powerpoint/2010/main" val="3190840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dirty="0"/>
                  <a:t>这里需要为模型指定约束规则，以防止出现错误的权限分配关系。</a:t>
                </a:r>
                <a:endParaRPr lang="en-US" altLang="zh-CN"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dirty="0"/>
                  <a:t>其中</a:t>
                </a:r>
                <a:r>
                  <a:rPr lang="en-US" altLang="zh-CN" b="1" dirty="0"/>
                  <a:t>PRC</a:t>
                </a:r>
                <a:r>
                  <a:rPr lang="zh-CN" altLang="en-US" b="1" dirty="0"/>
                  <a:t>约束规则</a:t>
                </a:r>
                <a:r>
                  <a:rPr lang="zh-CN" altLang="en-US" sz="1200" b="1" kern="0" dirty="0">
                    <a:solidFill>
                      <a:schemeClr val="tx1">
                        <a:lumMod val="50000"/>
                        <a:lumOff val="50000"/>
                      </a:schemeClr>
                    </a:solidFill>
                    <a:latin typeface="微软雅黑" panose="020B0503020204020204" pitchFamily="34" charset="-122"/>
                    <a:ea typeface="微软雅黑" panose="020B0503020204020204" pitchFamily="34" charset="-122"/>
                  </a:rPr>
                  <a:t>用于</a:t>
                </a:r>
                <a:r>
                  <a:rPr lang="zh-CN" altLang="zh-CN" sz="1200" b="1" kern="0" dirty="0">
                    <a:solidFill>
                      <a:schemeClr val="tx1">
                        <a:lumMod val="50000"/>
                        <a:lumOff val="50000"/>
                      </a:schemeClr>
                    </a:solidFill>
                    <a:latin typeface="微软雅黑" panose="020B0503020204020204" pitchFamily="34" charset="-122"/>
                    <a:ea typeface="微软雅黑" panose="020B0503020204020204" pitchFamily="34" charset="-122"/>
                  </a:rPr>
                  <a:t>阻止用户角色被分配特定</a:t>
                </a:r>
                <a:r>
                  <a:rPr lang="zh-CN" altLang="en-US" sz="1200" b="1" kern="0" dirty="0">
                    <a:solidFill>
                      <a:schemeClr val="tx1">
                        <a:lumMod val="50000"/>
                        <a:lumOff val="50000"/>
                      </a:schemeClr>
                    </a:solidFill>
                    <a:latin typeface="微软雅黑" panose="020B0503020204020204" pitchFamily="34" charset="-122"/>
                    <a:ea typeface="微软雅黑" panose="020B0503020204020204" pitchFamily="34" charset="-122"/>
                  </a:rPr>
                  <a:t>的操作</a:t>
                </a:r>
                <a:r>
                  <a:rPr lang="zh-CN" altLang="zh-CN" sz="1200" b="1" kern="0" dirty="0">
                    <a:solidFill>
                      <a:schemeClr val="tx1">
                        <a:lumMod val="50000"/>
                        <a:lumOff val="50000"/>
                      </a:schemeClr>
                    </a:solidFill>
                    <a:latin typeface="微软雅黑" panose="020B0503020204020204" pitchFamily="34" charset="-122"/>
                    <a:ea typeface="微软雅黑" panose="020B0503020204020204" pitchFamily="34" charset="-122"/>
                  </a:rPr>
                  <a:t>权限</a:t>
                </a:r>
                <a:r>
                  <a:rPr lang="zh-CN" altLang="en-US" sz="1200" b="1" kern="0" dirty="0">
                    <a:solidFill>
                      <a:schemeClr val="tx1">
                        <a:lumMod val="50000"/>
                        <a:lumOff val="50000"/>
                      </a:schemeClr>
                    </a:solidFill>
                    <a:latin typeface="微软雅黑" panose="020B0503020204020204" pitchFamily="34" charset="-122"/>
                    <a:ea typeface="微软雅黑" panose="020B0503020204020204" pitchFamily="34" charset="-122"/>
                  </a:rPr>
                  <a:t>。即指明用户角色不能分配的权限集合</a:t>
                </a:r>
                <a:endParaRPr lang="en-US" altLang="zh-CN" sz="1200" b="1" kern="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i="0" u="none" dirty="0"/>
                  <a:t>PRC :</a:t>
                </a:r>
                <a:r>
                  <a:rPr lang="zh-CN" altLang="en-US" sz="1200" i="0" u="none" kern="0" dirty="0">
                    <a:solidFill>
                      <a:schemeClr val="tx1">
                        <a:lumMod val="75000"/>
                        <a:lumOff val="25000"/>
                      </a:schemeClr>
                    </a:solidFill>
                    <a:latin typeface="微软雅黑" panose="020B0503020204020204" pitchFamily="34" charset="-122"/>
                    <a:ea typeface="微软雅黑" panose="020B0503020204020204" pitchFamily="34" charset="-122"/>
                  </a:rPr>
                  <a:t>意为</a:t>
                </a:r>
                <a:r>
                  <a:rPr lang="zh-CN" altLang="zh-CN" sz="1200" i="0" u="none" kern="0" dirty="0">
                    <a:solidFill>
                      <a:schemeClr val="tx1">
                        <a:lumMod val="75000"/>
                        <a:lumOff val="25000"/>
                      </a:schemeClr>
                    </a:solidFill>
                    <a:latin typeface="微软雅黑" panose="020B0503020204020204" pitchFamily="34" charset="-122"/>
                    <a:ea typeface="微软雅黑" panose="020B0503020204020204" pitchFamily="34" charset="-122"/>
                  </a:rPr>
                  <a:t>禁止将任何包含权限</a:t>
                </a:r>
                <a14:m>
                  <m:oMath xmlns:m="http://schemas.openxmlformats.org/officeDocument/2006/math">
                    <m:sSub>
                      <m:sSubPr>
                        <m:ctrlPr>
                          <a:rPr lang="zh-CN" altLang="zh-CN" sz="1200" i="1" u="none" kern="0">
                            <a:solidFill>
                              <a:schemeClr val="tx1">
                                <a:lumMod val="75000"/>
                                <a:lumOff val="25000"/>
                              </a:schemeClr>
                            </a:solidFill>
                            <a:latin typeface="Cambria Math" panose="02040503050406030204" pitchFamily="18" charset="0"/>
                            <a:ea typeface="微软雅黑" panose="020B0503020204020204" pitchFamily="34" charset="-122"/>
                          </a:rPr>
                        </m:ctrlPr>
                      </m:sSubPr>
                      <m:e>
                        <m:r>
                          <m:rPr>
                            <m:sty m:val="p"/>
                          </m:rPr>
                          <a:rPr lang="en-US" altLang="zh-CN" sz="1200" i="0" u="none" kern="0">
                            <a:solidFill>
                              <a:schemeClr val="tx1">
                                <a:lumMod val="75000"/>
                                <a:lumOff val="25000"/>
                              </a:schemeClr>
                            </a:solidFill>
                            <a:latin typeface="Cambria Math" panose="02040503050406030204" pitchFamily="18" charset="0"/>
                            <a:ea typeface="微软雅黑" panose="020B0503020204020204" pitchFamily="34" charset="-122"/>
                          </a:rPr>
                          <m:t>p</m:t>
                        </m:r>
                      </m:e>
                      <m:sub>
                        <m:r>
                          <m:rPr>
                            <m:sty m:val="p"/>
                          </m:rPr>
                          <a:rPr lang="en-US" altLang="zh-CN" sz="1200" i="0" u="none" kern="0">
                            <a:solidFill>
                              <a:schemeClr val="tx1">
                                <a:lumMod val="75000"/>
                                <a:lumOff val="25000"/>
                              </a:schemeClr>
                            </a:solidFill>
                            <a:latin typeface="Cambria Math" panose="02040503050406030204" pitchFamily="18" charset="0"/>
                            <a:ea typeface="微软雅黑" panose="020B0503020204020204" pitchFamily="34" charset="-122"/>
                          </a:rPr>
                          <m:t>m</m:t>
                        </m:r>
                      </m:sub>
                    </m:sSub>
                  </m:oMath>
                </a14:m>
                <a:r>
                  <a:rPr lang="zh-CN" altLang="zh-CN" sz="1200" i="0" u="none" kern="0" dirty="0">
                    <a:solidFill>
                      <a:schemeClr val="tx1">
                        <a:lumMod val="75000"/>
                        <a:lumOff val="25000"/>
                      </a:schemeClr>
                    </a:solidFill>
                    <a:latin typeface="微软雅黑" panose="020B0503020204020204" pitchFamily="34" charset="-122"/>
                    <a:ea typeface="微软雅黑" panose="020B0503020204020204" pitchFamily="34" charset="-122"/>
                  </a:rPr>
                  <a:t>的设备角色分配给角色部分是</a:t>
                </a:r>
                <a14:m>
                  <m:oMath xmlns:m="http://schemas.openxmlformats.org/officeDocument/2006/math">
                    <m:sSub>
                      <m:sSubPr>
                        <m:ctrlPr>
                          <a:rPr lang="zh-CN" altLang="zh-CN" sz="1200" i="1" u="none" kern="0">
                            <a:solidFill>
                              <a:schemeClr val="tx1">
                                <a:lumMod val="75000"/>
                                <a:lumOff val="25000"/>
                              </a:schemeClr>
                            </a:solidFill>
                            <a:latin typeface="Cambria Math" panose="02040503050406030204" pitchFamily="18" charset="0"/>
                            <a:ea typeface="微软雅黑" panose="020B0503020204020204" pitchFamily="34" charset="-122"/>
                          </a:rPr>
                        </m:ctrlPr>
                      </m:sSubPr>
                      <m:e>
                        <m:r>
                          <m:rPr>
                            <m:sty m:val="p"/>
                          </m:rPr>
                          <a:rPr lang="en-US" altLang="zh-CN" sz="1200" i="0" u="none" kern="0">
                            <a:solidFill>
                              <a:schemeClr val="tx1">
                                <a:lumMod val="75000"/>
                                <a:lumOff val="25000"/>
                              </a:schemeClr>
                            </a:solidFill>
                            <a:latin typeface="Cambria Math" panose="02040503050406030204" pitchFamily="18" charset="0"/>
                            <a:ea typeface="微软雅黑" panose="020B0503020204020204" pitchFamily="34" charset="-122"/>
                          </a:rPr>
                          <m:t>r</m:t>
                        </m:r>
                      </m:e>
                      <m:sub>
                        <m:r>
                          <m:rPr>
                            <m:sty m:val="p"/>
                          </m:rPr>
                          <a:rPr lang="en-US" altLang="zh-CN" sz="1200" i="0" u="none" kern="0">
                            <a:solidFill>
                              <a:schemeClr val="tx1">
                                <a:lumMod val="75000"/>
                                <a:lumOff val="25000"/>
                              </a:schemeClr>
                            </a:solidFill>
                            <a:latin typeface="Cambria Math" panose="02040503050406030204" pitchFamily="18" charset="0"/>
                            <a:ea typeface="微软雅黑" panose="020B0503020204020204" pitchFamily="34" charset="-122"/>
                          </a:rPr>
                          <m:t>n</m:t>
                        </m:r>
                      </m:sub>
                    </m:sSub>
                  </m:oMath>
                </a14:m>
                <a:r>
                  <a:rPr lang="zh-CN" altLang="zh-CN" sz="1200" i="0" u="none" kern="0" dirty="0">
                    <a:solidFill>
                      <a:schemeClr val="tx1">
                        <a:lumMod val="75000"/>
                        <a:lumOff val="25000"/>
                      </a:schemeClr>
                    </a:solidFill>
                    <a:latin typeface="微软雅黑" panose="020B0503020204020204" pitchFamily="34" charset="-122"/>
                    <a:ea typeface="微软雅黑" panose="020B0503020204020204" pitchFamily="34" charset="-122"/>
                  </a:rPr>
                  <a:t>的角色对</a:t>
                </a:r>
                <a14:m>
                  <m:oMath xmlns:m="http://schemas.openxmlformats.org/officeDocument/2006/math">
                    <m:r>
                      <m:rPr>
                        <m:sty m:val="p"/>
                      </m:rPr>
                      <a:rPr lang="en-US" altLang="zh-CN" sz="1200" i="0" u="none" kern="0">
                        <a:solidFill>
                          <a:schemeClr val="tx1">
                            <a:lumMod val="75000"/>
                            <a:lumOff val="25000"/>
                          </a:schemeClr>
                        </a:solidFill>
                        <a:latin typeface="Cambria Math" panose="02040503050406030204" pitchFamily="18" charset="0"/>
                        <a:ea typeface="微软雅黑" panose="020B0503020204020204" pitchFamily="34" charset="-122"/>
                      </a:rPr>
                      <m:t>rp</m:t>
                    </m:r>
                  </m:oMath>
                </a14:m>
                <a:r>
                  <a:rPr lang="zh-CN" altLang="zh-CN" sz="1200" i="0" u="none"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i="0" u="none"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i="0" u="none" kern="0" dirty="0">
                    <a:solidFill>
                      <a:schemeClr val="tx1">
                        <a:lumMod val="75000"/>
                        <a:lumOff val="25000"/>
                      </a:schemeClr>
                    </a:solidFill>
                    <a:latin typeface="微软雅黑" panose="020B0503020204020204" pitchFamily="34" charset="-122"/>
                    <a:ea typeface="微软雅黑" panose="020B0503020204020204" pitchFamily="34" charset="-122"/>
                  </a:rPr>
                  <a:t>在权限分配过程中表示为用户角色在任意时刻被分配的权限集合中都不能包含涉及该用户角色的</a:t>
                </a:r>
                <a:r>
                  <a:rPr lang="en-US" altLang="zh-CN" sz="1200" i="0" u="none" kern="0" dirty="0">
                    <a:solidFill>
                      <a:schemeClr val="tx1">
                        <a:lumMod val="75000"/>
                        <a:lumOff val="25000"/>
                      </a:schemeClr>
                    </a:solidFill>
                    <a:latin typeface="微软雅黑" panose="020B0503020204020204" pitchFamily="34" charset="-122"/>
                    <a:ea typeface="微软雅黑" panose="020B0503020204020204" pitchFamily="34" charset="-122"/>
                  </a:rPr>
                  <a:t>PRC</a:t>
                </a:r>
                <a:r>
                  <a:rPr lang="zh-CN" altLang="zh-CN" sz="1200" i="0" u="none" kern="0" dirty="0">
                    <a:solidFill>
                      <a:schemeClr val="tx1">
                        <a:lumMod val="75000"/>
                        <a:lumOff val="25000"/>
                      </a:schemeClr>
                    </a:solidFill>
                    <a:latin typeface="微软雅黑" panose="020B0503020204020204" pitchFamily="34" charset="-122"/>
                    <a:ea typeface="微软雅黑" panose="020B0503020204020204" pitchFamily="34" charset="-122"/>
                  </a:rPr>
                  <a:t>约束中的权限</a:t>
                </a:r>
                <a:r>
                  <a:rPr lang="zh-CN" altLang="en-US" sz="1200" i="0" u="none"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i="0" u="none"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i="1" u="sng"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i="0" u="none" kern="0" dirty="0">
                    <a:solidFill>
                      <a:schemeClr val="tx1">
                        <a:lumMod val="75000"/>
                        <a:lumOff val="25000"/>
                      </a:schemeClr>
                    </a:solidFill>
                    <a:latin typeface="微软雅黑" panose="020B0503020204020204" pitchFamily="34" charset="-122"/>
                    <a:ea typeface="微软雅黑" panose="020B0503020204020204" pitchFamily="34" charset="-122"/>
                  </a:rPr>
                  <a:t>而</a:t>
                </a:r>
                <a:r>
                  <a:rPr lang="en-US" altLang="zh-CN" sz="1200" b="1" i="0" u="none" kern="0" dirty="0">
                    <a:solidFill>
                      <a:schemeClr val="tx1">
                        <a:lumMod val="75000"/>
                        <a:lumOff val="25000"/>
                      </a:schemeClr>
                    </a:solidFill>
                    <a:latin typeface="微软雅黑" panose="020B0503020204020204" pitchFamily="34" charset="-122"/>
                    <a:ea typeface="微软雅黑" panose="020B0503020204020204" pitchFamily="34" charset="-122"/>
                  </a:rPr>
                  <a:t>PDRC</a:t>
                </a:r>
                <a:r>
                  <a:rPr lang="zh-CN" altLang="en-US" sz="1200" b="1" i="0" u="none" kern="0" dirty="0">
                    <a:solidFill>
                      <a:schemeClr val="tx1">
                        <a:lumMod val="75000"/>
                        <a:lumOff val="25000"/>
                      </a:schemeClr>
                    </a:solidFill>
                    <a:latin typeface="微软雅黑" panose="020B0503020204020204" pitchFamily="34" charset="-122"/>
                    <a:ea typeface="微软雅黑" panose="020B0503020204020204" pitchFamily="34" charset="-122"/>
                  </a:rPr>
                  <a:t>约束约束规则用于表示</a:t>
                </a:r>
                <a:r>
                  <a:rPr lang="zh-CN" altLang="zh-CN" sz="1200" b="1" kern="0" dirty="0">
                    <a:solidFill>
                      <a:schemeClr val="tx1">
                        <a:lumMod val="50000"/>
                        <a:lumOff val="50000"/>
                      </a:schemeClr>
                    </a:solidFill>
                    <a:latin typeface="微软雅黑" panose="020B0503020204020204" pitchFamily="34" charset="-122"/>
                    <a:ea typeface="微软雅黑" panose="020B0503020204020204" pitchFamily="34" charset="-122"/>
                  </a:rPr>
                  <a:t>禁止将特定设备隐私角色分配到</a:t>
                </a:r>
                <a:r>
                  <a:rPr lang="zh-CN" altLang="en-US" sz="1200" b="1" kern="0" dirty="0">
                    <a:solidFill>
                      <a:schemeClr val="tx1">
                        <a:lumMod val="50000"/>
                        <a:lumOff val="50000"/>
                      </a:schemeClr>
                    </a:solidFill>
                    <a:latin typeface="微软雅黑" panose="020B0503020204020204" pitchFamily="34" charset="-122"/>
                    <a:ea typeface="微软雅黑" panose="020B0503020204020204" pitchFamily="34" charset="-122"/>
                  </a:rPr>
                  <a:t>用户</a:t>
                </a:r>
                <a:r>
                  <a:rPr lang="zh-CN" altLang="zh-CN" sz="1200" b="1" kern="0" dirty="0">
                    <a:solidFill>
                      <a:schemeClr val="tx1">
                        <a:lumMod val="50000"/>
                        <a:lumOff val="50000"/>
                      </a:schemeClr>
                    </a:solidFill>
                    <a:latin typeface="微软雅黑" panose="020B0503020204020204" pitchFamily="34" charset="-122"/>
                    <a:ea typeface="微软雅黑" panose="020B0503020204020204" pitchFamily="34" charset="-122"/>
                  </a:rPr>
                  <a:t>角色</a:t>
                </a:r>
                <a:r>
                  <a:rPr lang="zh-CN" altLang="en-US" sz="1200" b="1" kern="0" dirty="0">
                    <a:solidFill>
                      <a:schemeClr val="tx1">
                        <a:lumMod val="50000"/>
                        <a:lumOff val="50000"/>
                      </a:schemeClr>
                    </a:solidFill>
                    <a:latin typeface="微软雅黑" panose="020B0503020204020204" pitchFamily="34" charset="-122"/>
                    <a:ea typeface="微软雅黑" panose="020B0503020204020204" pitchFamily="34" charset="-122"/>
                  </a:rPr>
                  <a:t>。即指明用户角色不能分配的设备隐私角色集合，也即是用户禁止访问这些设备隐私角色所关联的设备。</a:t>
                </a:r>
                <a:endParaRPr lang="en-US" altLang="zh-CN" b="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i="0" u="none"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PDRC:</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意为</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禁止将设备隐私角色</a:t>
                </a:r>
                <a14:m>
                  <m:oMath xmlns:m="http://schemas.openxmlformats.org/officeDocument/2006/math">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𝑑𝑝</m:t>
                    </m:r>
                    <m:sSub>
                      <m:sSubPr>
                        <m:ctrlPr>
                          <a:rPr lang="zh-CN" altLang="zh-CN" sz="12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𝑞</m:t>
                        </m:r>
                      </m:sub>
                    </m:sSub>
                  </m:oMath>
                </a14:m>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分配给任何其角色部分是</a:t>
                </a:r>
                <a14:m>
                  <m:oMath xmlns:m="http://schemas.openxmlformats.org/officeDocument/2006/math">
                    <m:sSub>
                      <m:sSubPr>
                        <m:ctrlPr>
                          <a:rPr lang="zh-CN" altLang="zh-CN" sz="12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𝑛</m:t>
                        </m:r>
                      </m:sub>
                    </m:sSub>
                  </m:oMath>
                </a14:m>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的角色对</a:t>
                </a:r>
                <a14:m>
                  <m:oMath xmlns:m="http://schemas.openxmlformats.org/officeDocument/2006/math">
                    <m:r>
                      <a:rPr lang="en-US" altLang="zh-CN" sz="1200" kern="0">
                        <a:solidFill>
                          <a:schemeClr val="tx1">
                            <a:lumMod val="75000"/>
                            <a:lumOff val="25000"/>
                          </a:schemeClr>
                        </a:solidFill>
                        <a:latin typeface="Cambria Math" panose="02040503050406030204" pitchFamily="18" charset="0"/>
                        <a:ea typeface="微软雅黑" panose="020B0503020204020204" pitchFamily="34" charset="-122"/>
                      </a:rPr>
                      <m:t>𝑟𝑙</m:t>
                    </m:r>
                  </m:oMath>
                </a14:m>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。在权限分配过程中表示为用户角色在任意时刻所能操作的智能设备不能包含涉及该用户角色的</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PDRC</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约束中的设备</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PRC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意为</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禁止将任何包含权限</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𝑝</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𝑚</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的设备角色分配给角色部分是</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𝑛</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的角色对</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𝑟𝑝</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。在权限分配过程中表示为用户角色在任意时刻被分配的权限集合中都不能包含涉及该用户角色的</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PRC</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约束中的权限</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PDRC:</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意为</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禁止将设备隐私角色</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𝑑𝑝𝑟</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𝑞</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分配给任何其角色部分是</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𝑛</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的角色对</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𝑟𝑙</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。在权限分配过程中表示为用户角色在任意时刻所能操作的智能设备不能包含涉及该用户角色的</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PDRC</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约束中的设备</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fld id="{476AC3E7-387A-4F2C-B948-466B57F0CEB0}" type="datetime1">
              <a:rPr lang="zh-CN" altLang="en-US" smtClean="0"/>
              <a:t>2023/5/20</a:t>
            </a:fld>
            <a:endParaRPr lang="en-US" altLang="zh-CN"/>
          </a:p>
        </p:txBody>
      </p:sp>
    </p:spTree>
    <p:extLst>
      <p:ext uri="{BB962C8B-B14F-4D97-AF65-F5344CB8AC3E}">
        <p14:creationId xmlns:p14="http://schemas.microsoft.com/office/powerpoint/2010/main" val="1998149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授权术语是一种具有评估性质的功能谓词</a:t>
                </a: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rPr>
                  <a:t>，对其进行判定，来决定</a:t>
                </a:r>
                <a:r>
                  <a:rPr lang="zh-CN" altLang="zh-CN" sz="1200" b="1" kern="0" dirty="0">
                    <a:solidFill>
                      <a:schemeClr val="tx1">
                        <a:lumMod val="75000"/>
                        <a:lumOff val="25000"/>
                      </a:schemeClr>
                    </a:solidFill>
                    <a:latin typeface="微软雅黑" panose="020B0503020204020204" pitchFamily="34" charset="-122"/>
                    <a:ea typeface="微软雅黑" panose="020B0503020204020204" pitchFamily="34" charset="-122"/>
                  </a:rPr>
                  <a:t>是否允许用户对设备资源执行操作的请求</a:t>
                </a: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rPr>
                  <a:t>。输入集表示如上，其中</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a:t>
                </a:r>
                <a14:m>
                  <m:oMath xmlns:m="http://schemas.openxmlformats.org/officeDocument/2006/math">
                    <m:sSub>
                      <m:sSubPr>
                        <m:ctrlPr>
                          <a:rPr lang="zh-CN" altLang="zh-CN" sz="1200" b="1" i="1" kern="0"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b="1" i="1" kern="0">
                            <a:solidFill>
                              <a:schemeClr val="tx1">
                                <a:lumMod val="75000"/>
                                <a:lumOff val="25000"/>
                              </a:schemeClr>
                            </a:solidFill>
                            <a:latin typeface="Cambria Math" panose="02040503050406030204" pitchFamily="18" charset="0"/>
                            <a:ea typeface="微软雅黑" panose="020B0503020204020204" pitchFamily="34" charset="-122"/>
                          </a:rPr>
                          <m:t>𝒖</m:t>
                        </m:r>
                      </m:e>
                      <m:sub>
                        <m:r>
                          <a:rPr lang="en-US" altLang="zh-CN" sz="1200" b="1" i="1" kern="0">
                            <a:solidFill>
                              <a:schemeClr val="tx1">
                                <a:lumMod val="75000"/>
                                <a:lumOff val="25000"/>
                              </a:schemeClr>
                            </a:solidFill>
                            <a:latin typeface="Cambria Math" panose="02040503050406030204" pitchFamily="18" charset="0"/>
                            <a:ea typeface="微软雅黑" panose="020B0503020204020204" pitchFamily="34" charset="-122"/>
                          </a:rPr>
                          <m:t>𝒊</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表示用户，</a:t>
                </a:r>
                <a14:m>
                  <m:oMath xmlns:m="http://schemas.openxmlformats.org/officeDocument/2006/math">
                    <m:sSub>
                      <m:sSubPr>
                        <m:ctrlPr>
                          <a:rPr lang="zh-CN" altLang="zh-CN" sz="1200" b="1" i="1" kern="0"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b="1" i="1" kern="0">
                            <a:solidFill>
                              <a:schemeClr val="tx1">
                                <a:lumMod val="75000"/>
                                <a:lumOff val="25000"/>
                              </a:schemeClr>
                            </a:solidFill>
                            <a:latin typeface="Cambria Math" panose="02040503050406030204" pitchFamily="18" charset="0"/>
                            <a:ea typeface="微软雅黑" panose="020B0503020204020204" pitchFamily="34" charset="-122"/>
                          </a:rPr>
                          <m:t>𝒍</m:t>
                        </m:r>
                      </m:e>
                      <m:sub>
                        <m:r>
                          <a:rPr lang="en-US" altLang="zh-CN" sz="1200" b="1" i="1" kern="0">
                            <a:solidFill>
                              <a:schemeClr val="tx1">
                                <a:lumMod val="75000"/>
                                <a:lumOff val="25000"/>
                              </a:schemeClr>
                            </a:solidFill>
                            <a:latin typeface="Cambria Math" panose="02040503050406030204" pitchFamily="18" charset="0"/>
                            <a:ea typeface="微软雅黑" panose="020B0503020204020204" pitchFamily="34" charset="-122"/>
                          </a:rPr>
                          <m:t>𝒏</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表示用户所处的位置；</a:t>
                </a:r>
                <a14:m>
                  <m:oMath xmlns:m="http://schemas.openxmlformats.org/officeDocument/2006/math">
                    <m:r>
                      <a:rPr lang="en-US" altLang="zh-CN" sz="1200" b="1" i="1" kern="0" smtClean="0">
                        <a:solidFill>
                          <a:schemeClr val="tx1">
                            <a:lumMod val="75000"/>
                            <a:lumOff val="25000"/>
                          </a:schemeClr>
                        </a:solidFill>
                        <a:latin typeface="Cambria Math" panose="02040503050406030204" pitchFamily="18" charset="0"/>
                        <a:ea typeface="微软雅黑" panose="020B0503020204020204" pitchFamily="34" charset="-122"/>
                      </a:rPr>
                      <m:t>𝐄</m:t>
                    </m:r>
                    <m:sSub>
                      <m:sSubPr>
                        <m:ctrlPr>
                          <a:rPr lang="zh-CN" altLang="zh-CN" sz="1200" b="1"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b="1" i="1" kern="0">
                            <a:solidFill>
                              <a:schemeClr val="tx1">
                                <a:lumMod val="75000"/>
                                <a:lumOff val="25000"/>
                              </a:schemeClr>
                            </a:solidFill>
                            <a:latin typeface="Cambria Math" panose="02040503050406030204" pitchFamily="18" charset="0"/>
                            <a:ea typeface="微软雅黑" panose="020B0503020204020204" pitchFamily="34" charset="-122"/>
                          </a:rPr>
                          <m:t>𝑪</m:t>
                        </m:r>
                      </m:e>
                      <m:sub>
                        <m:r>
                          <a:rPr lang="en-US" altLang="zh-CN" sz="1200" b="1" i="1" kern="0">
                            <a:solidFill>
                              <a:schemeClr val="tx1">
                                <a:lumMod val="75000"/>
                                <a:lumOff val="25000"/>
                              </a:schemeClr>
                            </a:solidFill>
                            <a:latin typeface="Cambria Math" panose="02040503050406030204" pitchFamily="18" charset="0"/>
                            <a:ea typeface="微软雅黑" panose="020B0503020204020204" pitchFamily="34" charset="-122"/>
                          </a:rPr>
                          <m:t>𝒎</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表示</a:t>
                </a:r>
                <a:r>
                  <a:rPr lang="zh-CN" altLang="en-US" b="1" dirty="0"/>
                  <a:t>特定的环境条件集合，是环境条件集</a:t>
                </a:r>
                <a:r>
                  <a:rPr lang="en-US" altLang="zh-CN" b="1" dirty="0"/>
                  <a:t>EC</a:t>
                </a:r>
                <a:r>
                  <a:rPr lang="zh-CN" altLang="en-US" b="1" dirty="0"/>
                  <a:t>的子集，</a:t>
                </a:r>
                <a:r>
                  <a:rPr lang="zh-CN" altLang="en-US" b="1" i="1" u="sng" dirty="0"/>
                  <a:t>也对应某个环境角色</a:t>
                </a:r>
                <a:r>
                  <a:rPr lang="en-US" altLang="zh-CN" b="1" i="1" u="sng" dirty="0"/>
                  <a:t>ER</a:t>
                </a:r>
                <a:r>
                  <a:rPr lang="zh-CN" altLang="en-US" b="1" dirty="0"/>
                  <a:t>；</a:t>
                </a:r>
                <a14:m>
                  <m:oMath xmlns:m="http://schemas.openxmlformats.org/officeDocument/2006/math">
                    <m:sSub>
                      <m:sSubPr>
                        <m:ctrlPr>
                          <a:rPr lang="zh-CN" altLang="zh-CN" sz="1200" b="1" i="1" kern="0"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b="1" i="1" kern="0">
                            <a:solidFill>
                              <a:schemeClr val="tx1">
                                <a:lumMod val="75000"/>
                                <a:lumOff val="25000"/>
                              </a:schemeClr>
                            </a:solidFill>
                            <a:latin typeface="Cambria Math" panose="02040503050406030204" pitchFamily="18" charset="0"/>
                            <a:ea typeface="微软雅黑" panose="020B0503020204020204" pitchFamily="34" charset="-122"/>
                          </a:rPr>
                          <m:t>𝒅</m:t>
                        </m:r>
                      </m:e>
                      <m:sub>
                        <m:r>
                          <a:rPr lang="en-US" altLang="zh-CN" sz="1200" b="1" i="1" kern="0">
                            <a:solidFill>
                              <a:schemeClr val="tx1">
                                <a:lumMod val="75000"/>
                                <a:lumOff val="25000"/>
                              </a:schemeClr>
                            </a:solidFill>
                            <a:latin typeface="Cambria Math" panose="02040503050406030204" pitchFamily="18" charset="0"/>
                            <a:ea typeface="微软雅黑" panose="020B0503020204020204" pitchFamily="34" charset="-122"/>
                          </a:rPr>
                          <m:t>𝒋</m:t>
                        </m:r>
                      </m:sub>
                    </m:sSub>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表示请求的设备；</a:t>
                </a:r>
                <a14:m>
                  <m:oMath xmlns:m="http://schemas.openxmlformats.org/officeDocument/2006/math">
                    <m:r>
                      <a:rPr lang="en-US" altLang="zh-CN" sz="1200" b="1" i="1" kern="0" smtClean="0">
                        <a:solidFill>
                          <a:schemeClr val="tx1">
                            <a:lumMod val="75000"/>
                            <a:lumOff val="25000"/>
                          </a:schemeClr>
                        </a:solidFill>
                        <a:latin typeface="Cambria Math" panose="02040503050406030204" pitchFamily="18" charset="0"/>
                        <a:ea typeface="微软雅黑" panose="020B0503020204020204" pitchFamily="34" charset="-122"/>
                      </a:rPr>
                      <m:t>𝐨</m:t>
                    </m:r>
                    <m:sSub>
                      <m:sSubPr>
                        <m:ctrlPr>
                          <a:rPr lang="zh-CN" altLang="zh-CN" sz="1200" b="1"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200" b="1" i="1" kern="0">
                            <a:solidFill>
                              <a:schemeClr val="tx1">
                                <a:lumMod val="75000"/>
                                <a:lumOff val="25000"/>
                              </a:schemeClr>
                            </a:solidFill>
                            <a:latin typeface="Cambria Math" panose="02040503050406030204" pitchFamily="18" charset="0"/>
                            <a:ea typeface="微软雅黑" panose="020B0503020204020204" pitchFamily="34" charset="-122"/>
                          </a:rPr>
                          <m:t>𝒑</m:t>
                        </m:r>
                      </m:e>
                      <m:sub>
                        <m:r>
                          <a:rPr lang="en-US" altLang="zh-CN" sz="1200" b="1" i="1" kern="0">
                            <a:solidFill>
                              <a:schemeClr val="tx1">
                                <a:lumMod val="75000"/>
                                <a:lumOff val="25000"/>
                              </a:schemeClr>
                            </a:solidFill>
                            <a:latin typeface="Cambria Math" panose="02040503050406030204" pitchFamily="18" charset="0"/>
                            <a:ea typeface="微软雅黑" panose="020B0503020204020204" pitchFamily="34" charset="-122"/>
                          </a:rPr>
                          <m:t>𝒌</m:t>
                        </m:r>
                      </m:sub>
                    </m:sSub>
                    <m:r>
                      <a:rPr lang="zh-CN" altLang="en-US" sz="1200" b="1" i="1" kern="0" smtClean="0">
                        <a:solidFill>
                          <a:schemeClr val="tx1">
                            <a:lumMod val="75000"/>
                            <a:lumOff val="25000"/>
                          </a:schemeClr>
                        </a:solidFill>
                        <a:latin typeface="Cambria Math" panose="02040503050406030204" pitchFamily="18" charset="0"/>
                        <a:ea typeface="微软雅黑" panose="020B0503020204020204" pitchFamily="34" charset="-122"/>
                      </a:rPr>
                      <m:t>表示待</m:t>
                    </m:r>
                  </m:oMath>
                </a14:m>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请求的操作</a:t>
                </a:r>
                <a:endParaRPr lang="en-US" altLang="zh-CN" sz="1200" b="1"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b="1" dirty="0"/>
                  <a:t>以下是对授权术语进行判断，</a:t>
                </a:r>
                <a:endParaRPr lang="en-US" altLang="zh-CN" b="1" dirty="0"/>
              </a:p>
              <a:p>
                <a:r>
                  <a:rPr lang="zh-CN" altLang="en-US" b="1" dirty="0"/>
                  <a:t>即是，从权限功能方面，用户必须被分配了相关的设备权限，同时也必须满足预定的环境状态；从隐私方面，用户也必须被分配了相应的设备隐私角色，即可以访问到该设备，同时也必须满足预定的约束位置条件。两个方面同时验证通过，用户的访问请求才会被允许。</a:t>
                </a:r>
                <a:endParaRPr lang="en-US" altLang="zh-CN" b="1" dirty="0"/>
              </a:p>
              <a:p>
                <a:endParaRPr lang="en-US" altLang="zh-CN" dirty="0"/>
              </a:p>
              <a:p>
                <a:r>
                  <a:rPr lang="zh-CN" altLang="en-US" dirty="0"/>
                  <a:t>同时为用户分配权限时，管理员也需要从这两个方面考虑，在功能方面，需要为用户分配设备角色并指定环境状态，表示用户在该环境状态下才可以访问该设备角色中的操作权限；在隐私方面，需要为用户分配设备隐私角色并指定访问位置，表示用户在该位置上才可以访问该设备隐私角色中的设备。</a:t>
                </a:r>
              </a:p>
            </p:txBody>
          </p:sp>
        </mc:Choice>
        <mc:Fallback xmlns="">
          <p:sp>
            <p:nvSpPr>
              <p:cNvPr id="3" name="备注占位符 2"/>
              <p:cNvSpPr>
                <a:spLocks noGrp="1"/>
              </p:cNvSpPr>
              <p:nvPr>
                <p:ph type="body" idx="1"/>
              </p:nvPr>
            </p:nvSpPr>
            <p:spPr/>
            <p:txBody>
              <a:bodyPr/>
              <a:lstStyle/>
              <a:p>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授权术语是一种具有评估性质的功能谓词</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，对其进行判定，来决定</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是否允许用户对设备资源执行操作的请求</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。输入集表示如上，其中</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𝑢</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𝑖</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表示用户，</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𝑙</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𝑛</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表示用户所处的位置；</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𝐸𝐶</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𝑚</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表示</a:t>
                </a:r>
                <a:r>
                  <a:rPr lang="zh-CN" altLang="en-US" dirty="0"/>
                  <a:t>特定的环境条件集合，是环境条件集</a:t>
                </a:r>
                <a:r>
                  <a:rPr lang="en-US" altLang="zh-CN" dirty="0"/>
                  <a:t>EC</a:t>
                </a:r>
                <a:r>
                  <a:rPr lang="zh-CN" altLang="en-US" dirty="0"/>
                  <a:t>的子集，</a:t>
                </a:r>
                <a:r>
                  <a:rPr lang="zh-CN" altLang="en-US" i="1" u="sng" dirty="0"/>
                  <a:t>也是某个环境角色</a:t>
                </a:r>
                <a:r>
                  <a:rPr lang="en-US" altLang="zh-CN" i="1" u="sng" dirty="0"/>
                  <a:t>ER</a:t>
                </a:r>
                <a:r>
                  <a:rPr lang="zh-CN" altLang="en-US" dirty="0"/>
                  <a:t>；</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𝑑</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表示请求的设备；</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𝑜𝑝</a:t>
                </a:r>
                <a:r>
                  <a:rPr lang="zh-CN" altLang="zh-CN" sz="1200" i="0" kern="0">
                    <a:solidFill>
                      <a:schemeClr val="tx1">
                        <a:lumMod val="75000"/>
                        <a:lumOff val="25000"/>
                      </a:schemeClr>
                    </a:solidFill>
                    <a:latin typeface="Cambria Math" panose="02040503050406030204" pitchFamily="18" charset="0"/>
                    <a:ea typeface="微软雅黑" panose="020B0503020204020204" pitchFamily="34" charset="-122"/>
                  </a:rPr>
                  <a:t>_</a:t>
                </a:r>
                <a:r>
                  <a:rPr lang="en-US" altLang="zh-CN" sz="1200" i="0" kern="0">
                    <a:solidFill>
                      <a:schemeClr val="tx1">
                        <a:lumMod val="75000"/>
                        <a:lumOff val="25000"/>
                      </a:schemeClr>
                    </a:solidFill>
                    <a:latin typeface="Cambria Math" panose="02040503050406030204" pitchFamily="18" charset="0"/>
                    <a:ea typeface="微软雅黑" panose="020B0503020204020204" pitchFamily="34" charset="-122"/>
                  </a:rPr>
                  <a:t>𝑘</a:t>
                </a:r>
                <a:r>
                  <a:rPr lang="zh-CN" altLang="en-US" sz="1200" i="0" kern="0">
                    <a:solidFill>
                      <a:schemeClr val="tx1">
                        <a:lumMod val="75000"/>
                        <a:lumOff val="25000"/>
                      </a:schemeClr>
                    </a:solidFill>
                    <a:latin typeface="Cambria Math" panose="02040503050406030204" pitchFamily="18" charset="0"/>
                    <a:ea typeface="微软雅黑" panose="020B0503020204020204" pitchFamily="34" charset="-122"/>
                  </a:rPr>
                  <a:t> 表示待</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请求的操作。</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endParaRPr lang="en-US" altLang="zh-CN" dirty="0"/>
              </a:p>
              <a:p>
                <a:r>
                  <a:rPr lang="zh-CN" altLang="en-US" dirty="0"/>
                  <a:t>即是，从权限功能角度，用户必须被分配了相关的设备权限，同时也必须满足相应的环境状态；从隐私角度，用户也必须被分配了相应的设备隐私角色，即可以访问该设备，同时也必须满足相应的位置条件。两个方面同时验证通过，用户才能访问成功。</a:t>
                </a:r>
                <a:endParaRPr lang="en-US" altLang="zh-CN" dirty="0"/>
              </a:p>
              <a:p>
                <a:endParaRPr lang="en-US" altLang="zh-CN" dirty="0"/>
              </a:p>
              <a:p>
                <a:r>
                  <a:rPr lang="zh-CN" altLang="en-US" dirty="0"/>
                  <a:t>同时授权时，管理员也需要从这两个方面考虑，在功能方面，需要为用户分配设备角色并指定环境状态，表示用户在该环境状态下可以访问该设备角色中的操作权限；在隐私方面，需要为用户分配设备隐私角色并指定访问位置，表示用户可以在该位置上访问该设备隐私角色中的设备。</a:t>
                </a:r>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9</a:t>
            </a:fld>
            <a:endParaRPr lang="en-US" altLang="zh-CN"/>
          </a:p>
        </p:txBody>
      </p:sp>
      <p:sp>
        <p:nvSpPr>
          <p:cNvPr id="5" name="日期占位符 4">
            <a:extLst>
              <a:ext uri="{FF2B5EF4-FFF2-40B4-BE49-F238E27FC236}">
                <a16:creationId xmlns:a16="http://schemas.microsoft.com/office/drawing/2014/main" id="{13F6C353-5CFB-7296-35D0-223A2BDB2ABB}"/>
              </a:ext>
            </a:extLst>
          </p:cNvPr>
          <p:cNvSpPr>
            <a:spLocks noGrp="1"/>
          </p:cNvSpPr>
          <p:nvPr>
            <p:ph type="dt" idx="1"/>
          </p:nvPr>
        </p:nvSpPr>
        <p:spPr/>
        <p:txBody>
          <a:bodyPr/>
          <a:lstStyle/>
          <a:p>
            <a:pPr>
              <a:defRPr/>
            </a:pPr>
            <a:fld id="{E55E43A8-61CB-4AD7-A48D-DA600C1C6D9D}" type="datetime1">
              <a:rPr lang="zh-CN" altLang="en-US" smtClean="0"/>
              <a:t>2023/5/20</a:t>
            </a:fld>
            <a:endParaRPr lang="en-US" altLang="zh-CN"/>
          </a:p>
        </p:txBody>
      </p:sp>
    </p:spTree>
    <p:extLst>
      <p:ext uri="{BB962C8B-B14F-4D97-AF65-F5344CB8AC3E}">
        <p14:creationId xmlns:p14="http://schemas.microsoft.com/office/powerpoint/2010/main" val="3249193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1" y="0"/>
            <a:ext cx="9144001" cy="1914073"/>
            <a:chOff x="-748150" y="3139545"/>
            <a:chExt cx="9144001" cy="3216328"/>
          </a:xfrm>
        </p:grpSpPr>
        <p:sp>
          <p:nvSpPr>
            <p:cNvPr id="4" name="任意多边形 19"/>
            <p:cNvSpPr/>
            <p:nvPr/>
          </p:nvSpPr>
          <p:spPr>
            <a:xfrm>
              <a:off x="-748148" y="3139545"/>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748150" y="3673062"/>
              <a:ext cx="9143999" cy="26828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1" y="6124720"/>
            <a:ext cx="9144001" cy="733280"/>
            <a:chOff x="38182" y="2481678"/>
            <a:chExt cx="9144001" cy="2834512"/>
          </a:xfrm>
        </p:grpSpPr>
        <p:sp>
          <p:nvSpPr>
            <p:cNvPr id="8" name="任意多边形 14"/>
            <p:cNvSpPr/>
            <p:nvPr/>
          </p:nvSpPr>
          <p:spPr>
            <a:xfrm>
              <a:off x="38184" y="2481678"/>
              <a:ext cx="9143999" cy="2297355"/>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38182" y="3100951"/>
              <a:ext cx="9143999" cy="221523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2023</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comments" Target="../comments/commen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1.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package" Target="../embeddings/Microsoft_Visio_Drawing4.vsdx"/></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package" Target="../embeddings/Microsoft_Visio_Drawing.vsdx"/></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23742"/>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a:t>
            </a:r>
            <a:r>
              <a:rPr lang="zh-CN" altLang="en-US"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答辩人：曾高远</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346363" y="4989859"/>
            <a:ext cx="7908878"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olidFill>
                  <a:schemeClr val="tx1"/>
                </a:solidFill>
                <a:sym typeface="微软雅黑" panose="020B0503020204020204" pitchFamily="34" charset="-122"/>
              </a:rPr>
              <a:t>面向域内与域间安全的智能家居访问控制建模与验证研究 </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259609" y="218067"/>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椭圆 64">
            <a:extLst>
              <a:ext uri="{FF2B5EF4-FFF2-40B4-BE49-F238E27FC236}">
                <a16:creationId xmlns:a16="http://schemas.microsoft.com/office/drawing/2014/main" id="{833E4284-294E-4C62-A983-29416CDCF393}"/>
              </a:ext>
            </a:extLst>
          </p:cNvPr>
          <p:cNvSpPr/>
          <p:nvPr/>
        </p:nvSpPr>
        <p:spPr>
          <a:xfrm>
            <a:off x="3892154" y="5392849"/>
            <a:ext cx="1246023" cy="113315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sym typeface="微软雅黑" panose="020B0503020204020204" pitchFamily="34" charset="-122"/>
              </a:rPr>
              <a:t>2.4 RBAC-LE</a:t>
            </a:r>
            <a:r>
              <a:rPr lang="zh-CN" altLang="en-US" dirty="0">
                <a:sym typeface="微软雅黑" panose="020B0503020204020204" pitchFamily="34" charset="-122"/>
              </a:rPr>
              <a:t>模型安全性验证</a:t>
            </a:r>
          </a:p>
        </p:txBody>
      </p:sp>
      <p:sp>
        <p:nvSpPr>
          <p:cNvPr id="5" name="Rectangle 33"/>
          <p:cNvSpPr/>
          <p:nvPr/>
        </p:nvSpPr>
        <p:spPr>
          <a:xfrm>
            <a:off x="509470" y="2039519"/>
            <a:ext cx="8082080" cy="372025"/>
          </a:xfrm>
          <a:prstGeom prst="rect">
            <a:avLst/>
          </a:prstGeom>
        </p:spPr>
        <p:txBody>
          <a:bodyPr wrap="square">
            <a:spAutoFit/>
          </a:bodyPr>
          <a:lstStyle/>
          <a:p>
            <a:pPr>
              <a:lnSpc>
                <a:spcPct val="125000"/>
              </a:lnSpc>
              <a:defRPr/>
            </a:pP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 name="组合 10">
            <a:extLst>
              <a:ext uri="{FF2B5EF4-FFF2-40B4-BE49-F238E27FC236}">
                <a16:creationId xmlns:a16="http://schemas.microsoft.com/office/drawing/2014/main" id="{A5C91DD0-61C8-84EA-15BD-71590E41ABDE}"/>
              </a:ext>
            </a:extLst>
          </p:cNvPr>
          <p:cNvGrpSpPr/>
          <p:nvPr/>
        </p:nvGrpSpPr>
        <p:grpSpPr>
          <a:xfrm>
            <a:off x="14920" y="1868115"/>
            <a:ext cx="6240552" cy="3919908"/>
            <a:chOff x="704850" y="1843314"/>
            <a:chExt cx="7037614" cy="3688010"/>
          </a:xfrm>
          <a:solidFill>
            <a:schemeClr val="bg1">
              <a:lumMod val="95000"/>
            </a:schemeClr>
          </a:solidFill>
        </p:grpSpPr>
        <p:sp>
          <p:nvSpPr>
            <p:cNvPr id="12" name="矩形: 圆角 11">
              <a:extLst>
                <a:ext uri="{FF2B5EF4-FFF2-40B4-BE49-F238E27FC236}">
                  <a16:creationId xmlns:a16="http://schemas.microsoft.com/office/drawing/2014/main" id="{7C9FA66F-6BB3-04C5-10D0-3109D2013C86}"/>
                </a:ext>
              </a:extLst>
            </p:cNvPr>
            <p:cNvSpPr/>
            <p:nvPr/>
          </p:nvSpPr>
          <p:spPr>
            <a:xfrm>
              <a:off x="704850" y="1843314"/>
              <a:ext cx="7037614" cy="3688010"/>
            </a:xfrm>
            <a:prstGeom prst="roundRect">
              <a:avLst>
                <a:gd name="adj" fmla="val 60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950306D8-8136-449E-89BE-F4D987042B91}"/>
                </a:ext>
              </a:extLst>
            </p:cNvPr>
            <p:cNvSpPr/>
            <p:nvPr/>
          </p:nvSpPr>
          <p:spPr>
            <a:xfrm>
              <a:off x="704850" y="1843314"/>
              <a:ext cx="7037614" cy="3688010"/>
            </a:xfrm>
            <a:prstGeom prst="roundRect">
              <a:avLst>
                <a:gd name="adj" fmla="val 60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圆角 14">
            <a:extLst>
              <a:ext uri="{FF2B5EF4-FFF2-40B4-BE49-F238E27FC236}">
                <a16:creationId xmlns:a16="http://schemas.microsoft.com/office/drawing/2014/main" id="{EAD00960-B89C-9130-59C8-BB7623ADB5E6}"/>
              </a:ext>
            </a:extLst>
          </p:cNvPr>
          <p:cNvSpPr/>
          <p:nvPr/>
        </p:nvSpPr>
        <p:spPr>
          <a:xfrm>
            <a:off x="6316449" y="1868115"/>
            <a:ext cx="2751654" cy="3897813"/>
          </a:xfrm>
          <a:prstGeom prst="roundRect">
            <a:avLst>
              <a:gd name="adj" fmla="val 604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E65B9B49-5243-54AE-5340-D81A7E38E973}"/>
              </a:ext>
            </a:extLst>
          </p:cNvPr>
          <p:cNvGrpSpPr/>
          <p:nvPr/>
        </p:nvGrpSpPr>
        <p:grpSpPr>
          <a:xfrm>
            <a:off x="3596160" y="1177814"/>
            <a:ext cx="6276502" cy="839608"/>
            <a:chOff x="-1129530" y="2119762"/>
            <a:chExt cx="6071644" cy="818311"/>
          </a:xfrm>
        </p:grpSpPr>
        <p:sp>
          <p:nvSpPr>
            <p:cNvPr id="20" name="矩形 19">
              <a:extLst>
                <a:ext uri="{FF2B5EF4-FFF2-40B4-BE49-F238E27FC236}">
                  <a16:creationId xmlns:a16="http://schemas.microsoft.com/office/drawing/2014/main" id="{95CF71D6-CAE1-1142-B582-DDD4F4C8BE04}"/>
                </a:ext>
              </a:extLst>
            </p:cNvPr>
            <p:cNvSpPr/>
            <p:nvPr/>
          </p:nvSpPr>
          <p:spPr>
            <a:xfrm>
              <a:off x="-1129530" y="2119762"/>
              <a:ext cx="2686242" cy="427208"/>
            </a:xfrm>
            <a:prstGeom prst="rect">
              <a:avLst/>
            </a:prstGeom>
            <a:noFill/>
          </p:spPr>
          <p:txBody>
            <a:bodyPr wrap="square" lIns="0" tIns="0" rIns="0" bIns="0" rtlCol="0">
              <a:spAutoFit/>
            </a:bodyPr>
            <a:lstStyle/>
            <a:p>
              <a:pPr hangingPunct="0">
                <a:lnSpc>
                  <a:spcPct val="150000"/>
                </a:lnSpc>
              </a:pPr>
              <a:r>
                <a:rPr lang="zh-CN" altLang="en-US" sz="2000" dirty="0">
                  <a:solidFill>
                    <a:schemeClr val="tx1">
                      <a:lumMod val="50000"/>
                      <a:lumOff val="50000"/>
                    </a:schemeClr>
                  </a:solidFill>
                  <a:latin typeface="思源黑体 CN Bold" panose="020B0800000000000000" pitchFamily="34" charset="-122"/>
                  <a:ea typeface="思源黑体 CN Bold" panose="020B0800000000000000" pitchFamily="34" charset="-122"/>
                  <a:cs typeface="+mn-ea"/>
                  <a:sym typeface="+mn-lt"/>
                </a:rPr>
                <a:t>家居内部访问场景设计</a:t>
              </a:r>
            </a:p>
          </p:txBody>
        </p:sp>
        <p:sp>
          <p:nvSpPr>
            <p:cNvPr id="21" name="矩形 20">
              <a:extLst>
                <a:ext uri="{FF2B5EF4-FFF2-40B4-BE49-F238E27FC236}">
                  <a16:creationId xmlns:a16="http://schemas.microsoft.com/office/drawing/2014/main" id="{3DF1B283-116C-F3BC-8DCE-AC711314FC9A}"/>
                </a:ext>
              </a:extLst>
            </p:cNvPr>
            <p:cNvSpPr/>
            <p:nvPr/>
          </p:nvSpPr>
          <p:spPr>
            <a:xfrm>
              <a:off x="1836057" y="2596280"/>
              <a:ext cx="3106057" cy="341793"/>
            </a:xfrm>
            <a:prstGeom prst="rect">
              <a:avLst/>
            </a:prstGeom>
            <a:noFill/>
          </p:spPr>
          <p:txBody>
            <a:bodyPr wrap="square" lIns="0" tIns="0" rIns="0" bIns="0" rtlCol="0">
              <a:spAutoFit/>
            </a:bodyPr>
            <a:lstStyle/>
            <a:p>
              <a:pPr algn="just" hangingPunct="0">
                <a:lnSpc>
                  <a:spcPct val="150000"/>
                </a:lnSpc>
              </a:pPr>
              <a:endParaRPr lang="zh-CN" altLang="en-US" sz="1600" dirty="0">
                <a:solidFill>
                  <a:schemeClr val="tx1"/>
                </a:solidFill>
                <a:latin typeface="思源黑体 CN Normal" panose="020B0400000000000000" pitchFamily="34" charset="-122"/>
                <a:ea typeface="思源黑体 CN Normal" panose="020B0400000000000000" pitchFamily="34" charset="-122"/>
                <a:cs typeface="+mn-ea"/>
                <a:sym typeface="+mn-lt"/>
              </a:endParaRPr>
            </a:p>
          </p:txBody>
        </p:sp>
      </p:grpSp>
      <p:graphicFrame>
        <p:nvGraphicFramePr>
          <p:cNvPr id="23" name="对象 22">
            <a:extLst>
              <a:ext uri="{FF2B5EF4-FFF2-40B4-BE49-F238E27FC236}">
                <a16:creationId xmlns:a16="http://schemas.microsoft.com/office/drawing/2014/main" id="{39331BD3-D11D-7C79-6CD8-2C51DD5480FF}"/>
              </a:ext>
            </a:extLst>
          </p:cNvPr>
          <p:cNvGraphicFramePr>
            <a:graphicFrameLocks noChangeAspect="1"/>
          </p:cNvGraphicFramePr>
          <p:nvPr>
            <p:extLst>
              <p:ext uri="{D42A27DB-BD31-4B8C-83A1-F6EECF244321}">
                <p14:modId xmlns:p14="http://schemas.microsoft.com/office/powerpoint/2010/main" val="377293742"/>
              </p:ext>
            </p:extLst>
          </p:nvPr>
        </p:nvGraphicFramePr>
        <p:xfrm>
          <a:off x="75897" y="1980653"/>
          <a:ext cx="6406615" cy="3919908"/>
        </p:xfrm>
        <a:graphic>
          <a:graphicData uri="http://schemas.openxmlformats.org/presentationml/2006/ole">
            <mc:AlternateContent xmlns:mc="http://schemas.openxmlformats.org/markup-compatibility/2006">
              <mc:Choice xmlns:v="urn:schemas-microsoft-com:vml" Requires="v">
                <p:oleObj name="Visio" r:id="rId3" imgW="10296538" imgH="6600825" progId="Visio.Drawing.15">
                  <p:embed/>
                </p:oleObj>
              </mc:Choice>
              <mc:Fallback>
                <p:oleObj name="Visio" r:id="rId3" imgW="10296538" imgH="6600825" progId="Visio.Drawing.15">
                  <p:embed/>
                  <p:pic>
                    <p:nvPicPr>
                      <p:cNvPr id="7" name="对象 6">
                        <a:extLst>
                          <a:ext uri="{FF2B5EF4-FFF2-40B4-BE49-F238E27FC236}">
                            <a16:creationId xmlns:a16="http://schemas.microsoft.com/office/drawing/2014/main" id="{2B05C022-975F-F6B1-FBCF-170C108A2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97" y="1980653"/>
                        <a:ext cx="6406615" cy="391990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graphicFrame>
            <p:nvGraphicFramePr>
              <p:cNvPr id="42" name="表格 42">
                <a:extLst>
                  <a:ext uri="{FF2B5EF4-FFF2-40B4-BE49-F238E27FC236}">
                    <a16:creationId xmlns:a16="http://schemas.microsoft.com/office/drawing/2014/main" id="{C73B62FC-F6F8-8203-8B8F-53DF55C9C27B}"/>
                  </a:ext>
                </a:extLst>
              </p:cNvPr>
              <p:cNvGraphicFramePr>
                <a:graphicFrameLocks noGrp="1"/>
              </p:cNvGraphicFramePr>
              <p:nvPr>
                <p:extLst>
                  <p:ext uri="{D42A27DB-BD31-4B8C-83A1-F6EECF244321}">
                    <p14:modId xmlns:p14="http://schemas.microsoft.com/office/powerpoint/2010/main" val="1664629186"/>
                  </p:ext>
                </p:extLst>
              </p:nvPr>
            </p:nvGraphicFramePr>
            <p:xfrm>
              <a:off x="6403472" y="2276001"/>
              <a:ext cx="2590358" cy="3411696"/>
            </p:xfrm>
            <a:graphic>
              <a:graphicData uri="http://schemas.openxmlformats.org/drawingml/2006/table">
                <a:tbl>
                  <a:tblPr firstRow="1" bandRow="1">
                    <a:tableStyleId>{5940675A-B579-460E-94D1-54222C63F5DA}</a:tableStyleId>
                  </a:tblPr>
                  <a:tblGrid>
                    <a:gridCol w="1270838">
                      <a:extLst>
                        <a:ext uri="{9D8B030D-6E8A-4147-A177-3AD203B41FA5}">
                          <a16:colId xmlns:a16="http://schemas.microsoft.com/office/drawing/2014/main" val="2536108876"/>
                        </a:ext>
                      </a:extLst>
                    </a:gridCol>
                    <a:gridCol w="1319520">
                      <a:extLst>
                        <a:ext uri="{9D8B030D-6E8A-4147-A177-3AD203B41FA5}">
                          <a16:colId xmlns:a16="http://schemas.microsoft.com/office/drawing/2014/main" val="4033011665"/>
                        </a:ext>
                      </a:extLst>
                    </a:gridCol>
                  </a:tblGrid>
                  <a:tr h="426462">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kern="1200">
                                    <a:solidFill>
                                      <a:schemeClr val="tx1"/>
                                    </a:solidFill>
                                    <a:effectLst/>
                                    <a:latin typeface="Cambria Math" panose="02040503050406030204" pitchFamily="18" charset="0"/>
                                    <a:ea typeface="+mn-ea"/>
                                    <a:cs typeface="+mn-cs"/>
                                  </a:rPr>
                                  <m:t>1</m:t>
                                </m:r>
                                <m:d>
                                  <m:dPr>
                                    <m:ctrlPr>
                                      <a:rPr lang="zh-CN" altLang="zh-CN" sz="1400" i="1" kern="1200">
                                        <a:solidFill>
                                          <a:schemeClr val="tx1"/>
                                        </a:solidFill>
                                        <a:effectLst/>
                                        <a:latin typeface="Cambria Math" panose="02040503050406030204" pitchFamily="18" charset="0"/>
                                        <a:ea typeface="+mn-ea"/>
                                        <a:cs typeface="+mn-cs"/>
                                      </a:rPr>
                                    </m:ctrlPr>
                                  </m:dPr>
                                  <m:e>
                                    <m:r>
                                      <a:rPr lang="en-US" altLang="zh-CN" sz="1400" i="1" kern="1200">
                                        <a:solidFill>
                                          <a:schemeClr val="tx1"/>
                                        </a:solidFill>
                                        <a:effectLst/>
                                        <a:latin typeface="Cambria Math" panose="02040503050406030204" pitchFamily="18" charset="0"/>
                                        <a:ea typeface="+mn-ea"/>
                                        <a:cs typeface="+mn-cs"/>
                                      </a:rPr>
                                      <m:t>𝑇𝑉</m:t>
                                    </m:r>
                                    <m:r>
                                      <a:rPr lang="en-US" altLang="zh-CN" sz="1400" kern="1200">
                                        <a:solidFill>
                                          <a:schemeClr val="tx1"/>
                                        </a:solidFill>
                                        <a:effectLst/>
                                        <a:latin typeface="Cambria Math" panose="02040503050406030204" pitchFamily="18" charset="0"/>
                                        <a:ea typeface="+mn-ea"/>
                                        <a:cs typeface="+mn-cs"/>
                                      </a:rPr>
                                      <m:t>1, </m:t>
                                    </m:r>
                                    <m:r>
                                      <a:rPr lang="en-US" altLang="zh-CN" sz="1400" i="1" kern="1200">
                                        <a:solidFill>
                                          <a:schemeClr val="tx1"/>
                                        </a:solidFill>
                                        <a:effectLst/>
                                        <a:latin typeface="Cambria Math" panose="02040503050406030204" pitchFamily="18" charset="0"/>
                                        <a:ea typeface="+mn-ea"/>
                                        <a:cs typeface="+mn-cs"/>
                                      </a:rPr>
                                      <m:t>𝑜𝑝</m:t>
                                    </m:r>
                                    <m:r>
                                      <a:rPr lang="en-US" altLang="zh-CN" sz="1400" kern="1200">
                                        <a:solidFill>
                                          <a:schemeClr val="tx1"/>
                                        </a:solidFill>
                                        <a:effectLst/>
                                        <a:latin typeface="Cambria Math" panose="02040503050406030204" pitchFamily="18" charset="0"/>
                                        <a:ea typeface="+mn-ea"/>
                                        <a:cs typeface="+mn-cs"/>
                                      </a:rPr>
                                      <m:t>1</m:t>
                                    </m:r>
                                  </m:e>
                                </m:d>
                              </m:oMath>
                            </m:oMathPara>
                          </a14:m>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i="1" kern="1200">
                                    <a:solidFill>
                                      <a:schemeClr val="tx1"/>
                                    </a:solidFill>
                                    <a:effectLst/>
                                    <a:latin typeface="Cambria Math" panose="02040503050406030204" pitchFamily="18" charset="0"/>
                                    <a:ea typeface="+mn-ea"/>
                                    <a:cs typeface="+mn-cs"/>
                                  </a:rPr>
                                  <m:t>9(</m:t>
                                </m:r>
                                <m:r>
                                  <a:rPr lang="en-US" altLang="zh-CN" sz="1400" i="1" kern="1200">
                                    <a:solidFill>
                                      <a:schemeClr val="tx1"/>
                                    </a:solidFill>
                                    <a:effectLst/>
                                    <a:latin typeface="Cambria Math" panose="02040503050406030204" pitchFamily="18" charset="0"/>
                                    <a:ea typeface="+mn-ea"/>
                                    <a:cs typeface="+mn-cs"/>
                                  </a:rPr>
                                  <m:t>𝑇𝑉</m:t>
                                </m:r>
                                <m:r>
                                  <a:rPr lang="en-US" altLang="zh-CN" sz="1400" i="1" kern="1200">
                                    <a:solidFill>
                                      <a:schemeClr val="tx1"/>
                                    </a:solidFill>
                                    <a:effectLst/>
                                    <a:latin typeface="Cambria Math" panose="02040503050406030204" pitchFamily="18" charset="0"/>
                                    <a:ea typeface="+mn-ea"/>
                                    <a:cs typeface="+mn-cs"/>
                                  </a:rPr>
                                  <m:t>2, </m:t>
                                </m:r>
                                <m:r>
                                  <a:rPr lang="en-US" altLang="zh-CN" sz="1400" i="1" kern="1200">
                                    <a:solidFill>
                                      <a:schemeClr val="tx1"/>
                                    </a:solidFill>
                                    <a:effectLst/>
                                    <a:latin typeface="Cambria Math" panose="02040503050406030204" pitchFamily="18" charset="0"/>
                                    <a:ea typeface="+mn-ea"/>
                                    <a:cs typeface="+mn-cs"/>
                                  </a:rPr>
                                  <m:t>𝑜𝑝</m:t>
                                </m:r>
                                <m:r>
                                  <a:rPr lang="en-US" altLang="zh-CN" sz="1400" i="1" kern="1200">
                                    <a:solidFill>
                                      <a:schemeClr val="tx1"/>
                                    </a:solidFill>
                                    <a:effectLst/>
                                    <a:latin typeface="Cambria Math" panose="02040503050406030204" pitchFamily="18" charset="0"/>
                                    <a:ea typeface="+mn-ea"/>
                                    <a:cs typeface="+mn-cs"/>
                                  </a:rPr>
                                  <m:t>1)</m:t>
                                </m:r>
                              </m:oMath>
                            </m:oMathPara>
                          </a14:m>
                          <a:endParaRPr lang="zh-CN" altLang="en-US" sz="1400" i="1" kern="1200" dirty="0">
                            <a:solidFill>
                              <a:schemeClr val="tx1"/>
                            </a:solidFill>
                            <a:effectLst/>
                            <a:latin typeface="+mn-lt"/>
                            <a:ea typeface="+mn-ea"/>
                            <a:cs typeface="+mn-cs"/>
                          </a:endParaRPr>
                        </a:p>
                      </a:txBody>
                      <a:tcPr/>
                    </a:tc>
                    <a:extLst>
                      <a:ext uri="{0D108BD9-81ED-4DB2-BD59-A6C34878D82A}">
                        <a16:rowId xmlns:a16="http://schemas.microsoft.com/office/drawing/2014/main" val="3156097889"/>
                      </a:ext>
                    </a:extLst>
                  </a:tr>
                  <a:tr h="426462">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kern="1200">
                                    <a:solidFill>
                                      <a:schemeClr val="tx1"/>
                                    </a:solidFill>
                                    <a:effectLst/>
                                    <a:latin typeface="Cambria Math" panose="02040503050406030204" pitchFamily="18" charset="0"/>
                                    <a:ea typeface="+mn-ea"/>
                                    <a:cs typeface="+mn-cs"/>
                                  </a:rPr>
                                  <m:t>2</m:t>
                                </m:r>
                                <m:d>
                                  <m:dPr>
                                    <m:ctrlPr>
                                      <a:rPr lang="zh-CN" altLang="zh-CN" sz="1400" i="1" kern="1200">
                                        <a:solidFill>
                                          <a:schemeClr val="tx1"/>
                                        </a:solidFill>
                                        <a:effectLst/>
                                        <a:latin typeface="Cambria Math" panose="02040503050406030204" pitchFamily="18" charset="0"/>
                                        <a:ea typeface="+mn-ea"/>
                                        <a:cs typeface="+mn-cs"/>
                                      </a:rPr>
                                    </m:ctrlPr>
                                  </m:dPr>
                                  <m:e>
                                    <m:r>
                                      <a:rPr lang="en-US" altLang="zh-CN" sz="1400" i="1" kern="1200">
                                        <a:solidFill>
                                          <a:schemeClr val="tx1"/>
                                        </a:solidFill>
                                        <a:effectLst/>
                                        <a:latin typeface="Cambria Math" panose="02040503050406030204" pitchFamily="18" charset="0"/>
                                        <a:ea typeface="+mn-ea"/>
                                        <a:cs typeface="+mn-cs"/>
                                      </a:rPr>
                                      <m:t>𝑇𝑉</m:t>
                                    </m:r>
                                    <m:r>
                                      <a:rPr lang="en-US" altLang="zh-CN" sz="1400" kern="1200">
                                        <a:solidFill>
                                          <a:schemeClr val="tx1"/>
                                        </a:solidFill>
                                        <a:effectLst/>
                                        <a:latin typeface="Cambria Math" panose="02040503050406030204" pitchFamily="18" charset="0"/>
                                        <a:ea typeface="+mn-ea"/>
                                        <a:cs typeface="+mn-cs"/>
                                      </a:rPr>
                                      <m:t>1, </m:t>
                                    </m:r>
                                    <m:r>
                                      <a:rPr lang="en-US" altLang="zh-CN" sz="1400" i="1" kern="1200">
                                        <a:solidFill>
                                          <a:schemeClr val="tx1"/>
                                        </a:solidFill>
                                        <a:effectLst/>
                                        <a:latin typeface="Cambria Math" panose="02040503050406030204" pitchFamily="18" charset="0"/>
                                        <a:ea typeface="+mn-ea"/>
                                        <a:cs typeface="+mn-cs"/>
                                      </a:rPr>
                                      <m:t>𝑜𝑝</m:t>
                                    </m:r>
                                    <m:r>
                                      <a:rPr lang="en-US" altLang="zh-CN" sz="1400" kern="1200">
                                        <a:solidFill>
                                          <a:schemeClr val="tx1"/>
                                        </a:solidFill>
                                        <a:effectLst/>
                                        <a:latin typeface="Cambria Math" panose="02040503050406030204" pitchFamily="18" charset="0"/>
                                        <a:ea typeface="+mn-ea"/>
                                        <a:cs typeface="+mn-cs"/>
                                      </a:rPr>
                                      <m:t>2</m:t>
                                    </m:r>
                                  </m:e>
                                </m:d>
                              </m:oMath>
                            </m:oMathPara>
                          </a14:m>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i="1" kern="1200">
                                    <a:solidFill>
                                      <a:schemeClr val="tx1"/>
                                    </a:solidFill>
                                    <a:effectLst/>
                                    <a:latin typeface="Cambria Math" panose="02040503050406030204" pitchFamily="18" charset="0"/>
                                    <a:ea typeface="+mn-ea"/>
                                    <a:cs typeface="+mn-cs"/>
                                  </a:rPr>
                                  <m:t>10(</m:t>
                                </m:r>
                                <m:r>
                                  <a:rPr lang="en-US" altLang="zh-CN" sz="1400" i="1" kern="1200">
                                    <a:solidFill>
                                      <a:schemeClr val="tx1"/>
                                    </a:solidFill>
                                    <a:effectLst/>
                                    <a:latin typeface="Cambria Math" panose="02040503050406030204" pitchFamily="18" charset="0"/>
                                    <a:ea typeface="+mn-ea"/>
                                    <a:cs typeface="+mn-cs"/>
                                  </a:rPr>
                                  <m:t>𝑇𝑉</m:t>
                                </m:r>
                                <m:r>
                                  <a:rPr lang="en-US" altLang="zh-CN" sz="1400" i="1" kern="1200">
                                    <a:solidFill>
                                      <a:schemeClr val="tx1"/>
                                    </a:solidFill>
                                    <a:effectLst/>
                                    <a:latin typeface="Cambria Math" panose="02040503050406030204" pitchFamily="18" charset="0"/>
                                    <a:ea typeface="+mn-ea"/>
                                    <a:cs typeface="+mn-cs"/>
                                  </a:rPr>
                                  <m:t>2, </m:t>
                                </m:r>
                                <m:r>
                                  <a:rPr lang="en-US" altLang="zh-CN" sz="1400" i="1" kern="1200">
                                    <a:solidFill>
                                      <a:schemeClr val="tx1"/>
                                    </a:solidFill>
                                    <a:effectLst/>
                                    <a:latin typeface="Cambria Math" panose="02040503050406030204" pitchFamily="18" charset="0"/>
                                    <a:ea typeface="+mn-ea"/>
                                    <a:cs typeface="+mn-cs"/>
                                  </a:rPr>
                                  <m:t>𝑜𝑝</m:t>
                                </m:r>
                                <m:r>
                                  <a:rPr lang="en-US" altLang="zh-CN" sz="1400" i="1" kern="1200">
                                    <a:solidFill>
                                      <a:schemeClr val="tx1"/>
                                    </a:solidFill>
                                    <a:effectLst/>
                                    <a:latin typeface="Cambria Math" panose="02040503050406030204" pitchFamily="18" charset="0"/>
                                    <a:ea typeface="+mn-ea"/>
                                    <a:cs typeface="+mn-cs"/>
                                  </a:rPr>
                                  <m:t>2)</m:t>
                                </m:r>
                              </m:oMath>
                            </m:oMathPara>
                          </a14:m>
                          <a:endParaRPr lang="zh-CN" altLang="en-US" sz="1400" i="1" kern="1200" dirty="0">
                            <a:solidFill>
                              <a:schemeClr val="tx1"/>
                            </a:solidFill>
                            <a:effectLst/>
                            <a:latin typeface="+mn-lt"/>
                            <a:ea typeface="+mn-ea"/>
                            <a:cs typeface="+mn-cs"/>
                          </a:endParaRPr>
                        </a:p>
                      </a:txBody>
                      <a:tcPr/>
                    </a:tc>
                    <a:extLst>
                      <a:ext uri="{0D108BD9-81ED-4DB2-BD59-A6C34878D82A}">
                        <a16:rowId xmlns:a16="http://schemas.microsoft.com/office/drawing/2014/main" val="109184402"/>
                      </a:ext>
                    </a:extLst>
                  </a:tr>
                  <a:tr h="426462">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kern="1200">
                                    <a:solidFill>
                                      <a:schemeClr val="tx1"/>
                                    </a:solidFill>
                                    <a:effectLst/>
                                    <a:latin typeface="Cambria Math" panose="02040503050406030204" pitchFamily="18" charset="0"/>
                                    <a:ea typeface="+mn-ea"/>
                                    <a:cs typeface="+mn-cs"/>
                                  </a:rPr>
                                  <m:t>3</m:t>
                                </m:r>
                                <m:d>
                                  <m:dPr>
                                    <m:ctrlPr>
                                      <a:rPr lang="zh-CN" altLang="zh-CN" sz="1400" i="1" kern="1200">
                                        <a:solidFill>
                                          <a:schemeClr val="tx1"/>
                                        </a:solidFill>
                                        <a:effectLst/>
                                        <a:latin typeface="Cambria Math" panose="02040503050406030204" pitchFamily="18" charset="0"/>
                                        <a:ea typeface="+mn-ea"/>
                                        <a:cs typeface="+mn-cs"/>
                                      </a:rPr>
                                    </m:ctrlPr>
                                  </m:dPr>
                                  <m:e>
                                    <m:r>
                                      <a:rPr lang="en-US" altLang="zh-CN" sz="1400" i="1" kern="1200">
                                        <a:solidFill>
                                          <a:schemeClr val="tx1"/>
                                        </a:solidFill>
                                        <a:effectLst/>
                                        <a:latin typeface="Cambria Math" panose="02040503050406030204" pitchFamily="18" charset="0"/>
                                        <a:ea typeface="+mn-ea"/>
                                        <a:cs typeface="+mn-cs"/>
                                      </a:rPr>
                                      <m:t>𝑏𝑢𝑙𝑏</m:t>
                                    </m:r>
                                    <m:r>
                                      <a:rPr lang="en-US" altLang="zh-CN" sz="1400" kern="1200">
                                        <a:solidFill>
                                          <a:schemeClr val="tx1"/>
                                        </a:solidFill>
                                        <a:effectLst/>
                                        <a:latin typeface="Cambria Math" panose="02040503050406030204" pitchFamily="18" charset="0"/>
                                        <a:ea typeface="+mn-ea"/>
                                        <a:cs typeface="+mn-cs"/>
                                      </a:rPr>
                                      <m:t>1, </m:t>
                                    </m:r>
                                    <m:r>
                                      <a:rPr lang="en-US" altLang="zh-CN" sz="1400" i="1" kern="1200">
                                        <a:solidFill>
                                          <a:schemeClr val="tx1"/>
                                        </a:solidFill>
                                        <a:effectLst/>
                                        <a:latin typeface="Cambria Math" panose="02040503050406030204" pitchFamily="18" charset="0"/>
                                        <a:ea typeface="+mn-ea"/>
                                        <a:cs typeface="+mn-cs"/>
                                      </a:rPr>
                                      <m:t>𝑜𝑝</m:t>
                                    </m:r>
                                    <m:r>
                                      <a:rPr lang="en-US" altLang="zh-CN" sz="1400" kern="1200">
                                        <a:solidFill>
                                          <a:schemeClr val="tx1"/>
                                        </a:solidFill>
                                        <a:effectLst/>
                                        <a:latin typeface="Cambria Math" panose="02040503050406030204" pitchFamily="18" charset="0"/>
                                        <a:ea typeface="+mn-ea"/>
                                        <a:cs typeface="+mn-cs"/>
                                      </a:rPr>
                                      <m:t>1</m:t>
                                    </m:r>
                                  </m:e>
                                </m:d>
                              </m:oMath>
                            </m:oMathPara>
                          </a14:m>
                          <a:endParaRPr lang="zh-CN" alt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i="1" kern="1200">
                                    <a:solidFill>
                                      <a:schemeClr val="tx1"/>
                                    </a:solidFill>
                                    <a:effectLst/>
                                    <a:latin typeface="Cambria Math" panose="02040503050406030204" pitchFamily="18" charset="0"/>
                                    <a:ea typeface="+mn-ea"/>
                                    <a:cs typeface="+mn-cs"/>
                                  </a:rPr>
                                  <m:t>11(</m:t>
                                </m:r>
                                <m:r>
                                  <a:rPr lang="en-US" altLang="zh-CN" sz="1400" i="1" kern="1200">
                                    <a:solidFill>
                                      <a:schemeClr val="tx1"/>
                                    </a:solidFill>
                                    <a:effectLst/>
                                    <a:latin typeface="Cambria Math" panose="02040503050406030204" pitchFamily="18" charset="0"/>
                                    <a:ea typeface="+mn-ea"/>
                                    <a:cs typeface="+mn-cs"/>
                                  </a:rPr>
                                  <m:t>𝐿𝑜𝑐𝑘</m:t>
                                </m:r>
                                <m:r>
                                  <a:rPr lang="en-US" altLang="zh-CN" sz="1400" i="1" kern="1200">
                                    <a:solidFill>
                                      <a:schemeClr val="tx1"/>
                                    </a:solidFill>
                                    <a:effectLst/>
                                    <a:latin typeface="Cambria Math" panose="02040503050406030204" pitchFamily="18" charset="0"/>
                                    <a:ea typeface="+mn-ea"/>
                                    <a:cs typeface="+mn-cs"/>
                                  </a:rPr>
                                  <m:t>, </m:t>
                                </m:r>
                                <m:r>
                                  <a:rPr lang="en-US" altLang="zh-CN" sz="1400" i="1" kern="1200">
                                    <a:solidFill>
                                      <a:schemeClr val="tx1"/>
                                    </a:solidFill>
                                    <a:effectLst/>
                                    <a:latin typeface="Cambria Math" panose="02040503050406030204" pitchFamily="18" charset="0"/>
                                    <a:ea typeface="+mn-ea"/>
                                    <a:cs typeface="+mn-cs"/>
                                  </a:rPr>
                                  <m:t>𝑜𝑝</m:t>
                                </m:r>
                                <m:r>
                                  <a:rPr lang="en-US" altLang="zh-CN" sz="1400" i="1" kern="1200">
                                    <a:solidFill>
                                      <a:schemeClr val="tx1"/>
                                    </a:solidFill>
                                    <a:effectLst/>
                                    <a:latin typeface="Cambria Math" panose="02040503050406030204" pitchFamily="18" charset="0"/>
                                    <a:ea typeface="+mn-ea"/>
                                    <a:cs typeface="+mn-cs"/>
                                  </a:rPr>
                                  <m:t>1)</m:t>
                                </m:r>
                              </m:oMath>
                            </m:oMathPara>
                          </a14:m>
                          <a:endParaRPr lang="zh-CN" altLang="en-US" sz="1400" i="1" kern="1200" dirty="0">
                            <a:solidFill>
                              <a:schemeClr val="tx1"/>
                            </a:solidFill>
                            <a:effectLst/>
                            <a:latin typeface="+mn-lt"/>
                            <a:ea typeface="+mn-ea"/>
                            <a:cs typeface="+mn-cs"/>
                          </a:endParaRPr>
                        </a:p>
                      </a:txBody>
                      <a:tcPr/>
                    </a:tc>
                    <a:extLst>
                      <a:ext uri="{0D108BD9-81ED-4DB2-BD59-A6C34878D82A}">
                        <a16:rowId xmlns:a16="http://schemas.microsoft.com/office/drawing/2014/main" val="4017655993"/>
                      </a:ext>
                    </a:extLst>
                  </a:tr>
                  <a:tr h="426462">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kern="1200">
                                    <a:solidFill>
                                      <a:schemeClr val="tx1"/>
                                    </a:solidFill>
                                    <a:effectLst/>
                                    <a:latin typeface="Cambria Math" panose="02040503050406030204" pitchFamily="18" charset="0"/>
                                    <a:ea typeface="+mn-ea"/>
                                    <a:cs typeface="+mn-cs"/>
                                  </a:rPr>
                                  <m:t>4</m:t>
                                </m:r>
                                <m:d>
                                  <m:dPr>
                                    <m:ctrlPr>
                                      <a:rPr lang="zh-CN" altLang="zh-CN" sz="1400" i="1" kern="1200">
                                        <a:solidFill>
                                          <a:schemeClr val="tx1"/>
                                        </a:solidFill>
                                        <a:effectLst/>
                                        <a:latin typeface="Cambria Math" panose="02040503050406030204" pitchFamily="18" charset="0"/>
                                        <a:ea typeface="+mn-ea"/>
                                        <a:cs typeface="+mn-cs"/>
                                      </a:rPr>
                                    </m:ctrlPr>
                                  </m:dPr>
                                  <m:e>
                                    <m:r>
                                      <a:rPr lang="en-US" altLang="zh-CN" sz="1400" i="1" kern="1200">
                                        <a:solidFill>
                                          <a:schemeClr val="tx1"/>
                                        </a:solidFill>
                                        <a:effectLst/>
                                        <a:latin typeface="Cambria Math" panose="02040503050406030204" pitchFamily="18" charset="0"/>
                                        <a:ea typeface="+mn-ea"/>
                                        <a:cs typeface="+mn-cs"/>
                                      </a:rPr>
                                      <m:t>𝑏𝑢𝑙𝑏</m:t>
                                    </m:r>
                                    <m:r>
                                      <a:rPr lang="en-US" altLang="zh-CN" sz="1400" kern="1200">
                                        <a:solidFill>
                                          <a:schemeClr val="tx1"/>
                                        </a:solidFill>
                                        <a:effectLst/>
                                        <a:latin typeface="Cambria Math" panose="02040503050406030204" pitchFamily="18" charset="0"/>
                                        <a:ea typeface="+mn-ea"/>
                                        <a:cs typeface="+mn-cs"/>
                                      </a:rPr>
                                      <m:t>1, </m:t>
                                    </m:r>
                                    <m:r>
                                      <a:rPr lang="en-US" altLang="zh-CN" sz="1400" i="1" kern="1200">
                                        <a:solidFill>
                                          <a:schemeClr val="tx1"/>
                                        </a:solidFill>
                                        <a:effectLst/>
                                        <a:latin typeface="Cambria Math" panose="02040503050406030204" pitchFamily="18" charset="0"/>
                                        <a:ea typeface="+mn-ea"/>
                                        <a:cs typeface="+mn-cs"/>
                                      </a:rPr>
                                      <m:t>𝑜𝑝</m:t>
                                    </m:r>
                                    <m:r>
                                      <a:rPr lang="en-US" altLang="zh-CN" sz="1400" kern="1200">
                                        <a:solidFill>
                                          <a:schemeClr val="tx1"/>
                                        </a:solidFill>
                                        <a:effectLst/>
                                        <a:latin typeface="Cambria Math" panose="02040503050406030204" pitchFamily="18" charset="0"/>
                                        <a:ea typeface="+mn-ea"/>
                                        <a:cs typeface="+mn-cs"/>
                                      </a:rPr>
                                      <m:t>2</m:t>
                                    </m:r>
                                  </m:e>
                                </m:d>
                              </m:oMath>
                            </m:oMathPara>
                          </a14:m>
                          <a:endParaRPr lang="zh-CN" alt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i="1" kern="1200">
                                    <a:solidFill>
                                      <a:schemeClr val="tx1"/>
                                    </a:solidFill>
                                    <a:effectLst/>
                                    <a:latin typeface="Cambria Math" panose="02040503050406030204" pitchFamily="18" charset="0"/>
                                    <a:ea typeface="+mn-ea"/>
                                    <a:cs typeface="+mn-cs"/>
                                  </a:rPr>
                                  <m:t>12(</m:t>
                                </m:r>
                                <m:r>
                                  <a:rPr lang="en-US" altLang="zh-CN" sz="1400" i="1" kern="1200">
                                    <a:solidFill>
                                      <a:schemeClr val="tx1"/>
                                    </a:solidFill>
                                    <a:effectLst/>
                                    <a:latin typeface="Cambria Math" panose="02040503050406030204" pitchFamily="18" charset="0"/>
                                    <a:ea typeface="+mn-ea"/>
                                    <a:cs typeface="+mn-cs"/>
                                  </a:rPr>
                                  <m:t>𝐿𝑜𝑐𝑘</m:t>
                                </m:r>
                                <m:r>
                                  <a:rPr lang="en-US" altLang="zh-CN" sz="1400" i="1" kern="1200">
                                    <a:solidFill>
                                      <a:schemeClr val="tx1"/>
                                    </a:solidFill>
                                    <a:effectLst/>
                                    <a:latin typeface="Cambria Math" panose="02040503050406030204" pitchFamily="18" charset="0"/>
                                    <a:ea typeface="+mn-ea"/>
                                    <a:cs typeface="+mn-cs"/>
                                  </a:rPr>
                                  <m:t>, </m:t>
                                </m:r>
                                <m:r>
                                  <a:rPr lang="en-US" altLang="zh-CN" sz="1400" i="1" kern="1200">
                                    <a:solidFill>
                                      <a:schemeClr val="tx1"/>
                                    </a:solidFill>
                                    <a:effectLst/>
                                    <a:latin typeface="Cambria Math" panose="02040503050406030204" pitchFamily="18" charset="0"/>
                                    <a:ea typeface="+mn-ea"/>
                                    <a:cs typeface="+mn-cs"/>
                                  </a:rPr>
                                  <m:t>𝑜𝑝</m:t>
                                </m:r>
                                <m:r>
                                  <a:rPr lang="en-US" altLang="zh-CN" sz="1400" i="1" kern="1200">
                                    <a:solidFill>
                                      <a:schemeClr val="tx1"/>
                                    </a:solidFill>
                                    <a:effectLst/>
                                    <a:latin typeface="Cambria Math" panose="02040503050406030204" pitchFamily="18" charset="0"/>
                                    <a:ea typeface="+mn-ea"/>
                                    <a:cs typeface="+mn-cs"/>
                                  </a:rPr>
                                  <m:t>2)</m:t>
                                </m:r>
                              </m:oMath>
                            </m:oMathPara>
                          </a14:m>
                          <a:endParaRPr lang="zh-CN" altLang="en-US" sz="1400" i="1" kern="1200" dirty="0">
                            <a:solidFill>
                              <a:schemeClr val="tx1"/>
                            </a:solidFill>
                            <a:effectLst/>
                            <a:latin typeface="+mn-lt"/>
                            <a:ea typeface="+mn-ea"/>
                            <a:cs typeface="+mn-cs"/>
                          </a:endParaRPr>
                        </a:p>
                      </a:txBody>
                      <a:tcPr/>
                    </a:tc>
                    <a:extLst>
                      <a:ext uri="{0D108BD9-81ED-4DB2-BD59-A6C34878D82A}">
                        <a16:rowId xmlns:a16="http://schemas.microsoft.com/office/drawing/2014/main" val="2666318635"/>
                      </a:ext>
                    </a:extLst>
                  </a:tr>
                  <a:tr h="426462">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kern="1200">
                                    <a:solidFill>
                                      <a:schemeClr val="tx1"/>
                                    </a:solidFill>
                                    <a:effectLst/>
                                    <a:latin typeface="Cambria Math" panose="02040503050406030204" pitchFamily="18" charset="0"/>
                                    <a:ea typeface="+mn-ea"/>
                                    <a:cs typeface="+mn-cs"/>
                                  </a:rPr>
                                  <m:t>5</m:t>
                                </m:r>
                                <m:d>
                                  <m:dPr>
                                    <m:ctrlPr>
                                      <a:rPr lang="zh-CN" altLang="zh-CN" sz="1400" i="1" kern="1200">
                                        <a:solidFill>
                                          <a:schemeClr val="tx1"/>
                                        </a:solidFill>
                                        <a:effectLst/>
                                        <a:latin typeface="Cambria Math" panose="02040503050406030204" pitchFamily="18" charset="0"/>
                                        <a:ea typeface="+mn-ea"/>
                                        <a:cs typeface="+mn-cs"/>
                                      </a:rPr>
                                    </m:ctrlPr>
                                  </m:dPr>
                                  <m:e>
                                    <m:r>
                                      <a:rPr lang="en-US" altLang="zh-CN" sz="1400" i="1" kern="1200">
                                        <a:solidFill>
                                          <a:schemeClr val="tx1"/>
                                        </a:solidFill>
                                        <a:effectLst/>
                                        <a:latin typeface="Cambria Math" panose="02040503050406030204" pitchFamily="18" charset="0"/>
                                        <a:ea typeface="+mn-ea"/>
                                        <a:cs typeface="+mn-cs"/>
                                      </a:rPr>
                                      <m:t>𝑃𝑆</m:t>
                                    </m:r>
                                    <m:r>
                                      <a:rPr lang="en-US" altLang="zh-CN" sz="1400" kern="1200">
                                        <a:solidFill>
                                          <a:schemeClr val="tx1"/>
                                        </a:solidFill>
                                        <a:effectLst/>
                                        <a:latin typeface="Cambria Math" panose="02040503050406030204" pitchFamily="18" charset="0"/>
                                        <a:ea typeface="+mn-ea"/>
                                        <a:cs typeface="+mn-cs"/>
                                      </a:rPr>
                                      <m:t>, </m:t>
                                    </m:r>
                                    <m:r>
                                      <a:rPr lang="en-US" altLang="zh-CN" sz="1400" i="1" kern="1200">
                                        <a:solidFill>
                                          <a:schemeClr val="tx1"/>
                                        </a:solidFill>
                                        <a:effectLst/>
                                        <a:latin typeface="Cambria Math" panose="02040503050406030204" pitchFamily="18" charset="0"/>
                                        <a:ea typeface="+mn-ea"/>
                                        <a:cs typeface="+mn-cs"/>
                                      </a:rPr>
                                      <m:t>𝑜𝑝</m:t>
                                    </m:r>
                                    <m:r>
                                      <a:rPr lang="en-US" altLang="zh-CN" sz="1400" kern="1200">
                                        <a:solidFill>
                                          <a:schemeClr val="tx1"/>
                                        </a:solidFill>
                                        <a:effectLst/>
                                        <a:latin typeface="Cambria Math" panose="02040503050406030204" pitchFamily="18" charset="0"/>
                                        <a:ea typeface="+mn-ea"/>
                                        <a:cs typeface="+mn-cs"/>
                                      </a:rPr>
                                      <m:t>1</m:t>
                                    </m:r>
                                  </m:e>
                                </m:d>
                              </m:oMath>
                            </m:oMathPara>
                          </a14:m>
                          <a:endParaRPr lang="zh-CN" alt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i="1" kern="1200">
                                    <a:solidFill>
                                      <a:schemeClr val="tx1"/>
                                    </a:solidFill>
                                    <a:effectLst/>
                                    <a:latin typeface="Cambria Math" panose="02040503050406030204" pitchFamily="18" charset="0"/>
                                    <a:ea typeface="+mn-ea"/>
                                    <a:cs typeface="+mn-cs"/>
                                  </a:rPr>
                                  <m:t>13(</m:t>
                                </m:r>
                                <m:r>
                                  <a:rPr lang="en-US" altLang="zh-CN" sz="1400" i="1" kern="1200">
                                    <a:solidFill>
                                      <a:schemeClr val="tx1"/>
                                    </a:solidFill>
                                    <a:effectLst/>
                                    <a:latin typeface="Cambria Math" panose="02040503050406030204" pitchFamily="18" charset="0"/>
                                    <a:ea typeface="+mn-ea"/>
                                    <a:cs typeface="+mn-cs"/>
                                  </a:rPr>
                                  <m:t>𝑂𝑣𝑒𝑛</m:t>
                                </m:r>
                                <m:r>
                                  <a:rPr lang="en-US" altLang="zh-CN" sz="1400" i="1" kern="1200">
                                    <a:solidFill>
                                      <a:schemeClr val="tx1"/>
                                    </a:solidFill>
                                    <a:effectLst/>
                                    <a:latin typeface="Cambria Math" panose="02040503050406030204" pitchFamily="18" charset="0"/>
                                    <a:ea typeface="+mn-ea"/>
                                    <a:cs typeface="+mn-cs"/>
                                  </a:rPr>
                                  <m:t>, </m:t>
                                </m:r>
                                <m:r>
                                  <a:rPr lang="en-US" altLang="zh-CN" sz="1400" i="1" kern="1200">
                                    <a:solidFill>
                                      <a:schemeClr val="tx1"/>
                                    </a:solidFill>
                                    <a:effectLst/>
                                    <a:latin typeface="Cambria Math" panose="02040503050406030204" pitchFamily="18" charset="0"/>
                                    <a:ea typeface="+mn-ea"/>
                                    <a:cs typeface="+mn-cs"/>
                                  </a:rPr>
                                  <m:t>𝑜𝑝</m:t>
                                </m:r>
                                <m:r>
                                  <a:rPr lang="en-US" altLang="zh-CN" sz="1400" i="1" kern="1200">
                                    <a:solidFill>
                                      <a:schemeClr val="tx1"/>
                                    </a:solidFill>
                                    <a:effectLst/>
                                    <a:latin typeface="Cambria Math" panose="02040503050406030204" pitchFamily="18" charset="0"/>
                                    <a:ea typeface="+mn-ea"/>
                                    <a:cs typeface="+mn-cs"/>
                                  </a:rPr>
                                  <m:t>1)</m:t>
                                </m:r>
                              </m:oMath>
                            </m:oMathPara>
                          </a14:m>
                          <a:endParaRPr lang="zh-CN" altLang="en-US" sz="1400" i="1" kern="1200" dirty="0">
                            <a:solidFill>
                              <a:schemeClr val="tx1"/>
                            </a:solidFill>
                            <a:effectLst/>
                            <a:latin typeface="+mn-lt"/>
                            <a:ea typeface="+mn-ea"/>
                            <a:cs typeface="+mn-cs"/>
                          </a:endParaRPr>
                        </a:p>
                      </a:txBody>
                      <a:tcPr/>
                    </a:tc>
                    <a:extLst>
                      <a:ext uri="{0D108BD9-81ED-4DB2-BD59-A6C34878D82A}">
                        <a16:rowId xmlns:a16="http://schemas.microsoft.com/office/drawing/2014/main" val="1997650183"/>
                      </a:ext>
                    </a:extLst>
                  </a:tr>
                  <a:tr h="426462">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kern="1200">
                                    <a:solidFill>
                                      <a:schemeClr val="tx1"/>
                                    </a:solidFill>
                                    <a:effectLst/>
                                    <a:latin typeface="Cambria Math" panose="02040503050406030204" pitchFamily="18" charset="0"/>
                                    <a:ea typeface="+mn-ea"/>
                                    <a:cs typeface="+mn-cs"/>
                                  </a:rPr>
                                  <m:t>6</m:t>
                                </m:r>
                                <m:d>
                                  <m:dPr>
                                    <m:ctrlPr>
                                      <a:rPr lang="zh-CN" altLang="zh-CN" sz="1400" i="1" kern="1200">
                                        <a:solidFill>
                                          <a:schemeClr val="tx1"/>
                                        </a:solidFill>
                                        <a:effectLst/>
                                        <a:latin typeface="Cambria Math" panose="02040503050406030204" pitchFamily="18" charset="0"/>
                                        <a:ea typeface="+mn-ea"/>
                                        <a:cs typeface="+mn-cs"/>
                                      </a:rPr>
                                    </m:ctrlPr>
                                  </m:dPr>
                                  <m:e>
                                    <m:r>
                                      <a:rPr lang="en-US" altLang="zh-CN" sz="1400" i="1" kern="1200">
                                        <a:solidFill>
                                          <a:schemeClr val="tx1"/>
                                        </a:solidFill>
                                        <a:effectLst/>
                                        <a:latin typeface="Cambria Math" panose="02040503050406030204" pitchFamily="18" charset="0"/>
                                        <a:ea typeface="+mn-ea"/>
                                        <a:cs typeface="+mn-cs"/>
                                      </a:rPr>
                                      <m:t>𝑃𝑆</m:t>
                                    </m:r>
                                    <m:r>
                                      <a:rPr lang="en-US" altLang="zh-CN" sz="1400" kern="1200">
                                        <a:solidFill>
                                          <a:schemeClr val="tx1"/>
                                        </a:solidFill>
                                        <a:effectLst/>
                                        <a:latin typeface="Cambria Math" panose="02040503050406030204" pitchFamily="18" charset="0"/>
                                        <a:ea typeface="+mn-ea"/>
                                        <a:cs typeface="+mn-cs"/>
                                      </a:rPr>
                                      <m:t>, </m:t>
                                    </m:r>
                                    <m:r>
                                      <a:rPr lang="en-US" altLang="zh-CN" sz="1400" i="1" kern="1200">
                                        <a:solidFill>
                                          <a:schemeClr val="tx1"/>
                                        </a:solidFill>
                                        <a:effectLst/>
                                        <a:latin typeface="Cambria Math" panose="02040503050406030204" pitchFamily="18" charset="0"/>
                                        <a:ea typeface="+mn-ea"/>
                                        <a:cs typeface="+mn-cs"/>
                                      </a:rPr>
                                      <m:t>𝑜𝑝</m:t>
                                    </m:r>
                                    <m:r>
                                      <a:rPr lang="en-US" altLang="zh-CN" sz="1400" kern="1200">
                                        <a:solidFill>
                                          <a:schemeClr val="tx1"/>
                                        </a:solidFill>
                                        <a:effectLst/>
                                        <a:latin typeface="Cambria Math" panose="02040503050406030204" pitchFamily="18" charset="0"/>
                                        <a:ea typeface="+mn-ea"/>
                                        <a:cs typeface="+mn-cs"/>
                                      </a:rPr>
                                      <m:t>2</m:t>
                                    </m:r>
                                  </m:e>
                                </m:d>
                              </m:oMath>
                            </m:oMathPara>
                          </a14:m>
                          <a:endParaRPr lang="zh-CN" alt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i="1" kern="1200">
                                    <a:solidFill>
                                      <a:schemeClr val="tx1"/>
                                    </a:solidFill>
                                    <a:effectLst/>
                                    <a:latin typeface="Cambria Math" panose="02040503050406030204" pitchFamily="18" charset="0"/>
                                    <a:ea typeface="+mn-ea"/>
                                    <a:cs typeface="+mn-cs"/>
                                  </a:rPr>
                                  <m:t>14(</m:t>
                                </m:r>
                                <m:r>
                                  <a:rPr lang="en-US" altLang="zh-CN" sz="1400" i="1" kern="1200">
                                    <a:solidFill>
                                      <a:schemeClr val="tx1"/>
                                    </a:solidFill>
                                    <a:effectLst/>
                                    <a:latin typeface="Cambria Math" panose="02040503050406030204" pitchFamily="18" charset="0"/>
                                    <a:ea typeface="+mn-ea"/>
                                    <a:cs typeface="+mn-cs"/>
                                  </a:rPr>
                                  <m:t>𝑂𝑣𝑒𝑛</m:t>
                                </m:r>
                                <m:r>
                                  <a:rPr lang="en-US" altLang="zh-CN" sz="1400" i="1" kern="1200">
                                    <a:solidFill>
                                      <a:schemeClr val="tx1"/>
                                    </a:solidFill>
                                    <a:effectLst/>
                                    <a:latin typeface="Cambria Math" panose="02040503050406030204" pitchFamily="18" charset="0"/>
                                    <a:ea typeface="+mn-ea"/>
                                    <a:cs typeface="+mn-cs"/>
                                  </a:rPr>
                                  <m:t>, </m:t>
                                </m:r>
                                <m:r>
                                  <a:rPr lang="en-US" altLang="zh-CN" sz="1400" i="1" kern="1200">
                                    <a:solidFill>
                                      <a:schemeClr val="tx1"/>
                                    </a:solidFill>
                                    <a:effectLst/>
                                    <a:latin typeface="Cambria Math" panose="02040503050406030204" pitchFamily="18" charset="0"/>
                                    <a:ea typeface="+mn-ea"/>
                                    <a:cs typeface="+mn-cs"/>
                                  </a:rPr>
                                  <m:t>𝑜𝑝</m:t>
                                </m:r>
                                <m:r>
                                  <a:rPr lang="en-US" altLang="zh-CN" sz="1400" i="1" kern="1200">
                                    <a:solidFill>
                                      <a:schemeClr val="tx1"/>
                                    </a:solidFill>
                                    <a:effectLst/>
                                    <a:latin typeface="Cambria Math" panose="02040503050406030204" pitchFamily="18" charset="0"/>
                                    <a:ea typeface="+mn-ea"/>
                                    <a:cs typeface="+mn-cs"/>
                                  </a:rPr>
                                  <m:t>2)</m:t>
                                </m:r>
                              </m:oMath>
                            </m:oMathPara>
                          </a14:m>
                          <a:endParaRPr lang="zh-CN" altLang="en-US" sz="1400" i="1" kern="1200" dirty="0">
                            <a:solidFill>
                              <a:schemeClr val="tx1"/>
                            </a:solidFill>
                            <a:effectLst/>
                            <a:latin typeface="+mn-lt"/>
                            <a:ea typeface="+mn-ea"/>
                            <a:cs typeface="+mn-cs"/>
                          </a:endParaRPr>
                        </a:p>
                      </a:txBody>
                      <a:tcPr/>
                    </a:tc>
                    <a:extLst>
                      <a:ext uri="{0D108BD9-81ED-4DB2-BD59-A6C34878D82A}">
                        <a16:rowId xmlns:a16="http://schemas.microsoft.com/office/drawing/2014/main" val="2445030295"/>
                      </a:ext>
                    </a:extLst>
                  </a:tr>
                  <a:tr h="426462">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kern="1200">
                                    <a:solidFill>
                                      <a:schemeClr val="tx1"/>
                                    </a:solidFill>
                                    <a:effectLst/>
                                    <a:latin typeface="Cambria Math" panose="02040503050406030204" pitchFamily="18" charset="0"/>
                                    <a:ea typeface="+mn-ea"/>
                                    <a:cs typeface="+mn-cs"/>
                                  </a:rPr>
                                  <m:t>7</m:t>
                                </m:r>
                                <m:d>
                                  <m:dPr>
                                    <m:ctrlPr>
                                      <a:rPr lang="zh-CN" altLang="zh-CN" sz="1400" i="1" kern="1200">
                                        <a:solidFill>
                                          <a:schemeClr val="tx1"/>
                                        </a:solidFill>
                                        <a:effectLst/>
                                        <a:latin typeface="Cambria Math" panose="02040503050406030204" pitchFamily="18" charset="0"/>
                                        <a:ea typeface="+mn-ea"/>
                                        <a:cs typeface="+mn-cs"/>
                                      </a:rPr>
                                    </m:ctrlPr>
                                  </m:dPr>
                                  <m:e>
                                    <m:r>
                                      <a:rPr lang="en-US" altLang="zh-CN" sz="1400" i="1" kern="1200">
                                        <a:solidFill>
                                          <a:schemeClr val="tx1"/>
                                        </a:solidFill>
                                        <a:effectLst/>
                                        <a:latin typeface="Cambria Math" panose="02040503050406030204" pitchFamily="18" charset="0"/>
                                        <a:ea typeface="+mn-ea"/>
                                        <a:cs typeface="+mn-cs"/>
                                      </a:rPr>
                                      <m:t>𝑏𝑢𝑙𝑏</m:t>
                                    </m:r>
                                    <m:r>
                                      <a:rPr lang="en-US" altLang="zh-CN" sz="1400" kern="1200">
                                        <a:solidFill>
                                          <a:schemeClr val="tx1"/>
                                        </a:solidFill>
                                        <a:effectLst/>
                                        <a:latin typeface="Cambria Math" panose="02040503050406030204" pitchFamily="18" charset="0"/>
                                        <a:ea typeface="+mn-ea"/>
                                        <a:cs typeface="+mn-cs"/>
                                      </a:rPr>
                                      <m:t>2, </m:t>
                                    </m:r>
                                    <m:r>
                                      <a:rPr lang="en-US" altLang="zh-CN" sz="1400" i="1" kern="1200">
                                        <a:solidFill>
                                          <a:schemeClr val="tx1"/>
                                        </a:solidFill>
                                        <a:effectLst/>
                                        <a:latin typeface="Cambria Math" panose="02040503050406030204" pitchFamily="18" charset="0"/>
                                        <a:ea typeface="+mn-ea"/>
                                        <a:cs typeface="+mn-cs"/>
                                      </a:rPr>
                                      <m:t>𝑜𝑝</m:t>
                                    </m:r>
                                    <m:r>
                                      <a:rPr lang="en-US" altLang="zh-CN" sz="1400" kern="1200">
                                        <a:solidFill>
                                          <a:schemeClr val="tx1"/>
                                        </a:solidFill>
                                        <a:effectLst/>
                                        <a:latin typeface="Cambria Math" panose="02040503050406030204" pitchFamily="18" charset="0"/>
                                        <a:ea typeface="+mn-ea"/>
                                        <a:cs typeface="+mn-cs"/>
                                      </a:rPr>
                                      <m:t>1</m:t>
                                    </m:r>
                                  </m:e>
                                </m:d>
                              </m:oMath>
                            </m:oMathPara>
                          </a14:m>
                          <a:endParaRPr lang="zh-CN" alt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i="1" kern="1200">
                                    <a:solidFill>
                                      <a:schemeClr val="tx1"/>
                                    </a:solidFill>
                                    <a:effectLst/>
                                    <a:latin typeface="Cambria Math" panose="02040503050406030204" pitchFamily="18" charset="0"/>
                                    <a:ea typeface="+mn-ea"/>
                                    <a:cs typeface="+mn-cs"/>
                                  </a:rPr>
                                  <m:t>15(</m:t>
                                </m:r>
                                <m:r>
                                  <a:rPr lang="en-US" altLang="zh-CN" sz="1400" i="1" kern="1200">
                                    <a:solidFill>
                                      <a:schemeClr val="tx1"/>
                                    </a:solidFill>
                                    <a:effectLst/>
                                    <a:latin typeface="Cambria Math" panose="02040503050406030204" pitchFamily="18" charset="0"/>
                                    <a:ea typeface="+mn-ea"/>
                                    <a:cs typeface="+mn-cs"/>
                                  </a:rPr>
                                  <m:t>𝑂𝑣𝑒𝑛</m:t>
                                </m:r>
                                <m:r>
                                  <a:rPr lang="en-US" altLang="zh-CN" sz="1400" i="1" kern="1200">
                                    <a:solidFill>
                                      <a:schemeClr val="tx1"/>
                                    </a:solidFill>
                                    <a:effectLst/>
                                    <a:latin typeface="Cambria Math" panose="02040503050406030204" pitchFamily="18" charset="0"/>
                                    <a:ea typeface="+mn-ea"/>
                                    <a:cs typeface="+mn-cs"/>
                                  </a:rPr>
                                  <m:t>, </m:t>
                                </m:r>
                                <m:r>
                                  <a:rPr lang="en-US" altLang="zh-CN" sz="1400" i="1" kern="1200">
                                    <a:solidFill>
                                      <a:schemeClr val="tx1"/>
                                    </a:solidFill>
                                    <a:effectLst/>
                                    <a:latin typeface="Cambria Math" panose="02040503050406030204" pitchFamily="18" charset="0"/>
                                    <a:ea typeface="+mn-ea"/>
                                    <a:cs typeface="+mn-cs"/>
                                  </a:rPr>
                                  <m:t>𝑜𝑝</m:t>
                                </m:r>
                                <m:r>
                                  <a:rPr lang="en-US" altLang="zh-CN" sz="1400" i="1" kern="1200">
                                    <a:solidFill>
                                      <a:schemeClr val="tx1"/>
                                    </a:solidFill>
                                    <a:effectLst/>
                                    <a:latin typeface="Cambria Math" panose="02040503050406030204" pitchFamily="18" charset="0"/>
                                    <a:ea typeface="+mn-ea"/>
                                    <a:cs typeface="+mn-cs"/>
                                  </a:rPr>
                                  <m:t>3)</m:t>
                                </m:r>
                              </m:oMath>
                            </m:oMathPara>
                          </a14:m>
                          <a:endParaRPr lang="zh-CN" altLang="en-US" sz="1400" i="1" kern="1200" dirty="0">
                            <a:solidFill>
                              <a:schemeClr val="tx1"/>
                            </a:solidFill>
                            <a:effectLst/>
                            <a:latin typeface="+mn-lt"/>
                            <a:ea typeface="+mn-ea"/>
                            <a:cs typeface="+mn-cs"/>
                          </a:endParaRPr>
                        </a:p>
                      </a:txBody>
                      <a:tcPr/>
                    </a:tc>
                    <a:extLst>
                      <a:ext uri="{0D108BD9-81ED-4DB2-BD59-A6C34878D82A}">
                        <a16:rowId xmlns:a16="http://schemas.microsoft.com/office/drawing/2014/main" val="2352615677"/>
                      </a:ext>
                    </a:extLst>
                  </a:tr>
                  <a:tr h="426462">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tx1"/>
                                    </a:solidFill>
                                    <a:effectLst/>
                                    <a:latin typeface="Cambria Math" panose="02040503050406030204" pitchFamily="18" charset="0"/>
                                    <a:ea typeface="+mn-ea"/>
                                    <a:cs typeface="+mn-cs"/>
                                  </a:rPr>
                                  <m:t>𝑝</m:t>
                                </m:r>
                                <m:r>
                                  <a:rPr lang="en-US" altLang="zh-CN" sz="1400" i="1" kern="1200">
                                    <a:solidFill>
                                      <a:schemeClr val="tx1"/>
                                    </a:solidFill>
                                    <a:effectLst/>
                                    <a:latin typeface="Cambria Math" panose="02040503050406030204" pitchFamily="18" charset="0"/>
                                    <a:ea typeface="+mn-ea"/>
                                    <a:cs typeface="+mn-cs"/>
                                  </a:rPr>
                                  <m:t>8</m:t>
                                </m:r>
                                <m:d>
                                  <m:dPr>
                                    <m:ctrlPr>
                                      <a:rPr lang="zh-CN" altLang="zh-CN" sz="1400" i="1" kern="1200">
                                        <a:solidFill>
                                          <a:schemeClr val="tx1"/>
                                        </a:solidFill>
                                        <a:effectLst/>
                                        <a:latin typeface="Cambria Math" panose="02040503050406030204" pitchFamily="18" charset="0"/>
                                        <a:ea typeface="+mn-ea"/>
                                        <a:cs typeface="+mn-cs"/>
                                      </a:rPr>
                                    </m:ctrlPr>
                                  </m:dPr>
                                  <m:e>
                                    <m:r>
                                      <a:rPr lang="en-US" altLang="zh-CN" sz="1400" i="1" kern="1200">
                                        <a:solidFill>
                                          <a:schemeClr val="tx1"/>
                                        </a:solidFill>
                                        <a:effectLst/>
                                        <a:latin typeface="Cambria Math" panose="02040503050406030204" pitchFamily="18" charset="0"/>
                                        <a:ea typeface="+mn-ea"/>
                                        <a:cs typeface="+mn-cs"/>
                                      </a:rPr>
                                      <m:t>𝑏𝑢𝑙𝑏</m:t>
                                    </m:r>
                                    <m:r>
                                      <a:rPr lang="en-US" altLang="zh-CN" sz="1400" i="1" kern="1200">
                                        <a:solidFill>
                                          <a:schemeClr val="tx1"/>
                                        </a:solidFill>
                                        <a:effectLst/>
                                        <a:latin typeface="Cambria Math" panose="02040503050406030204" pitchFamily="18" charset="0"/>
                                        <a:ea typeface="+mn-ea"/>
                                        <a:cs typeface="+mn-cs"/>
                                      </a:rPr>
                                      <m:t>2, </m:t>
                                    </m:r>
                                    <m:r>
                                      <a:rPr lang="en-US" altLang="zh-CN" sz="1400" i="1" kern="1200">
                                        <a:solidFill>
                                          <a:schemeClr val="tx1"/>
                                        </a:solidFill>
                                        <a:effectLst/>
                                        <a:latin typeface="Cambria Math" panose="02040503050406030204" pitchFamily="18" charset="0"/>
                                        <a:ea typeface="+mn-ea"/>
                                        <a:cs typeface="+mn-cs"/>
                                      </a:rPr>
                                      <m:t>𝑜𝑝</m:t>
                                    </m:r>
                                    <m:r>
                                      <a:rPr lang="en-US" altLang="zh-CN" sz="1400" i="1" kern="1200">
                                        <a:solidFill>
                                          <a:schemeClr val="tx1"/>
                                        </a:solidFill>
                                        <a:effectLst/>
                                        <a:latin typeface="Cambria Math" panose="02040503050406030204" pitchFamily="18" charset="0"/>
                                        <a:ea typeface="+mn-ea"/>
                                        <a:cs typeface="+mn-cs"/>
                                      </a:rPr>
                                      <m:t>2</m:t>
                                    </m:r>
                                  </m:e>
                                </m:d>
                              </m:oMath>
                            </m:oMathPara>
                          </a14:m>
                          <a:endParaRPr lang="zh-CN" altLang="en-US" sz="1400" i="1" kern="1200" dirty="0">
                            <a:solidFill>
                              <a:schemeClr val="tx1"/>
                            </a:solidFill>
                            <a:effectLst/>
                            <a:latin typeface="+mn-lt"/>
                            <a:ea typeface="+mn-ea"/>
                            <a:cs typeface="+mn-cs"/>
                          </a:endParaRPr>
                        </a:p>
                      </a:txBody>
                      <a:tcPr/>
                    </a:tc>
                    <a:tc>
                      <a:txBody>
                        <a:bodyPr/>
                        <a:lstStyle/>
                        <a:p>
                          <a:pPr algn="ctr"/>
                          <a:endParaRPr lang="zh-CN" altLang="en-US" sz="1200" dirty="0"/>
                        </a:p>
                      </a:txBody>
                      <a:tcPr/>
                    </a:tc>
                    <a:extLst>
                      <a:ext uri="{0D108BD9-81ED-4DB2-BD59-A6C34878D82A}">
                        <a16:rowId xmlns:a16="http://schemas.microsoft.com/office/drawing/2014/main" val="2918940672"/>
                      </a:ext>
                    </a:extLst>
                  </a:tr>
                </a:tbl>
              </a:graphicData>
            </a:graphic>
          </p:graphicFrame>
        </mc:Choice>
        <mc:Fallback xmlns="">
          <p:graphicFrame>
            <p:nvGraphicFramePr>
              <p:cNvPr id="42" name="表格 42">
                <a:extLst>
                  <a:ext uri="{FF2B5EF4-FFF2-40B4-BE49-F238E27FC236}">
                    <a16:creationId xmlns:a16="http://schemas.microsoft.com/office/drawing/2014/main" id="{C73B62FC-F6F8-8203-8B8F-53DF55C9C27B}"/>
                  </a:ext>
                </a:extLst>
              </p:cNvPr>
              <p:cNvGraphicFramePr>
                <a:graphicFrameLocks noGrp="1"/>
              </p:cNvGraphicFramePr>
              <p:nvPr>
                <p:extLst>
                  <p:ext uri="{D42A27DB-BD31-4B8C-83A1-F6EECF244321}">
                    <p14:modId xmlns:p14="http://schemas.microsoft.com/office/powerpoint/2010/main" val="1664629186"/>
                  </p:ext>
                </p:extLst>
              </p:nvPr>
            </p:nvGraphicFramePr>
            <p:xfrm>
              <a:off x="6403472" y="2276001"/>
              <a:ext cx="2590358" cy="3411696"/>
            </p:xfrm>
            <a:graphic>
              <a:graphicData uri="http://schemas.openxmlformats.org/drawingml/2006/table">
                <a:tbl>
                  <a:tblPr firstRow="1" bandRow="1">
                    <a:tableStyleId>{5940675A-B579-460E-94D1-54222C63F5DA}</a:tableStyleId>
                  </a:tblPr>
                  <a:tblGrid>
                    <a:gridCol w="1270838">
                      <a:extLst>
                        <a:ext uri="{9D8B030D-6E8A-4147-A177-3AD203B41FA5}">
                          <a16:colId xmlns:a16="http://schemas.microsoft.com/office/drawing/2014/main" val="2536108876"/>
                        </a:ext>
                      </a:extLst>
                    </a:gridCol>
                    <a:gridCol w="1319520">
                      <a:extLst>
                        <a:ext uri="{9D8B030D-6E8A-4147-A177-3AD203B41FA5}">
                          <a16:colId xmlns:a16="http://schemas.microsoft.com/office/drawing/2014/main" val="4033011665"/>
                        </a:ext>
                      </a:extLst>
                    </a:gridCol>
                  </a:tblGrid>
                  <a:tr h="426462">
                    <a:tc>
                      <a:txBody>
                        <a:bodyPr/>
                        <a:lstStyle/>
                        <a:p>
                          <a:endParaRPr lang="zh-CN"/>
                        </a:p>
                      </a:txBody>
                      <a:tcPr>
                        <a:blipFill>
                          <a:blip r:embed="rId5"/>
                          <a:stretch>
                            <a:fillRect l="-478" t="-1429" r="-104785" b="-704286"/>
                          </a:stretch>
                        </a:blipFill>
                      </a:tcPr>
                    </a:tc>
                    <a:tc>
                      <a:txBody>
                        <a:bodyPr/>
                        <a:lstStyle/>
                        <a:p>
                          <a:endParaRPr lang="zh-CN"/>
                        </a:p>
                      </a:txBody>
                      <a:tcPr>
                        <a:blipFill>
                          <a:blip r:embed="rId5"/>
                          <a:stretch>
                            <a:fillRect l="-96774" t="-1429" r="-922" b="-704286"/>
                          </a:stretch>
                        </a:blipFill>
                      </a:tcPr>
                    </a:tc>
                    <a:extLst>
                      <a:ext uri="{0D108BD9-81ED-4DB2-BD59-A6C34878D82A}">
                        <a16:rowId xmlns:a16="http://schemas.microsoft.com/office/drawing/2014/main" val="3156097889"/>
                      </a:ext>
                    </a:extLst>
                  </a:tr>
                  <a:tr h="426462">
                    <a:tc>
                      <a:txBody>
                        <a:bodyPr/>
                        <a:lstStyle/>
                        <a:p>
                          <a:endParaRPr lang="zh-CN"/>
                        </a:p>
                      </a:txBody>
                      <a:tcPr>
                        <a:blipFill>
                          <a:blip r:embed="rId5"/>
                          <a:stretch>
                            <a:fillRect l="-478" t="-101429" r="-104785" b="-604286"/>
                          </a:stretch>
                        </a:blipFill>
                      </a:tcPr>
                    </a:tc>
                    <a:tc>
                      <a:txBody>
                        <a:bodyPr/>
                        <a:lstStyle/>
                        <a:p>
                          <a:endParaRPr lang="zh-CN"/>
                        </a:p>
                      </a:txBody>
                      <a:tcPr>
                        <a:blipFill>
                          <a:blip r:embed="rId5"/>
                          <a:stretch>
                            <a:fillRect l="-96774" t="-101429" r="-922" b="-604286"/>
                          </a:stretch>
                        </a:blipFill>
                      </a:tcPr>
                    </a:tc>
                    <a:extLst>
                      <a:ext uri="{0D108BD9-81ED-4DB2-BD59-A6C34878D82A}">
                        <a16:rowId xmlns:a16="http://schemas.microsoft.com/office/drawing/2014/main" val="109184402"/>
                      </a:ext>
                    </a:extLst>
                  </a:tr>
                  <a:tr h="426462">
                    <a:tc>
                      <a:txBody>
                        <a:bodyPr/>
                        <a:lstStyle/>
                        <a:p>
                          <a:endParaRPr lang="zh-CN"/>
                        </a:p>
                      </a:txBody>
                      <a:tcPr>
                        <a:blipFill>
                          <a:blip r:embed="rId5"/>
                          <a:stretch>
                            <a:fillRect l="-478" t="-201429" r="-104785" b="-504286"/>
                          </a:stretch>
                        </a:blipFill>
                      </a:tcPr>
                    </a:tc>
                    <a:tc>
                      <a:txBody>
                        <a:bodyPr/>
                        <a:lstStyle/>
                        <a:p>
                          <a:endParaRPr lang="zh-CN"/>
                        </a:p>
                      </a:txBody>
                      <a:tcPr>
                        <a:blipFill>
                          <a:blip r:embed="rId5"/>
                          <a:stretch>
                            <a:fillRect l="-96774" t="-201429" r="-922" b="-504286"/>
                          </a:stretch>
                        </a:blipFill>
                      </a:tcPr>
                    </a:tc>
                    <a:extLst>
                      <a:ext uri="{0D108BD9-81ED-4DB2-BD59-A6C34878D82A}">
                        <a16:rowId xmlns:a16="http://schemas.microsoft.com/office/drawing/2014/main" val="4017655993"/>
                      </a:ext>
                    </a:extLst>
                  </a:tr>
                  <a:tr h="426462">
                    <a:tc>
                      <a:txBody>
                        <a:bodyPr/>
                        <a:lstStyle/>
                        <a:p>
                          <a:endParaRPr lang="zh-CN"/>
                        </a:p>
                      </a:txBody>
                      <a:tcPr>
                        <a:blipFill>
                          <a:blip r:embed="rId5"/>
                          <a:stretch>
                            <a:fillRect l="-478" t="-297183" r="-104785" b="-397183"/>
                          </a:stretch>
                        </a:blipFill>
                      </a:tcPr>
                    </a:tc>
                    <a:tc>
                      <a:txBody>
                        <a:bodyPr/>
                        <a:lstStyle/>
                        <a:p>
                          <a:endParaRPr lang="zh-CN"/>
                        </a:p>
                      </a:txBody>
                      <a:tcPr>
                        <a:blipFill>
                          <a:blip r:embed="rId5"/>
                          <a:stretch>
                            <a:fillRect l="-96774" t="-297183" r="-922" b="-397183"/>
                          </a:stretch>
                        </a:blipFill>
                      </a:tcPr>
                    </a:tc>
                    <a:extLst>
                      <a:ext uri="{0D108BD9-81ED-4DB2-BD59-A6C34878D82A}">
                        <a16:rowId xmlns:a16="http://schemas.microsoft.com/office/drawing/2014/main" val="2666318635"/>
                      </a:ext>
                    </a:extLst>
                  </a:tr>
                  <a:tr h="426462">
                    <a:tc>
                      <a:txBody>
                        <a:bodyPr/>
                        <a:lstStyle/>
                        <a:p>
                          <a:endParaRPr lang="zh-CN"/>
                        </a:p>
                      </a:txBody>
                      <a:tcPr>
                        <a:blipFill>
                          <a:blip r:embed="rId5"/>
                          <a:stretch>
                            <a:fillRect l="-478" t="-402857" r="-104785" b="-302857"/>
                          </a:stretch>
                        </a:blipFill>
                      </a:tcPr>
                    </a:tc>
                    <a:tc>
                      <a:txBody>
                        <a:bodyPr/>
                        <a:lstStyle/>
                        <a:p>
                          <a:endParaRPr lang="zh-CN"/>
                        </a:p>
                      </a:txBody>
                      <a:tcPr>
                        <a:blipFill>
                          <a:blip r:embed="rId5"/>
                          <a:stretch>
                            <a:fillRect l="-96774" t="-402857" r="-922" b="-302857"/>
                          </a:stretch>
                        </a:blipFill>
                      </a:tcPr>
                    </a:tc>
                    <a:extLst>
                      <a:ext uri="{0D108BD9-81ED-4DB2-BD59-A6C34878D82A}">
                        <a16:rowId xmlns:a16="http://schemas.microsoft.com/office/drawing/2014/main" val="1997650183"/>
                      </a:ext>
                    </a:extLst>
                  </a:tr>
                  <a:tr h="426462">
                    <a:tc>
                      <a:txBody>
                        <a:bodyPr/>
                        <a:lstStyle/>
                        <a:p>
                          <a:endParaRPr lang="zh-CN"/>
                        </a:p>
                      </a:txBody>
                      <a:tcPr>
                        <a:blipFill>
                          <a:blip r:embed="rId5"/>
                          <a:stretch>
                            <a:fillRect l="-478" t="-502857" r="-104785" b="-202857"/>
                          </a:stretch>
                        </a:blipFill>
                      </a:tcPr>
                    </a:tc>
                    <a:tc>
                      <a:txBody>
                        <a:bodyPr/>
                        <a:lstStyle/>
                        <a:p>
                          <a:endParaRPr lang="zh-CN"/>
                        </a:p>
                      </a:txBody>
                      <a:tcPr>
                        <a:blipFill>
                          <a:blip r:embed="rId5"/>
                          <a:stretch>
                            <a:fillRect l="-96774" t="-502857" r="-922" b="-202857"/>
                          </a:stretch>
                        </a:blipFill>
                      </a:tcPr>
                    </a:tc>
                    <a:extLst>
                      <a:ext uri="{0D108BD9-81ED-4DB2-BD59-A6C34878D82A}">
                        <a16:rowId xmlns:a16="http://schemas.microsoft.com/office/drawing/2014/main" val="2445030295"/>
                      </a:ext>
                    </a:extLst>
                  </a:tr>
                  <a:tr h="426462">
                    <a:tc>
                      <a:txBody>
                        <a:bodyPr/>
                        <a:lstStyle/>
                        <a:p>
                          <a:endParaRPr lang="zh-CN"/>
                        </a:p>
                      </a:txBody>
                      <a:tcPr>
                        <a:blipFill>
                          <a:blip r:embed="rId5"/>
                          <a:stretch>
                            <a:fillRect l="-478" t="-602857" r="-104785" b="-102857"/>
                          </a:stretch>
                        </a:blipFill>
                      </a:tcPr>
                    </a:tc>
                    <a:tc>
                      <a:txBody>
                        <a:bodyPr/>
                        <a:lstStyle/>
                        <a:p>
                          <a:endParaRPr lang="zh-CN"/>
                        </a:p>
                      </a:txBody>
                      <a:tcPr>
                        <a:blipFill>
                          <a:blip r:embed="rId5"/>
                          <a:stretch>
                            <a:fillRect l="-96774" t="-602857" r="-922" b="-102857"/>
                          </a:stretch>
                        </a:blipFill>
                      </a:tcPr>
                    </a:tc>
                    <a:extLst>
                      <a:ext uri="{0D108BD9-81ED-4DB2-BD59-A6C34878D82A}">
                        <a16:rowId xmlns:a16="http://schemas.microsoft.com/office/drawing/2014/main" val="2352615677"/>
                      </a:ext>
                    </a:extLst>
                  </a:tr>
                  <a:tr h="426462">
                    <a:tc>
                      <a:txBody>
                        <a:bodyPr/>
                        <a:lstStyle/>
                        <a:p>
                          <a:endParaRPr lang="zh-CN"/>
                        </a:p>
                      </a:txBody>
                      <a:tcPr>
                        <a:blipFill>
                          <a:blip r:embed="rId5"/>
                          <a:stretch>
                            <a:fillRect l="-478" t="-702857" r="-104785" b="-2857"/>
                          </a:stretch>
                        </a:blipFill>
                      </a:tcPr>
                    </a:tc>
                    <a:tc>
                      <a:txBody>
                        <a:bodyPr/>
                        <a:lstStyle/>
                        <a:p>
                          <a:pPr algn="ctr"/>
                          <a:endParaRPr lang="zh-CN" altLang="en-US" sz="1200" dirty="0"/>
                        </a:p>
                      </a:txBody>
                      <a:tcPr/>
                    </a:tc>
                    <a:extLst>
                      <a:ext uri="{0D108BD9-81ED-4DB2-BD59-A6C34878D82A}">
                        <a16:rowId xmlns:a16="http://schemas.microsoft.com/office/drawing/2014/main" val="2918940672"/>
                      </a:ext>
                    </a:extLst>
                  </a:tr>
                </a:tbl>
              </a:graphicData>
            </a:graphic>
          </p:graphicFrame>
        </mc:Fallback>
      </mc:AlternateContent>
      <p:sp>
        <p:nvSpPr>
          <p:cNvPr id="59" name="文本框 58">
            <a:extLst>
              <a:ext uri="{FF2B5EF4-FFF2-40B4-BE49-F238E27FC236}">
                <a16:creationId xmlns:a16="http://schemas.microsoft.com/office/drawing/2014/main" id="{A6794E03-98D1-3B0A-C596-230F5376F07D}"/>
              </a:ext>
            </a:extLst>
          </p:cNvPr>
          <p:cNvSpPr txBox="1"/>
          <p:nvPr/>
        </p:nvSpPr>
        <p:spPr>
          <a:xfrm>
            <a:off x="7079608" y="1904886"/>
            <a:ext cx="1790700" cy="329781"/>
          </a:xfrm>
          <a:prstGeom prst="rect">
            <a:avLst/>
          </a:prstGeom>
          <a:noFill/>
        </p:spPr>
        <p:txBody>
          <a:bodyPr wrap="square" rtlCol="0">
            <a:noAutofit/>
          </a:bodyPr>
          <a:lstStyle/>
          <a:p>
            <a:pPr algn="l"/>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权限结构表</a:t>
            </a:r>
          </a:p>
        </p:txBody>
      </p:sp>
      <p:sp>
        <p:nvSpPr>
          <p:cNvPr id="60" name="椭圆 59">
            <a:extLst>
              <a:ext uri="{FF2B5EF4-FFF2-40B4-BE49-F238E27FC236}">
                <a16:creationId xmlns:a16="http://schemas.microsoft.com/office/drawing/2014/main" id="{B4528BD0-03A9-6721-C3EF-E001855EA3A2}"/>
              </a:ext>
            </a:extLst>
          </p:cNvPr>
          <p:cNvSpPr/>
          <p:nvPr/>
        </p:nvSpPr>
        <p:spPr>
          <a:xfrm>
            <a:off x="7283616" y="1055103"/>
            <a:ext cx="560221" cy="5334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E6ECBB5A-21C7-4745-319F-642A6600C013}"/>
              </a:ext>
            </a:extLst>
          </p:cNvPr>
          <p:cNvSpPr/>
          <p:nvPr/>
        </p:nvSpPr>
        <p:spPr>
          <a:xfrm>
            <a:off x="6999705" y="1360836"/>
            <a:ext cx="388528" cy="40609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5697EC6-8682-589B-C49B-672884C7E463}"/>
              </a:ext>
            </a:extLst>
          </p:cNvPr>
          <p:cNvSpPr/>
          <p:nvPr/>
        </p:nvSpPr>
        <p:spPr>
          <a:xfrm>
            <a:off x="8590319" y="1325729"/>
            <a:ext cx="279989" cy="2904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562A26B-848B-B115-D995-8DEE1BEA5D8F}"/>
              </a:ext>
            </a:extLst>
          </p:cNvPr>
          <p:cNvSpPr/>
          <p:nvPr/>
        </p:nvSpPr>
        <p:spPr>
          <a:xfrm>
            <a:off x="361950" y="5959427"/>
            <a:ext cx="390525" cy="4029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98056271-EB6B-F681-17F2-1BCE1F7249B6}"/>
              </a:ext>
            </a:extLst>
          </p:cNvPr>
          <p:cNvSpPr/>
          <p:nvPr/>
        </p:nvSpPr>
        <p:spPr>
          <a:xfrm>
            <a:off x="5896997" y="6137043"/>
            <a:ext cx="560221" cy="533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66694935-1DC3-6EE4-72DA-E858EBAB7AE0}"/>
              </a:ext>
            </a:extLst>
          </p:cNvPr>
          <p:cNvSpPr txBox="1"/>
          <p:nvPr/>
        </p:nvSpPr>
        <p:spPr>
          <a:xfrm>
            <a:off x="887766" y="5349621"/>
            <a:ext cx="1790700" cy="329781"/>
          </a:xfrm>
          <a:prstGeom prst="rect">
            <a:avLst/>
          </a:prstGeom>
          <a:noFill/>
        </p:spPr>
        <p:txBody>
          <a:bodyPr wrap="square" rtlCol="0">
            <a:noAutofit/>
          </a:bodyPr>
          <a:lstStyle/>
          <a:p>
            <a:pPr algn="l"/>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策略表示图</a:t>
            </a:r>
          </a:p>
        </p:txBody>
      </p:sp>
    </p:spTree>
    <p:extLst>
      <p:ext uri="{BB962C8B-B14F-4D97-AF65-F5344CB8AC3E}">
        <p14:creationId xmlns:p14="http://schemas.microsoft.com/office/powerpoint/2010/main" val="178024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additive="base">
                                        <p:cTn id="22" dur="500" fill="hold"/>
                                        <p:tgtEl>
                                          <p:spTgt spid="69"/>
                                        </p:tgtEl>
                                        <p:attrNameLst>
                                          <p:attrName>ppt_x</p:attrName>
                                        </p:attrNameLst>
                                      </p:cBhvr>
                                      <p:tavLst>
                                        <p:tav tm="0">
                                          <p:val>
                                            <p:strVal val="0-#ppt_w/2"/>
                                          </p:val>
                                        </p:tav>
                                        <p:tav tm="100000">
                                          <p:val>
                                            <p:strVal val="#ppt_x"/>
                                          </p:val>
                                        </p:tav>
                                      </p:tavLst>
                                    </p:anim>
                                    <p:anim calcmode="lin" valueType="num">
                                      <p:cBhvr additive="base">
                                        <p:cTn id="23"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1+#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500" fill="hold"/>
                                        <p:tgtEl>
                                          <p:spTgt spid="59"/>
                                        </p:tgtEl>
                                        <p:attrNameLst>
                                          <p:attrName>ppt_x</p:attrName>
                                        </p:attrNameLst>
                                      </p:cBhvr>
                                      <p:tavLst>
                                        <p:tav tm="0">
                                          <p:val>
                                            <p:strVal val="1+#ppt_w/2"/>
                                          </p:val>
                                        </p:tav>
                                        <p:tav tm="100000">
                                          <p:val>
                                            <p:strVal val="#ppt_x"/>
                                          </p:val>
                                        </p:tav>
                                      </p:tavLst>
                                    </p:anim>
                                    <p:anim calcmode="lin" valueType="num">
                                      <p:cBhvr additive="base">
                                        <p:cTn id="33" dur="500" fill="hold"/>
                                        <p:tgtEl>
                                          <p:spTgt spid="59"/>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additive="base">
                                        <p:cTn id="36" dur="500" fill="hold"/>
                                        <p:tgtEl>
                                          <p:spTgt spid="42"/>
                                        </p:tgtEl>
                                        <p:attrNameLst>
                                          <p:attrName>ppt_x</p:attrName>
                                        </p:attrNameLst>
                                      </p:cBhvr>
                                      <p:tavLst>
                                        <p:tav tm="0">
                                          <p:val>
                                            <p:strVal val="1+#ppt_w/2"/>
                                          </p:val>
                                        </p:tav>
                                        <p:tav tm="100000">
                                          <p:val>
                                            <p:strVal val="#ppt_x"/>
                                          </p:val>
                                        </p:tav>
                                      </p:tavLst>
                                    </p:anim>
                                    <p:anim calcmode="lin" valueType="num">
                                      <p:cBhvr additive="base">
                                        <p:cTn id="37" dur="500" fill="hold"/>
                                        <p:tgtEl>
                                          <p:spTgt spid="42"/>
                                        </p:tgtEl>
                                        <p:attrNameLst>
                                          <p:attrName>ppt_y</p:attrName>
                                        </p:attrNameLst>
                                      </p:cBhvr>
                                      <p:tavLst>
                                        <p:tav tm="0">
                                          <p:val>
                                            <p:strVal val="#ppt_y"/>
                                          </p:val>
                                        </p:tav>
                                        <p:tav tm="100000">
                                          <p:val>
                                            <p:strVal val="#ppt_y"/>
                                          </p:val>
                                        </p:tav>
                                      </p:tavLst>
                                    </p:anim>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p:cTn id="55" dur="500" fill="hold"/>
                                        <p:tgtEl>
                                          <p:spTgt spid="63"/>
                                        </p:tgtEl>
                                        <p:attrNameLst>
                                          <p:attrName>ppt_w</p:attrName>
                                        </p:attrNameLst>
                                      </p:cBhvr>
                                      <p:tavLst>
                                        <p:tav tm="0">
                                          <p:val>
                                            <p:fltVal val="0"/>
                                          </p:val>
                                        </p:tav>
                                        <p:tav tm="100000">
                                          <p:val>
                                            <p:strVal val="#ppt_w"/>
                                          </p:val>
                                        </p:tav>
                                      </p:tavLst>
                                    </p:anim>
                                    <p:anim calcmode="lin" valueType="num">
                                      <p:cBhvr>
                                        <p:cTn id="56" dur="500" fill="hold"/>
                                        <p:tgtEl>
                                          <p:spTgt spid="63"/>
                                        </p:tgtEl>
                                        <p:attrNameLst>
                                          <p:attrName>ppt_h</p:attrName>
                                        </p:attrNameLst>
                                      </p:cBhvr>
                                      <p:tavLst>
                                        <p:tav tm="0">
                                          <p:val>
                                            <p:fltVal val="0"/>
                                          </p:val>
                                        </p:tav>
                                        <p:tav tm="100000">
                                          <p:val>
                                            <p:strVal val="#ppt_h"/>
                                          </p:val>
                                        </p:tav>
                                      </p:tavLst>
                                    </p:anim>
                                    <p:animEffect transition="in" filter="fade">
                                      <p:cBhvr>
                                        <p:cTn id="57" dur="500"/>
                                        <p:tgtEl>
                                          <p:spTgt spid="63"/>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 calcmode="lin" valueType="num">
                                      <p:cBhvr>
                                        <p:cTn id="60" dur="500" fill="hold"/>
                                        <p:tgtEl>
                                          <p:spTgt spid="65"/>
                                        </p:tgtEl>
                                        <p:attrNameLst>
                                          <p:attrName>ppt_w</p:attrName>
                                        </p:attrNameLst>
                                      </p:cBhvr>
                                      <p:tavLst>
                                        <p:tav tm="0">
                                          <p:val>
                                            <p:fltVal val="0"/>
                                          </p:val>
                                        </p:tav>
                                        <p:tav tm="100000">
                                          <p:val>
                                            <p:strVal val="#ppt_w"/>
                                          </p:val>
                                        </p:tav>
                                      </p:tavLst>
                                    </p:anim>
                                    <p:anim calcmode="lin" valueType="num">
                                      <p:cBhvr>
                                        <p:cTn id="61" dur="500" fill="hold"/>
                                        <p:tgtEl>
                                          <p:spTgt spid="65"/>
                                        </p:tgtEl>
                                        <p:attrNameLst>
                                          <p:attrName>ppt_h</p:attrName>
                                        </p:attrNameLst>
                                      </p:cBhvr>
                                      <p:tavLst>
                                        <p:tav tm="0">
                                          <p:val>
                                            <p:fltVal val="0"/>
                                          </p:val>
                                        </p:tav>
                                        <p:tav tm="100000">
                                          <p:val>
                                            <p:strVal val="#ppt_h"/>
                                          </p:val>
                                        </p:tav>
                                      </p:tavLst>
                                    </p:anim>
                                    <p:animEffect transition="in" filter="fade">
                                      <p:cBhvr>
                                        <p:cTn id="62" dur="500"/>
                                        <p:tgtEl>
                                          <p:spTgt spid="65"/>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anim calcmode="lin" valueType="num">
                                      <p:cBhvr>
                                        <p:cTn id="65" dur="500" fill="hold"/>
                                        <p:tgtEl>
                                          <p:spTgt spid="66"/>
                                        </p:tgtEl>
                                        <p:attrNameLst>
                                          <p:attrName>ppt_w</p:attrName>
                                        </p:attrNameLst>
                                      </p:cBhvr>
                                      <p:tavLst>
                                        <p:tav tm="0">
                                          <p:val>
                                            <p:fltVal val="0"/>
                                          </p:val>
                                        </p:tav>
                                        <p:tav tm="100000">
                                          <p:val>
                                            <p:strVal val="#ppt_w"/>
                                          </p:val>
                                        </p:tav>
                                      </p:tavLst>
                                    </p:anim>
                                    <p:anim calcmode="lin" valueType="num">
                                      <p:cBhvr>
                                        <p:cTn id="66" dur="500" fill="hold"/>
                                        <p:tgtEl>
                                          <p:spTgt spid="66"/>
                                        </p:tgtEl>
                                        <p:attrNameLst>
                                          <p:attrName>ppt_h</p:attrName>
                                        </p:attrNameLst>
                                      </p:cBhvr>
                                      <p:tavLst>
                                        <p:tav tm="0">
                                          <p:val>
                                            <p:fltVal val="0"/>
                                          </p:val>
                                        </p:tav>
                                        <p:tav tm="100000">
                                          <p:val>
                                            <p:strVal val="#ppt_h"/>
                                          </p:val>
                                        </p:tav>
                                      </p:tavLst>
                                    </p:anim>
                                    <p:animEffect transition="in" filter="fade">
                                      <p:cBhvr>
                                        <p:cTn id="6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15" grpId="0" animBg="1"/>
      <p:bldP spid="59" grpId="0"/>
      <p:bldP spid="60" grpId="0" animBg="1"/>
      <p:bldP spid="61" grpId="0" animBg="1"/>
      <p:bldP spid="62" grpId="0" animBg="1"/>
      <p:bldP spid="63" grpId="0" animBg="1"/>
      <p:bldP spid="66" grpId="0" animBg="1"/>
      <p:bldP spid="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2.4 RBAC-LE</a:t>
            </a:r>
            <a:r>
              <a:rPr lang="zh-CN" altLang="en-US" dirty="0">
                <a:sym typeface="微软雅黑" panose="020B0503020204020204" pitchFamily="34" charset="-122"/>
              </a:rPr>
              <a:t>模型安全性验证</a:t>
            </a:r>
          </a:p>
        </p:txBody>
      </p:sp>
      <p:sp>
        <p:nvSpPr>
          <p:cNvPr id="6" name="矩形 5"/>
          <p:cNvSpPr/>
          <p:nvPr/>
        </p:nvSpPr>
        <p:spPr>
          <a:xfrm>
            <a:off x="718037" y="5368416"/>
            <a:ext cx="7625528" cy="584775"/>
          </a:xfrm>
          <a:prstGeom prst="rect">
            <a:avLst/>
          </a:prstGeom>
        </p:spPr>
        <p:txBody>
          <a:bodyPr wrap="square">
            <a:spAutoFit/>
          </a:bodyPr>
          <a:lstStyle/>
          <a:p>
            <a:r>
              <a:rPr lang="zh-CN" altLang="en-US" sz="1600" dirty="0">
                <a:solidFill>
                  <a:schemeClr val="tx1">
                    <a:lumMod val="75000"/>
                    <a:lumOff val="25000"/>
                  </a:schemeClr>
                </a:solidFill>
                <a:latin typeface="+mj-ea"/>
                <a:ea typeface="+mj-ea"/>
              </a:rPr>
              <a:t>授权行为安全性验证表明，满足约束的授权行为会成功结束，违反约束的授权行为会失败。</a:t>
            </a:r>
          </a:p>
        </p:txBody>
      </p:sp>
      <p:sp>
        <p:nvSpPr>
          <p:cNvPr id="9" name="Rectangle 33">
            <a:extLst>
              <a:ext uri="{FF2B5EF4-FFF2-40B4-BE49-F238E27FC236}">
                <a16:creationId xmlns:a16="http://schemas.microsoft.com/office/drawing/2014/main" id="{930692E2-008D-B9E7-2776-313FDEF08F2C}"/>
              </a:ext>
            </a:extLst>
          </p:cNvPr>
          <p:cNvSpPr/>
          <p:nvPr/>
        </p:nvSpPr>
        <p:spPr>
          <a:xfrm>
            <a:off x="1328105" y="4897884"/>
            <a:ext cx="109352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权限分配</a:t>
            </a:r>
          </a:p>
        </p:txBody>
      </p:sp>
      <p:sp>
        <p:nvSpPr>
          <p:cNvPr id="10" name="Rectangle 33">
            <a:extLst>
              <a:ext uri="{FF2B5EF4-FFF2-40B4-BE49-F238E27FC236}">
                <a16:creationId xmlns:a16="http://schemas.microsoft.com/office/drawing/2014/main" id="{6AB3DA92-9D2D-DDDD-01D7-FDAF18349B86}"/>
              </a:ext>
            </a:extLst>
          </p:cNvPr>
          <p:cNvSpPr/>
          <p:nvPr/>
        </p:nvSpPr>
        <p:spPr>
          <a:xfrm>
            <a:off x="5990929" y="4106821"/>
            <a:ext cx="1640816"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权限分配操作序列图</a:t>
            </a:r>
          </a:p>
        </p:txBody>
      </p:sp>
      <p:pic>
        <p:nvPicPr>
          <p:cNvPr id="5" name="图片 4">
            <a:extLst>
              <a:ext uri="{FF2B5EF4-FFF2-40B4-BE49-F238E27FC236}">
                <a16:creationId xmlns:a16="http://schemas.microsoft.com/office/drawing/2014/main" id="{2BD783C0-6F81-E434-12A3-C94888D3EE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7385" y="-2810203"/>
            <a:ext cx="4433575" cy="2810203"/>
          </a:xfrm>
          <a:prstGeom prst="rect">
            <a:avLst/>
          </a:prstGeom>
          <a:noFill/>
          <a:ln>
            <a:noFill/>
          </a:ln>
        </p:spPr>
      </p:pic>
      <p:pic>
        <p:nvPicPr>
          <p:cNvPr id="12" name="图片 11">
            <a:extLst>
              <a:ext uri="{FF2B5EF4-FFF2-40B4-BE49-F238E27FC236}">
                <a16:creationId xmlns:a16="http://schemas.microsoft.com/office/drawing/2014/main" id="{F09C72C0-B496-C008-AF54-0AF93A76F4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6455" y="6343322"/>
            <a:ext cx="4286130" cy="2810203"/>
          </a:xfrm>
          <a:prstGeom prst="rect">
            <a:avLst/>
          </a:prstGeom>
          <a:noFill/>
          <a:ln>
            <a:noFill/>
          </a:ln>
        </p:spPr>
      </p:pic>
    </p:spTree>
    <p:extLst>
      <p:ext uri="{BB962C8B-B14F-4D97-AF65-F5344CB8AC3E}">
        <p14:creationId xmlns:p14="http://schemas.microsoft.com/office/powerpoint/2010/main" val="299876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4.16667E-6 1.11111E-6 L -0.99531 0.69074 L -0.99531 0.69097 " pathEditMode="relative" rAng="0" ptsTypes="AAA">
                                      <p:cBhvr>
                                        <p:cTn id="6" dur="2000" fill="hold"/>
                                        <p:tgtEl>
                                          <p:spTgt spid="5"/>
                                        </p:tgtEl>
                                        <p:attrNameLst>
                                          <p:attrName>ppt_x</p:attrName>
                                          <p:attrName>ppt_y</p:attrName>
                                        </p:attrNameLst>
                                      </p:cBhvr>
                                      <p:rCtr x="-49774" y="34537"/>
                                    </p:animMotion>
                                  </p:childTnLst>
                                </p:cTn>
                              </p:par>
                              <p:par>
                                <p:cTn id="7" presetID="0" presetClass="path" presetSubtype="0" accel="50000" decel="50000" fill="hold" nodeType="withEffect">
                                  <p:stCondLst>
                                    <p:cond delay="0"/>
                                  </p:stCondLst>
                                  <p:childTnLst>
                                    <p:animMotion origin="layout" path="M 2.5E-6 -1.11111E-6 L 0.99635 -0.74236 L 0.99635 -0.74236 " pathEditMode="relative" rAng="0" ptsTypes="AAA">
                                      <p:cBhvr>
                                        <p:cTn id="8" dur="2000" fill="hold"/>
                                        <p:tgtEl>
                                          <p:spTgt spid="12"/>
                                        </p:tgtEl>
                                        <p:attrNameLst>
                                          <p:attrName>ppt_x</p:attrName>
                                          <p:attrName>ppt_y</p:attrName>
                                        </p:attrNameLst>
                                      </p:cBhvr>
                                      <p:rCtr x="49809" y="-37130"/>
                                    </p:animMotion>
                                  </p:childTnLst>
                                </p:cTn>
                              </p:par>
                            </p:childTnLst>
                          </p:cTn>
                        </p:par>
                        <p:par>
                          <p:cTn id="9" fill="hold">
                            <p:stCondLst>
                              <p:cond delay="200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2.4 RBAC-LE</a:t>
            </a:r>
            <a:r>
              <a:rPr lang="zh-CN" altLang="en-US" dirty="0">
                <a:sym typeface="微软雅黑" panose="020B0503020204020204" pitchFamily="34" charset="-122"/>
              </a:rPr>
              <a:t>模型安全性验证</a:t>
            </a:r>
          </a:p>
        </p:txBody>
      </p:sp>
      <p:sp>
        <p:nvSpPr>
          <p:cNvPr id="9" name="Rectangle 33">
            <a:extLst>
              <a:ext uri="{FF2B5EF4-FFF2-40B4-BE49-F238E27FC236}">
                <a16:creationId xmlns:a16="http://schemas.microsoft.com/office/drawing/2014/main" id="{930692E2-008D-B9E7-2776-313FDEF08F2C}"/>
              </a:ext>
            </a:extLst>
          </p:cNvPr>
          <p:cNvSpPr/>
          <p:nvPr/>
        </p:nvSpPr>
        <p:spPr>
          <a:xfrm>
            <a:off x="1466596" y="5777032"/>
            <a:ext cx="3105404" cy="337015"/>
          </a:xfrm>
          <a:prstGeom prst="rect">
            <a:avLst/>
          </a:prstGeom>
        </p:spPr>
        <p:txBody>
          <a:bodyPr wrap="square">
            <a:spAutoFit/>
          </a:bodyPr>
          <a:lstStyle/>
          <a:p>
            <a:pPr algn="ct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访问请求验证场景</a:t>
            </a:r>
          </a:p>
        </p:txBody>
      </p:sp>
      <p:grpSp>
        <p:nvGrpSpPr>
          <p:cNvPr id="27" name="组合 26">
            <a:extLst>
              <a:ext uri="{FF2B5EF4-FFF2-40B4-BE49-F238E27FC236}">
                <a16:creationId xmlns:a16="http://schemas.microsoft.com/office/drawing/2014/main" id="{EDF9160E-65B9-3CCA-A7BB-04CD6C4811A4}"/>
              </a:ext>
            </a:extLst>
          </p:cNvPr>
          <p:cNvGrpSpPr/>
          <p:nvPr/>
        </p:nvGrpSpPr>
        <p:grpSpPr>
          <a:xfrm>
            <a:off x="7535159" y="2254500"/>
            <a:ext cx="663125" cy="663125"/>
            <a:chOff x="8125599" y="1434035"/>
            <a:chExt cx="2036802" cy="2036802"/>
          </a:xfrm>
        </p:grpSpPr>
        <p:sp>
          <p:nvSpPr>
            <p:cNvPr id="28" name="椭圆 27">
              <a:extLst>
                <a:ext uri="{FF2B5EF4-FFF2-40B4-BE49-F238E27FC236}">
                  <a16:creationId xmlns:a16="http://schemas.microsoft.com/office/drawing/2014/main" id="{EAD30549-F8A5-8DDB-14CD-8AF03AC2ED7D}"/>
                </a:ext>
              </a:extLst>
            </p:cNvPr>
            <p:cNvSpPr/>
            <p:nvPr/>
          </p:nvSpPr>
          <p:spPr>
            <a:xfrm>
              <a:off x="8125599" y="1434035"/>
              <a:ext cx="2036802" cy="2036802"/>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9" name="Freeform 9">
              <a:extLst>
                <a:ext uri="{FF2B5EF4-FFF2-40B4-BE49-F238E27FC236}">
                  <a16:creationId xmlns:a16="http://schemas.microsoft.com/office/drawing/2014/main" id="{9E336A7C-EC76-BBE2-8D48-C273ABF3098A}"/>
                </a:ext>
              </a:extLst>
            </p:cNvPr>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31" name="文本框 9">
            <a:extLst>
              <a:ext uri="{FF2B5EF4-FFF2-40B4-BE49-F238E27FC236}">
                <a16:creationId xmlns:a16="http://schemas.microsoft.com/office/drawing/2014/main" id="{76D889AE-97C8-8EEB-E0D9-FD6D557734F7}"/>
              </a:ext>
            </a:extLst>
          </p:cNvPr>
          <p:cNvSpPr txBox="1"/>
          <p:nvPr/>
        </p:nvSpPr>
        <p:spPr>
          <a:xfrm>
            <a:off x="6900424" y="3194581"/>
            <a:ext cx="2083724" cy="1521570"/>
          </a:xfrm>
          <a:prstGeom prst="rect">
            <a:avLst/>
          </a:prstGeom>
          <a:noFill/>
        </p:spPr>
        <p:txBody>
          <a:bodyPr wrap="square" lIns="68580" tIns="34290" rIns="68580" bIns="34290" rtlCol="0">
            <a:spAutoFit/>
          </a:bodyPr>
          <a:lstStyle/>
          <a:p>
            <a:pPr>
              <a:lnSpc>
                <a:spcPct val="120000"/>
              </a:lnSpc>
            </a:pPr>
            <a:r>
              <a:rPr lang="zh-CN" altLang="zh-CN" sz="1600" dirty="0">
                <a:solidFill>
                  <a:schemeClr val="tx1">
                    <a:lumMod val="75000"/>
                    <a:lumOff val="25000"/>
                  </a:schemeClr>
                </a:solidFill>
                <a:latin typeface="+mj-ea"/>
                <a:ea typeface="微软雅黑" pitchFamily="34" charset="-122"/>
                <a:sym typeface="Calibri" pitchFamily="34" charset="0"/>
              </a:rPr>
              <a:t>访问</a:t>
            </a:r>
            <a:r>
              <a:rPr lang="zh-CN" altLang="en-US" sz="1600" dirty="0">
                <a:solidFill>
                  <a:schemeClr val="tx1">
                    <a:lumMod val="75000"/>
                    <a:lumOff val="25000"/>
                  </a:schemeClr>
                </a:solidFill>
                <a:latin typeface="+mj-ea"/>
                <a:ea typeface="微软雅黑" pitchFamily="34" charset="-122"/>
                <a:sym typeface="Calibri" pitchFamily="34" charset="0"/>
              </a:rPr>
              <a:t>请求行为安全性验证表明，</a:t>
            </a:r>
            <a:r>
              <a:rPr lang="zh-CN" altLang="zh-CN" sz="1600" dirty="0">
                <a:solidFill>
                  <a:schemeClr val="tx1">
                    <a:lumMod val="75000"/>
                    <a:lumOff val="25000"/>
                  </a:schemeClr>
                </a:solidFill>
                <a:latin typeface="+mj-ea"/>
                <a:ea typeface="微软雅黑" pitchFamily="34" charset="-122"/>
                <a:sym typeface="Calibri" pitchFamily="34" charset="0"/>
              </a:rPr>
              <a:t>模型可以允许符合预定策略的合法访问请求，拒绝非法访问</a:t>
            </a:r>
            <a:r>
              <a:rPr lang="zh-CN" altLang="en-US" sz="1600" dirty="0">
                <a:solidFill>
                  <a:schemeClr val="tx1">
                    <a:lumMod val="75000"/>
                    <a:lumOff val="25000"/>
                  </a:schemeClr>
                </a:solidFill>
                <a:latin typeface="+mj-ea"/>
                <a:ea typeface="微软雅黑" pitchFamily="34" charset="-122"/>
                <a:sym typeface="微软雅黑" pitchFamily="34" charset="-122"/>
              </a:rPr>
              <a:t>。</a:t>
            </a:r>
          </a:p>
        </p:txBody>
      </p:sp>
      <p:grpSp>
        <p:nvGrpSpPr>
          <p:cNvPr id="32" name="组合 31">
            <a:extLst>
              <a:ext uri="{FF2B5EF4-FFF2-40B4-BE49-F238E27FC236}">
                <a16:creationId xmlns:a16="http://schemas.microsoft.com/office/drawing/2014/main" id="{29627531-BDF6-94D0-0D78-CCC7EC406363}"/>
              </a:ext>
            </a:extLst>
          </p:cNvPr>
          <p:cNvGrpSpPr/>
          <p:nvPr/>
        </p:nvGrpSpPr>
        <p:grpSpPr>
          <a:xfrm>
            <a:off x="7258210" y="5010632"/>
            <a:ext cx="1368152" cy="166876"/>
            <a:chOff x="1921123" y="5180051"/>
            <a:chExt cx="1368152" cy="166876"/>
          </a:xfrm>
          <a:solidFill>
            <a:srgbClr val="34495E"/>
          </a:solidFill>
        </p:grpSpPr>
        <p:sp>
          <p:nvSpPr>
            <p:cNvPr id="33" name="矩形 32">
              <a:extLst>
                <a:ext uri="{FF2B5EF4-FFF2-40B4-BE49-F238E27FC236}">
                  <a16:creationId xmlns:a16="http://schemas.microsoft.com/office/drawing/2014/main" id="{E494B877-CCCC-00EA-66F8-A267CA23D705}"/>
                </a:ext>
              </a:extLst>
            </p:cNvPr>
            <p:cNvSpPr/>
            <p:nvPr/>
          </p:nvSpPr>
          <p:spPr>
            <a:xfrm>
              <a:off x="1921123" y="5301208"/>
              <a:ext cx="1368152" cy="45719"/>
            </a:xfrm>
            <a:prstGeom prst="rect">
              <a:avLst/>
            </a:prstGeom>
            <a:grpFill/>
            <a:ln>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21E1D172-7904-1FCA-4F5C-68129EAA8FDB}"/>
                </a:ext>
              </a:extLst>
            </p:cNvPr>
            <p:cNvSpPr/>
            <p:nvPr/>
          </p:nvSpPr>
          <p:spPr>
            <a:xfrm>
              <a:off x="2479185" y="5180051"/>
              <a:ext cx="252028" cy="144016"/>
            </a:xfrm>
            <a:prstGeom prst="triangle">
              <a:avLst/>
            </a:prstGeom>
            <a:grpFill/>
            <a:ln>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0D3DD3EB-AF1D-B482-C330-3347E7CB40A0}"/>
              </a:ext>
            </a:extLst>
          </p:cNvPr>
          <p:cNvPicPr>
            <a:picLocks noChangeAspect="1"/>
          </p:cNvPicPr>
          <p:nvPr/>
        </p:nvPicPr>
        <p:blipFill>
          <a:blip r:embed="rId3"/>
          <a:stretch>
            <a:fillRect/>
          </a:stretch>
        </p:blipFill>
        <p:spPr>
          <a:xfrm>
            <a:off x="159852" y="1729184"/>
            <a:ext cx="6655106" cy="3922108"/>
          </a:xfrm>
          <a:prstGeom prst="rect">
            <a:avLst/>
          </a:prstGeom>
        </p:spPr>
      </p:pic>
      <p:cxnSp>
        <p:nvCxnSpPr>
          <p:cNvPr id="10" name="连接符: 曲线 9">
            <a:extLst>
              <a:ext uri="{FF2B5EF4-FFF2-40B4-BE49-F238E27FC236}">
                <a16:creationId xmlns:a16="http://schemas.microsoft.com/office/drawing/2014/main" id="{DB129F4F-49B7-4E81-880D-FAD6B7933834}"/>
              </a:ext>
            </a:extLst>
          </p:cNvPr>
          <p:cNvCxnSpPr/>
          <p:nvPr/>
        </p:nvCxnSpPr>
        <p:spPr bwMode="auto">
          <a:xfrm flipV="1">
            <a:off x="454360" y="3816626"/>
            <a:ext cx="721297" cy="193103"/>
          </a:xfrm>
          <a:prstGeom prst="curvedConnector3">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4" name="连接符: 曲线 13">
            <a:extLst>
              <a:ext uri="{FF2B5EF4-FFF2-40B4-BE49-F238E27FC236}">
                <a16:creationId xmlns:a16="http://schemas.microsoft.com/office/drawing/2014/main" id="{E45B78AD-C1DD-02F2-74C9-423A192F75CC}"/>
              </a:ext>
            </a:extLst>
          </p:cNvPr>
          <p:cNvCxnSpPr/>
          <p:nvPr/>
        </p:nvCxnSpPr>
        <p:spPr bwMode="auto">
          <a:xfrm rot="16200000" flipH="1">
            <a:off x="1054190" y="4102799"/>
            <a:ext cx="709938" cy="114874"/>
          </a:xfrm>
          <a:prstGeom prst="curvedConnector3">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8" name="连接符: 曲线 17">
            <a:extLst>
              <a:ext uri="{FF2B5EF4-FFF2-40B4-BE49-F238E27FC236}">
                <a16:creationId xmlns:a16="http://schemas.microsoft.com/office/drawing/2014/main" id="{FFFF8CE5-B2CF-0E10-3199-EAA98F466579}"/>
              </a:ext>
            </a:extLst>
          </p:cNvPr>
          <p:cNvCxnSpPr/>
          <p:nvPr/>
        </p:nvCxnSpPr>
        <p:spPr bwMode="auto">
          <a:xfrm flipV="1">
            <a:off x="1573222" y="4532243"/>
            <a:ext cx="1703851" cy="249899"/>
          </a:xfrm>
          <a:prstGeom prst="curvedConnector3">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2" name="连接符: 曲线 21">
            <a:extLst>
              <a:ext uri="{FF2B5EF4-FFF2-40B4-BE49-F238E27FC236}">
                <a16:creationId xmlns:a16="http://schemas.microsoft.com/office/drawing/2014/main" id="{5E7BA827-75AD-8375-6D71-E35456CF32BF}"/>
              </a:ext>
            </a:extLst>
          </p:cNvPr>
          <p:cNvCxnSpPr/>
          <p:nvPr/>
        </p:nvCxnSpPr>
        <p:spPr bwMode="auto">
          <a:xfrm flipV="1">
            <a:off x="4089242" y="3816626"/>
            <a:ext cx="1976467" cy="641784"/>
          </a:xfrm>
          <a:prstGeom prst="curvedConnector3">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4" name="连接符: 曲线 23">
            <a:extLst>
              <a:ext uri="{FF2B5EF4-FFF2-40B4-BE49-F238E27FC236}">
                <a16:creationId xmlns:a16="http://schemas.microsoft.com/office/drawing/2014/main" id="{9BAD8969-6719-CFCF-64CF-C173906DFC09}"/>
              </a:ext>
            </a:extLst>
          </p:cNvPr>
          <p:cNvCxnSpPr/>
          <p:nvPr/>
        </p:nvCxnSpPr>
        <p:spPr bwMode="auto">
          <a:xfrm rot="5400000" flipH="1" flipV="1">
            <a:off x="3191881" y="3061253"/>
            <a:ext cx="1862877" cy="590668"/>
          </a:xfrm>
          <a:prstGeom prst="curvedConnector3">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6" name="连接符: 曲线 25">
            <a:extLst>
              <a:ext uri="{FF2B5EF4-FFF2-40B4-BE49-F238E27FC236}">
                <a16:creationId xmlns:a16="http://schemas.microsoft.com/office/drawing/2014/main" id="{C1CCA0D9-DC1F-7E94-651B-6BE95B8E2CBC}"/>
              </a:ext>
            </a:extLst>
          </p:cNvPr>
          <p:cNvCxnSpPr/>
          <p:nvPr/>
        </p:nvCxnSpPr>
        <p:spPr bwMode="auto">
          <a:xfrm>
            <a:off x="1351722" y="3429000"/>
            <a:ext cx="641784" cy="387626"/>
          </a:xfrm>
          <a:prstGeom prst="curvedConnector3">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cxnSp>
        <p:nvCxnSpPr>
          <p:cNvPr id="35" name="连接符: 曲线 34">
            <a:extLst>
              <a:ext uri="{FF2B5EF4-FFF2-40B4-BE49-F238E27FC236}">
                <a16:creationId xmlns:a16="http://schemas.microsoft.com/office/drawing/2014/main" id="{7632D312-700D-994A-FBD8-2C0E0E5D1E50}"/>
              </a:ext>
            </a:extLst>
          </p:cNvPr>
          <p:cNvCxnSpPr/>
          <p:nvPr/>
        </p:nvCxnSpPr>
        <p:spPr bwMode="auto">
          <a:xfrm flipV="1">
            <a:off x="2152532" y="3194581"/>
            <a:ext cx="840566" cy="610686"/>
          </a:xfrm>
          <a:prstGeom prst="curvedConnector3">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cxnSp>
        <p:nvCxnSpPr>
          <p:cNvPr id="37" name="连接符: 曲线 36">
            <a:extLst>
              <a:ext uri="{FF2B5EF4-FFF2-40B4-BE49-F238E27FC236}">
                <a16:creationId xmlns:a16="http://schemas.microsoft.com/office/drawing/2014/main" id="{1DCDD8C6-2685-6831-9881-57FFFFECA921}"/>
              </a:ext>
            </a:extLst>
          </p:cNvPr>
          <p:cNvCxnSpPr/>
          <p:nvPr/>
        </p:nvCxnSpPr>
        <p:spPr bwMode="auto">
          <a:xfrm flipV="1">
            <a:off x="3277073" y="2254500"/>
            <a:ext cx="812169" cy="806752"/>
          </a:xfrm>
          <a:prstGeom prst="curvedConnector3">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0849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0-#ppt_h/2"/>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0-#ppt_w/2"/>
                                          </p:val>
                                        </p:tav>
                                        <p:tav tm="100000">
                                          <p:val>
                                            <p:strVal val="#ppt_x"/>
                                          </p:val>
                                        </p:tav>
                                      </p:tavLst>
                                    </p:anim>
                                    <p:anim calcmode="lin" valueType="num">
                                      <p:cBhvr additive="base">
                                        <p:cTn id="54" dur="500" fill="hold"/>
                                        <p:tgtEl>
                                          <p:spTgt spid="31"/>
                                        </p:tgtEl>
                                        <p:attrNameLst>
                                          <p:attrName>ppt_y</p:attrName>
                                        </p:attrNameLst>
                                      </p:cBhvr>
                                      <p:tavLst>
                                        <p:tav tm="0">
                                          <p:val>
                                            <p:strVal val="#ppt_y"/>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2.4 RBAC-LE</a:t>
            </a:r>
            <a:r>
              <a:rPr lang="zh-CN" altLang="en-US" dirty="0">
                <a:sym typeface="微软雅黑" panose="020B0503020204020204" pitchFamily="34" charset="-122"/>
              </a:rPr>
              <a:t>模型安全性验证</a:t>
            </a:r>
          </a:p>
        </p:txBody>
      </p:sp>
      <p:sp>
        <p:nvSpPr>
          <p:cNvPr id="9" name="Rectangle 33">
            <a:extLst>
              <a:ext uri="{FF2B5EF4-FFF2-40B4-BE49-F238E27FC236}">
                <a16:creationId xmlns:a16="http://schemas.microsoft.com/office/drawing/2014/main" id="{930692E2-008D-B9E7-2776-313FDEF08F2C}"/>
              </a:ext>
            </a:extLst>
          </p:cNvPr>
          <p:cNvSpPr/>
          <p:nvPr/>
        </p:nvSpPr>
        <p:spPr>
          <a:xfrm>
            <a:off x="2824047" y="6134686"/>
            <a:ext cx="3105404" cy="337015"/>
          </a:xfrm>
          <a:prstGeom prst="rect">
            <a:avLst/>
          </a:prstGeom>
        </p:spPr>
        <p:txBody>
          <a:bodyPr wrap="square">
            <a:spAutoFit/>
          </a:bodyPr>
          <a:lstStyle/>
          <a:p>
            <a:pPr algn="ct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访问请求行为判定结果</a:t>
            </a:r>
          </a:p>
        </p:txBody>
      </p:sp>
      <p:sp>
        <p:nvSpPr>
          <p:cNvPr id="55" name="矩形 54">
            <a:extLst>
              <a:ext uri="{FF2B5EF4-FFF2-40B4-BE49-F238E27FC236}">
                <a16:creationId xmlns:a16="http://schemas.microsoft.com/office/drawing/2014/main" id="{EEBC9B17-AD14-5421-FA06-698C216F8B6F}"/>
              </a:ext>
            </a:extLst>
          </p:cNvPr>
          <p:cNvSpPr/>
          <p:nvPr/>
        </p:nvSpPr>
        <p:spPr>
          <a:xfrm>
            <a:off x="670766" y="1939205"/>
            <a:ext cx="216024" cy="216024"/>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7AB95D7D-A296-1591-1614-64294FAF4BCA}"/>
              </a:ext>
            </a:extLst>
          </p:cNvPr>
          <p:cNvCxnSpPr>
            <a:cxnSpLocks/>
          </p:cNvCxnSpPr>
          <p:nvPr/>
        </p:nvCxnSpPr>
        <p:spPr>
          <a:xfrm>
            <a:off x="778778" y="2155229"/>
            <a:ext cx="0" cy="988082"/>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6754D5D4-0E4F-8F67-D518-23697DBA3FF6}"/>
              </a:ext>
            </a:extLst>
          </p:cNvPr>
          <p:cNvSpPr/>
          <p:nvPr/>
        </p:nvSpPr>
        <p:spPr>
          <a:xfrm>
            <a:off x="670766" y="3143311"/>
            <a:ext cx="216024" cy="216024"/>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0802860-6180-9DC7-F278-9A8AAB95ECE8}"/>
              </a:ext>
            </a:extLst>
          </p:cNvPr>
          <p:cNvCxnSpPr>
            <a:cxnSpLocks/>
          </p:cNvCxnSpPr>
          <p:nvPr/>
        </p:nvCxnSpPr>
        <p:spPr>
          <a:xfrm>
            <a:off x="778778" y="3359335"/>
            <a:ext cx="0" cy="988082"/>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B5C534A7-9D12-18E5-D356-1CA999DFC135}"/>
              </a:ext>
            </a:extLst>
          </p:cNvPr>
          <p:cNvSpPr/>
          <p:nvPr/>
        </p:nvSpPr>
        <p:spPr>
          <a:xfrm>
            <a:off x="670766" y="4347417"/>
            <a:ext cx="216024" cy="216024"/>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a:extLst>
              <a:ext uri="{FF2B5EF4-FFF2-40B4-BE49-F238E27FC236}">
                <a16:creationId xmlns:a16="http://schemas.microsoft.com/office/drawing/2014/main" id="{14F40D8F-7929-C919-7D97-9CDBB531E4C3}"/>
              </a:ext>
            </a:extLst>
          </p:cNvPr>
          <p:cNvCxnSpPr>
            <a:cxnSpLocks/>
          </p:cNvCxnSpPr>
          <p:nvPr/>
        </p:nvCxnSpPr>
        <p:spPr>
          <a:xfrm>
            <a:off x="778778" y="4531493"/>
            <a:ext cx="0" cy="988082"/>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BED6D063-FCAC-A7F3-E0A4-1A09D33B41D2}"/>
              </a:ext>
            </a:extLst>
          </p:cNvPr>
          <p:cNvSpPr/>
          <p:nvPr/>
        </p:nvSpPr>
        <p:spPr>
          <a:xfrm>
            <a:off x="670766" y="5458134"/>
            <a:ext cx="216024" cy="216024"/>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A06C68E9-3E18-92BD-D974-CBCB181BCBD3}"/>
              </a:ext>
            </a:extLst>
          </p:cNvPr>
          <p:cNvSpPr/>
          <p:nvPr/>
        </p:nvSpPr>
        <p:spPr>
          <a:xfrm>
            <a:off x="4747843" y="1939205"/>
            <a:ext cx="216024" cy="216024"/>
          </a:xfrm>
          <a:prstGeom prst="rect">
            <a:avLst/>
          </a:prstGeom>
          <a:solidFill>
            <a:srgbClr val="34495E"/>
          </a:solidFill>
          <a:ln>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a:extLst>
              <a:ext uri="{FF2B5EF4-FFF2-40B4-BE49-F238E27FC236}">
                <a16:creationId xmlns:a16="http://schemas.microsoft.com/office/drawing/2014/main" id="{8C4FC668-C3DF-86CA-FFAC-6950AA8B3B69}"/>
              </a:ext>
            </a:extLst>
          </p:cNvPr>
          <p:cNvCxnSpPr/>
          <p:nvPr/>
        </p:nvCxnSpPr>
        <p:spPr>
          <a:xfrm>
            <a:off x="4855855" y="2155229"/>
            <a:ext cx="0" cy="988082"/>
          </a:xfrm>
          <a:prstGeom prst="line">
            <a:avLst/>
          </a:prstGeom>
          <a:ln>
            <a:solidFill>
              <a:srgbClr val="34495E"/>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DD91AD73-0AA6-7431-6AC6-4FE2E1D8F565}"/>
              </a:ext>
            </a:extLst>
          </p:cNvPr>
          <p:cNvSpPr/>
          <p:nvPr/>
        </p:nvSpPr>
        <p:spPr>
          <a:xfrm>
            <a:off x="4747843" y="3143311"/>
            <a:ext cx="216024" cy="216024"/>
          </a:xfrm>
          <a:prstGeom prst="rect">
            <a:avLst/>
          </a:prstGeom>
          <a:solidFill>
            <a:srgbClr val="34495E"/>
          </a:solidFill>
          <a:ln>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87D93F5A-5913-6AE0-A596-862AA30587CC}"/>
              </a:ext>
            </a:extLst>
          </p:cNvPr>
          <p:cNvCxnSpPr/>
          <p:nvPr/>
        </p:nvCxnSpPr>
        <p:spPr>
          <a:xfrm>
            <a:off x="4855855" y="3359335"/>
            <a:ext cx="0" cy="988082"/>
          </a:xfrm>
          <a:prstGeom prst="line">
            <a:avLst/>
          </a:prstGeom>
          <a:ln>
            <a:solidFill>
              <a:srgbClr val="34495E"/>
            </a:solidFill>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47BBAB64-C61C-E591-F8F4-E5F5C6A2D55F}"/>
              </a:ext>
            </a:extLst>
          </p:cNvPr>
          <p:cNvSpPr/>
          <p:nvPr/>
        </p:nvSpPr>
        <p:spPr>
          <a:xfrm>
            <a:off x="4747843" y="4347417"/>
            <a:ext cx="216024" cy="216024"/>
          </a:xfrm>
          <a:prstGeom prst="rect">
            <a:avLst/>
          </a:prstGeom>
          <a:solidFill>
            <a:srgbClr val="34495E"/>
          </a:solidFill>
          <a:ln>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B305E9C0-D56F-AF0F-BD8D-232399AA5CC2}"/>
              </a:ext>
            </a:extLst>
          </p:cNvPr>
          <p:cNvCxnSpPr/>
          <p:nvPr/>
        </p:nvCxnSpPr>
        <p:spPr>
          <a:xfrm>
            <a:off x="4855855" y="4531493"/>
            <a:ext cx="0" cy="988082"/>
          </a:xfrm>
          <a:prstGeom prst="line">
            <a:avLst/>
          </a:prstGeom>
          <a:ln>
            <a:solidFill>
              <a:srgbClr val="34495E"/>
            </a:solidFill>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B2DA9A84-16C2-528A-A2A7-A5FB61FF4649}"/>
              </a:ext>
            </a:extLst>
          </p:cNvPr>
          <p:cNvSpPr/>
          <p:nvPr/>
        </p:nvSpPr>
        <p:spPr>
          <a:xfrm>
            <a:off x="4747843" y="5458134"/>
            <a:ext cx="216024" cy="216024"/>
          </a:xfrm>
          <a:prstGeom prst="rect">
            <a:avLst/>
          </a:prstGeom>
          <a:solidFill>
            <a:srgbClr val="34495E"/>
          </a:solidFill>
          <a:ln>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片 88">
            <a:extLst>
              <a:ext uri="{FF2B5EF4-FFF2-40B4-BE49-F238E27FC236}">
                <a16:creationId xmlns:a16="http://schemas.microsoft.com/office/drawing/2014/main" id="{1EE6F2AB-B32A-EA61-9525-C88F70EAF2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1613" y="1753859"/>
            <a:ext cx="2788817" cy="1328008"/>
          </a:xfrm>
          <a:prstGeom prst="rect">
            <a:avLst/>
          </a:prstGeom>
          <a:noFill/>
          <a:ln>
            <a:noFill/>
          </a:ln>
        </p:spPr>
      </p:pic>
      <p:pic>
        <p:nvPicPr>
          <p:cNvPr id="90" name="图片 89">
            <a:extLst>
              <a:ext uri="{FF2B5EF4-FFF2-40B4-BE49-F238E27FC236}">
                <a16:creationId xmlns:a16="http://schemas.microsoft.com/office/drawing/2014/main" id="{887C4FF7-4598-F6B8-6D5C-AD4AD1AF9F3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1613" y="3203486"/>
            <a:ext cx="2787210" cy="1328007"/>
          </a:xfrm>
          <a:prstGeom prst="rect">
            <a:avLst/>
          </a:prstGeom>
          <a:noFill/>
          <a:ln>
            <a:noFill/>
          </a:ln>
        </p:spPr>
      </p:pic>
      <p:pic>
        <p:nvPicPr>
          <p:cNvPr id="91" name="图片 90">
            <a:extLst>
              <a:ext uri="{FF2B5EF4-FFF2-40B4-BE49-F238E27FC236}">
                <a16:creationId xmlns:a16="http://schemas.microsoft.com/office/drawing/2014/main" id="{F930C419-D348-3B5F-5149-BDEF6A12788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1613" y="4653112"/>
            <a:ext cx="2788816" cy="1328657"/>
          </a:xfrm>
          <a:prstGeom prst="rect">
            <a:avLst/>
          </a:prstGeom>
          <a:noFill/>
          <a:ln>
            <a:noFill/>
          </a:ln>
        </p:spPr>
      </p:pic>
      <p:pic>
        <p:nvPicPr>
          <p:cNvPr id="92" name="图片 91">
            <a:extLst>
              <a:ext uri="{FF2B5EF4-FFF2-40B4-BE49-F238E27FC236}">
                <a16:creationId xmlns:a16="http://schemas.microsoft.com/office/drawing/2014/main" id="{DF01E0F7-C66C-374B-0903-1A65F83817F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8018" y="1753859"/>
            <a:ext cx="2865704" cy="1308958"/>
          </a:xfrm>
          <a:prstGeom prst="rect">
            <a:avLst/>
          </a:prstGeom>
          <a:noFill/>
          <a:ln>
            <a:noFill/>
          </a:ln>
        </p:spPr>
      </p:pic>
      <p:pic>
        <p:nvPicPr>
          <p:cNvPr id="93" name="图片 92">
            <a:extLst>
              <a:ext uri="{FF2B5EF4-FFF2-40B4-BE49-F238E27FC236}">
                <a16:creationId xmlns:a16="http://schemas.microsoft.com/office/drawing/2014/main" id="{30AB8756-BF37-8BF4-0D4C-D12A46A8713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58018" y="3183798"/>
            <a:ext cx="2862931" cy="1342569"/>
          </a:xfrm>
          <a:prstGeom prst="rect">
            <a:avLst/>
          </a:prstGeom>
          <a:noFill/>
          <a:ln>
            <a:noFill/>
          </a:ln>
        </p:spPr>
      </p:pic>
      <p:pic>
        <p:nvPicPr>
          <p:cNvPr id="94" name="图片 93">
            <a:extLst>
              <a:ext uri="{FF2B5EF4-FFF2-40B4-BE49-F238E27FC236}">
                <a16:creationId xmlns:a16="http://schemas.microsoft.com/office/drawing/2014/main" id="{288EEC8C-B8C7-F19D-F66B-0C32C009DCA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7265" y="4667693"/>
            <a:ext cx="2833684" cy="1374400"/>
          </a:xfrm>
          <a:prstGeom prst="rect">
            <a:avLst/>
          </a:prstGeom>
          <a:noFill/>
          <a:ln>
            <a:noFill/>
          </a:ln>
        </p:spPr>
      </p:pic>
    </p:spTree>
    <p:extLst>
      <p:ext uri="{BB962C8B-B14F-4D97-AF65-F5344CB8AC3E}">
        <p14:creationId xmlns:p14="http://schemas.microsoft.com/office/powerpoint/2010/main" val="141613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 calcmode="lin" valueType="num">
                                      <p:cBhvr additive="base">
                                        <p:cTn id="10" dur="500" fill="hold"/>
                                        <p:tgtEl>
                                          <p:spTgt spid="55"/>
                                        </p:tgtEl>
                                        <p:attrNameLst>
                                          <p:attrName>ppt_x</p:attrName>
                                        </p:attrNameLst>
                                      </p:cBhvr>
                                      <p:tavLst>
                                        <p:tav tm="0">
                                          <p:val>
                                            <p:strVal val="#ppt_x"/>
                                          </p:val>
                                        </p:tav>
                                        <p:tav tm="100000">
                                          <p:val>
                                            <p:strVal val="#ppt_x"/>
                                          </p:val>
                                        </p:tav>
                                      </p:tavLst>
                                    </p:anim>
                                    <p:anim calcmode="lin" valueType="num">
                                      <p:cBhvr additive="base">
                                        <p:cTn id="11" dur="500" fill="hold"/>
                                        <p:tgtEl>
                                          <p:spTgt spid="55"/>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anim calcmode="lin" valueType="num">
                                      <p:cBhvr additive="base">
                                        <p:cTn id="14" dur="500" fill="hold"/>
                                        <p:tgtEl>
                                          <p:spTgt spid="70"/>
                                        </p:tgtEl>
                                        <p:attrNameLst>
                                          <p:attrName>ppt_x</p:attrName>
                                        </p:attrNameLst>
                                      </p:cBhvr>
                                      <p:tavLst>
                                        <p:tav tm="0">
                                          <p:val>
                                            <p:strVal val="#ppt_x"/>
                                          </p:val>
                                        </p:tav>
                                        <p:tav tm="100000">
                                          <p:val>
                                            <p:strVal val="#ppt_x"/>
                                          </p:val>
                                        </p:tav>
                                      </p:tavLst>
                                    </p:anim>
                                    <p:anim calcmode="lin" valueType="num">
                                      <p:cBhvr additive="base">
                                        <p:cTn id="15" dur="500" fill="hold"/>
                                        <p:tgtEl>
                                          <p:spTgt spid="70"/>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ipe(down)">
                                      <p:cBhvr>
                                        <p:cTn id="19" dur="500"/>
                                        <p:tgtEl>
                                          <p:spTgt spid="89"/>
                                        </p:tgtEl>
                                      </p:cBhvr>
                                    </p:animEffect>
                                  </p:childTnLst>
                                </p:cTn>
                              </p:par>
                              <p:par>
                                <p:cTn id="20" presetID="22" presetClass="entr" presetSubtype="4"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wipe(down)">
                                      <p:cBhvr>
                                        <p:cTn id="22" dur="500"/>
                                        <p:tgtEl>
                                          <p:spTgt spid="92"/>
                                        </p:tgtEl>
                                      </p:cBhvr>
                                    </p:animEffec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up)">
                                      <p:cBhvr>
                                        <p:cTn id="26" dur="500"/>
                                        <p:tgtEl>
                                          <p:spTgt spid="58"/>
                                        </p:tgtEl>
                                      </p:cBhvr>
                                    </p:animEffect>
                                  </p:childTnLst>
                                </p:cTn>
                              </p:par>
                              <p:par>
                                <p:cTn id="27" presetID="22" presetClass="entr" presetSubtype="1"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up)">
                                      <p:cBhvr>
                                        <p:cTn id="29" dur="500"/>
                                        <p:tgtEl>
                                          <p:spTgt spid="73"/>
                                        </p:tgtEl>
                                      </p:cBhvr>
                                    </p:animEffect>
                                  </p:childTnLst>
                                </p:cTn>
                              </p:par>
                            </p:childTnLst>
                          </p:cTn>
                        </p:par>
                        <p:par>
                          <p:cTn id="30" fill="hold">
                            <p:stCondLst>
                              <p:cond delay="1500"/>
                            </p:stCondLst>
                            <p:childTnLst>
                              <p:par>
                                <p:cTn id="31" presetID="2" presetClass="entr" presetSubtype="1"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ppt_x"/>
                                          </p:val>
                                        </p:tav>
                                        <p:tav tm="100000">
                                          <p:val>
                                            <p:strVal val="#ppt_x"/>
                                          </p:val>
                                        </p:tav>
                                      </p:tavLst>
                                    </p:anim>
                                    <p:anim calcmode="lin" valueType="num">
                                      <p:cBhvr additive="base">
                                        <p:cTn id="34" dur="500" fill="hold"/>
                                        <p:tgtEl>
                                          <p:spTgt spid="59"/>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additive="base">
                                        <p:cTn id="37" dur="500" fill="hold"/>
                                        <p:tgtEl>
                                          <p:spTgt spid="74"/>
                                        </p:tgtEl>
                                        <p:attrNameLst>
                                          <p:attrName>ppt_x</p:attrName>
                                        </p:attrNameLst>
                                      </p:cBhvr>
                                      <p:tavLst>
                                        <p:tav tm="0">
                                          <p:val>
                                            <p:strVal val="#ppt_x"/>
                                          </p:val>
                                        </p:tav>
                                        <p:tav tm="100000">
                                          <p:val>
                                            <p:strVal val="#ppt_x"/>
                                          </p:val>
                                        </p:tav>
                                      </p:tavLst>
                                    </p:anim>
                                    <p:anim calcmode="lin" valueType="num">
                                      <p:cBhvr additive="base">
                                        <p:cTn id="38" dur="500" fill="hold"/>
                                        <p:tgtEl>
                                          <p:spTgt spid="74"/>
                                        </p:tgtEl>
                                        <p:attrNameLst>
                                          <p:attrName>ppt_y</p:attrName>
                                        </p:attrNameLst>
                                      </p:cBhvr>
                                      <p:tavLst>
                                        <p:tav tm="0">
                                          <p:val>
                                            <p:strVal val="0-#ppt_h/2"/>
                                          </p:val>
                                        </p:tav>
                                        <p:tav tm="100000">
                                          <p:val>
                                            <p:strVal val="#ppt_y"/>
                                          </p:val>
                                        </p:tav>
                                      </p:tavLst>
                                    </p:anim>
                                  </p:childTnLst>
                                </p:cTn>
                              </p:par>
                            </p:childTnLst>
                          </p:cTn>
                        </p:par>
                        <p:par>
                          <p:cTn id="39" fill="hold">
                            <p:stCondLst>
                              <p:cond delay="2000"/>
                            </p:stCondLst>
                            <p:childTnLst>
                              <p:par>
                                <p:cTn id="40" presetID="22" presetClass="entr" presetSubtype="4" fill="hold" nodeType="after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wipe(down)">
                                      <p:cBhvr>
                                        <p:cTn id="42" dur="500"/>
                                        <p:tgtEl>
                                          <p:spTgt spid="90"/>
                                        </p:tgtEl>
                                      </p:cBhvr>
                                    </p:animEffect>
                                  </p:childTnLst>
                                </p:cTn>
                              </p:par>
                              <p:par>
                                <p:cTn id="43" presetID="22" presetClass="entr" presetSubtype="4"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down)">
                                      <p:cBhvr>
                                        <p:cTn id="45" dur="500"/>
                                        <p:tgtEl>
                                          <p:spTgt spid="93"/>
                                        </p:tgtEl>
                                      </p:cBhvr>
                                    </p:animEffect>
                                  </p:childTnLst>
                                </p:cTn>
                              </p:par>
                            </p:childTnLst>
                          </p:cTn>
                        </p:par>
                        <p:par>
                          <p:cTn id="46" fill="hold">
                            <p:stCondLst>
                              <p:cond delay="2500"/>
                            </p:stCondLst>
                            <p:childTnLst>
                              <p:par>
                                <p:cTn id="47" presetID="22" presetClass="entr" presetSubtype="1" fill="hold" nodeType="after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up)">
                                      <p:cBhvr>
                                        <p:cTn id="49" dur="500"/>
                                        <p:tgtEl>
                                          <p:spTgt spid="62"/>
                                        </p:tgtEl>
                                      </p:cBhvr>
                                    </p:animEffect>
                                  </p:childTnLst>
                                </p:cTn>
                              </p:par>
                              <p:par>
                                <p:cTn id="50" presetID="22" presetClass="entr" presetSubtype="1"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up)">
                                      <p:cBhvr>
                                        <p:cTn id="52" dur="500"/>
                                        <p:tgtEl>
                                          <p:spTgt spid="77"/>
                                        </p:tgtEl>
                                      </p:cBhvr>
                                    </p:animEffect>
                                  </p:childTnLst>
                                </p:cTn>
                              </p:par>
                            </p:childTnLst>
                          </p:cTn>
                        </p:par>
                        <p:par>
                          <p:cTn id="53" fill="hold">
                            <p:stCondLst>
                              <p:cond delay="3000"/>
                            </p:stCondLst>
                            <p:childTnLst>
                              <p:par>
                                <p:cTn id="54" presetID="2" presetClass="entr" presetSubtype="1"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 calcmode="lin" valueType="num">
                                      <p:cBhvr additive="base">
                                        <p:cTn id="56" dur="500" fill="hold"/>
                                        <p:tgtEl>
                                          <p:spTgt spid="63"/>
                                        </p:tgtEl>
                                        <p:attrNameLst>
                                          <p:attrName>ppt_x</p:attrName>
                                        </p:attrNameLst>
                                      </p:cBhvr>
                                      <p:tavLst>
                                        <p:tav tm="0">
                                          <p:val>
                                            <p:strVal val="#ppt_x"/>
                                          </p:val>
                                        </p:tav>
                                        <p:tav tm="100000">
                                          <p:val>
                                            <p:strVal val="#ppt_x"/>
                                          </p:val>
                                        </p:tav>
                                      </p:tavLst>
                                    </p:anim>
                                    <p:anim calcmode="lin" valueType="num">
                                      <p:cBhvr additive="base">
                                        <p:cTn id="57" dur="500" fill="hold"/>
                                        <p:tgtEl>
                                          <p:spTgt spid="63"/>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0"/>
                                  </p:stCondLst>
                                  <p:childTnLst>
                                    <p:set>
                                      <p:cBhvr>
                                        <p:cTn id="59" dur="1" fill="hold">
                                          <p:stCondLst>
                                            <p:cond delay="0"/>
                                          </p:stCondLst>
                                        </p:cTn>
                                        <p:tgtEl>
                                          <p:spTgt spid="78"/>
                                        </p:tgtEl>
                                        <p:attrNameLst>
                                          <p:attrName>style.visibility</p:attrName>
                                        </p:attrNameLst>
                                      </p:cBhvr>
                                      <p:to>
                                        <p:strVal val="visible"/>
                                      </p:to>
                                    </p:set>
                                    <p:anim calcmode="lin" valueType="num">
                                      <p:cBhvr additive="base">
                                        <p:cTn id="60" dur="500" fill="hold"/>
                                        <p:tgtEl>
                                          <p:spTgt spid="78"/>
                                        </p:tgtEl>
                                        <p:attrNameLst>
                                          <p:attrName>ppt_x</p:attrName>
                                        </p:attrNameLst>
                                      </p:cBhvr>
                                      <p:tavLst>
                                        <p:tav tm="0">
                                          <p:val>
                                            <p:strVal val="#ppt_x"/>
                                          </p:val>
                                        </p:tav>
                                        <p:tav tm="100000">
                                          <p:val>
                                            <p:strVal val="#ppt_x"/>
                                          </p:val>
                                        </p:tav>
                                      </p:tavLst>
                                    </p:anim>
                                    <p:anim calcmode="lin" valueType="num">
                                      <p:cBhvr additive="base">
                                        <p:cTn id="61" dur="500" fill="hold"/>
                                        <p:tgtEl>
                                          <p:spTgt spid="78"/>
                                        </p:tgtEl>
                                        <p:attrNameLst>
                                          <p:attrName>ppt_y</p:attrName>
                                        </p:attrNameLst>
                                      </p:cBhvr>
                                      <p:tavLst>
                                        <p:tav tm="0">
                                          <p:val>
                                            <p:strVal val="0-#ppt_h/2"/>
                                          </p:val>
                                        </p:tav>
                                        <p:tav tm="100000">
                                          <p:val>
                                            <p:strVal val="#ppt_y"/>
                                          </p:val>
                                        </p:tav>
                                      </p:tavLst>
                                    </p:anim>
                                  </p:childTnLst>
                                </p:cTn>
                              </p:par>
                            </p:childTnLst>
                          </p:cTn>
                        </p:par>
                        <p:par>
                          <p:cTn id="62" fill="hold">
                            <p:stCondLst>
                              <p:cond delay="3500"/>
                            </p:stCondLst>
                            <p:childTnLst>
                              <p:par>
                                <p:cTn id="63" presetID="22" presetClass="entr" presetSubtype="4" fill="hold" nodeType="after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wipe(down)">
                                      <p:cBhvr>
                                        <p:cTn id="65" dur="500"/>
                                        <p:tgtEl>
                                          <p:spTgt spid="91"/>
                                        </p:tgtEl>
                                      </p:cBhvr>
                                    </p:animEffect>
                                  </p:childTnLst>
                                </p:cTn>
                              </p:par>
                              <p:par>
                                <p:cTn id="66" presetID="22" presetClass="entr" presetSubtype="4" fill="hold" nodeType="with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wipe(down)">
                                      <p:cBhvr>
                                        <p:cTn id="68" dur="500"/>
                                        <p:tgtEl>
                                          <p:spTgt spid="94"/>
                                        </p:tgtEl>
                                      </p:cBhvr>
                                    </p:animEffect>
                                  </p:childTnLst>
                                </p:cTn>
                              </p:par>
                            </p:childTnLst>
                          </p:cTn>
                        </p:par>
                        <p:par>
                          <p:cTn id="69" fill="hold">
                            <p:stCondLst>
                              <p:cond delay="4000"/>
                            </p:stCondLst>
                            <p:childTnLst>
                              <p:par>
                                <p:cTn id="70" presetID="22" presetClass="entr" presetSubtype="1" fill="hold" nodeType="after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wipe(up)">
                                      <p:cBhvr>
                                        <p:cTn id="72" dur="500"/>
                                        <p:tgtEl>
                                          <p:spTgt spid="66"/>
                                        </p:tgtEl>
                                      </p:cBhvr>
                                    </p:animEffect>
                                  </p:childTnLst>
                                </p:cTn>
                              </p:par>
                              <p:par>
                                <p:cTn id="73" presetID="22" presetClass="entr" presetSubtype="1" fill="hold"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up)">
                                      <p:cBhvr>
                                        <p:cTn id="75" dur="500"/>
                                        <p:tgtEl>
                                          <p:spTgt spid="81"/>
                                        </p:tgtEl>
                                      </p:cBhvr>
                                    </p:animEffect>
                                  </p:childTnLst>
                                </p:cTn>
                              </p:par>
                            </p:childTnLst>
                          </p:cTn>
                        </p:par>
                        <p:par>
                          <p:cTn id="76" fill="hold">
                            <p:stCondLst>
                              <p:cond delay="4500"/>
                            </p:stCondLst>
                            <p:childTnLst>
                              <p:par>
                                <p:cTn id="77" presetID="2" presetClass="entr" presetSubtype="1" fill="hold" grpId="0" nodeType="afterEffect">
                                  <p:stCondLst>
                                    <p:cond delay="0"/>
                                  </p:stCondLst>
                                  <p:childTnLst>
                                    <p:set>
                                      <p:cBhvr>
                                        <p:cTn id="78" dur="1" fill="hold">
                                          <p:stCondLst>
                                            <p:cond delay="0"/>
                                          </p:stCondLst>
                                        </p:cTn>
                                        <p:tgtEl>
                                          <p:spTgt spid="67"/>
                                        </p:tgtEl>
                                        <p:attrNameLst>
                                          <p:attrName>style.visibility</p:attrName>
                                        </p:attrNameLst>
                                      </p:cBhvr>
                                      <p:to>
                                        <p:strVal val="visible"/>
                                      </p:to>
                                    </p:set>
                                    <p:anim calcmode="lin" valueType="num">
                                      <p:cBhvr additive="base">
                                        <p:cTn id="79" dur="500" fill="hold"/>
                                        <p:tgtEl>
                                          <p:spTgt spid="67"/>
                                        </p:tgtEl>
                                        <p:attrNameLst>
                                          <p:attrName>ppt_x</p:attrName>
                                        </p:attrNameLst>
                                      </p:cBhvr>
                                      <p:tavLst>
                                        <p:tav tm="0">
                                          <p:val>
                                            <p:strVal val="#ppt_x"/>
                                          </p:val>
                                        </p:tav>
                                        <p:tav tm="100000">
                                          <p:val>
                                            <p:strVal val="#ppt_x"/>
                                          </p:val>
                                        </p:tav>
                                      </p:tavLst>
                                    </p:anim>
                                    <p:anim calcmode="lin" valueType="num">
                                      <p:cBhvr additive="base">
                                        <p:cTn id="80" dur="500" fill="hold"/>
                                        <p:tgtEl>
                                          <p:spTgt spid="67"/>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anim calcmode="lin" valueType="num">
                                      <p:cBhvr additive="base">
                                        <p:cTn id="83" dur="500" fill="hold"/>
                                        <p:tgtEl>
                                          <p:spTgt spid="82"/>
                                        </p:tgtEl>
                                        <p:attrNameLst>
                                          <p:attrName>ppt_x</p:attrName>
                                        </p:attrNameLst>
                                      </p:cBhvr>
                                      <p:tavLst>
                                        <p:tav tm="0">
                                          <p:val>
                                            <p:strVal val="#ppt_x"/>
                                          </p:val>
                                        </p:tav>
                                        <p:tav tm="100000">
                                          <p:val>
                                            <p:strVal val="#ppt_x"/>
                                          </p:val>
                                        </p:tav>
                                      </p:tavLst>
                                    </p:anim>
                                    <p:anim calcmode="lin" valueType="num">
                                      <p:cBhvr additive="base">
                                        <p:cTn id="8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5" grpId="0" animBg="1"/>
      <p:bldP spid="59" grpId="0" animBg="1"/>
      <p:bldP spid="63" grpId="0" animBg="1"/>
      <p:bldP spid="67" grpId="0" animBg="1"/>
      <p:bldP spid="70" grpId="0" animBg="1"/>
      <p:bldP spid="74" grpId="0" animBg="1"/>
      <p:bldP spid="78" grpId="0" animBg="1"/>
      <p:bldP spid="8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67"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896449" y="359473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348129" y="3599244"/>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
        <p:nvSpPr>
          <p:cNvPr id="74" name="矩形 73"/>
          <p:cNvSpPr/>
          <p:nvPr/>
        </p:nvSpPr>
        <p:spPr>
          <a:xfrm>
            <a:off x="5906199" y="407039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367629" y="4078679"/>
            <a:ext cx="257987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域内</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RBAC-LE</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模型构建与验证</a:t>
            </a:r>
          </a:p>
        </p:txBody>
      </p:sp>
      <p:sp>
        <p:nvSpPr>
          <p:cNvPr id="76" name="矩形 75"/>
          <p:cNvSpPr/>
          <p:nvPr/>
        </p:nvSpPr>
        <p:spPr>
          <a:xfrm>
            <a:off x="5896449" y="4558797"/>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348129" y="4567821"/>
            <a:ext cx="2557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域间</a:t>
            </a:r>
            <a:r>
              <a:rPr lang="en-US" altLang="zh-CN"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IDAC-TC</a:t>
            </a:r>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模型构建与验证</a:t>
            </a:r>
          </a:p>
        </p:txBody>
      </p:sp>
      <p:sp>
        <p:nvSpPr>
          <p:cNvPr id="24" name="文本框 23"/>
          <p:cNvSpPr txBox="1"/>
          <p:nvPr/>
        </p:nvSpPr>
        <p:spPr>
          <a:xfrm>
            <a:off x="6372597" y="2575430"/>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896449" y="505380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353769" y="5062833"/>
            <a:ext cx="12618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a:t>
            </a:r>
          </a:p>
        </p:txBody>
      </p:sp>
      <p:sp>
        <p:nvSpPr>
          <p:cNvPr id="2" name="矩形 1">
            <a:extLst>
              <a:ext uri="{FF2B5EF4-FFF2-40B4-BE49-F238E27FC236}">
                <a16:creationId xmlns:a16="http://schemas.microsoft.com/office/drawing/2014/main" id="{70CB6724-6C84-9872-FD6A-E4ACCB057029}"/>
              </a:ext>
            </a:extLst>
          </p:cNvPr>
          <p:cNvSpPr/>
          <p:nvPr/>
        </p:nvSpPr>
        <p:spPr>
          <a:xfrm>
            <a:off x="5896449" y="553923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48C8A311-C258-A1BC-1BCF-930E02EC983C}"/>
              </a:ext>
            </a:extLst>
          </p:cNvPr>
          <p:cNvSpPr/>
          <p:nvPr/>
        </p:nvSpPr>
        <p:spPr>
          <a:xfrm>
            <a:off x="6353769" y="556977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226377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sym typeface="微软雅黑" panose="020B0503020204020204" pitchFamily="34" charset="-122"/>
              </a:rPr>
              <a:t>拓扑配置</a:t>
            </a:r>
            <a:r>
              <a:rPr lang="zh-CN" altLang="zh-CN" kern="100" dirty="0">
                <a:solidFill>
                  <a:srgbClr val="000000"/>
                </a:solidFill>
                <a:latin typeface="+mj-ea"/>
              </a:rPr>
              <a:t>（</a:t>
            </a:r>
            <a:r>
              <a:rPr lang="en-US" altLang="zh-CN" kern="100" dirty="0">
                <a:solidFill>
                  <a:srgbClr val="000000"/>
                </a:solidFill>
                <a:latin typeface="+mj-ea"/>
              </a:rPr>
              <a:t>Topology Configuration</a:t>
            </a:r>
            <a:r>
              <a:rPr lang="zh-CN" altLang="zh-CN" kern="100" dirty="0">
                <a:solidFill>
                  <a:srgbClr val="000000"/>
                </a:solidFill>
                <a:latin typeface="+mj-ea"/>
              </a:rPr>
              <a:t>，</a:t>
            </a:r>
            <a:r>
              <a:rPr lang="en-US" altLang="zh-CN" kern="100" dirty="0">
                <a:solidFill>
                  <a:srgbClr val="000000"/>
                </a:solidFill>
                <a:latin typeface="+mj-ea"/>
              </a:rPr>
              <a:t>TC</a:t>
            </a:r>
            <a:r>
              <a:rPr lang="zh-CN" altLang="zh-CN" kern="100" dirty="0">
                <a:solidFill>
                  <a:srgbClr val="000000"/>
                </a:solidFill>
                <a:latin typeface="+mj-ea"/>
              </a:rPr>
              <a:t>）</a:t>
            </a:r>
            <a:endParaRPr lang="zh-CN" altLang="en-US" dirty="0">
              <a:sym typeface="微软雅黑" panose="020B0503020204020204" pitchFamily="34" charset="-122"/>
            </a:endParaRPr>
          </a:p>
        </p:txBody>
      </p:sp>
      <p:sp>
        <p:nvSpPr>
          <p:cNvPr id="4" name="Rectangle 2">
            <a:extLst>
              <a:ext uri="{FF2B5EF4-FFF2-40B4-BE49-F238E27FC236}">
                <a16:creationId xmlns:a16="http://schemas.microsoft.com/office/drawing/2014/main" id="{95193085-3E49-0FCA-1491-B1D88106C390}"/>
              </a:ext>
            </a:extLst>
          </p:cNvPr>
          <p:cNvSpPr/>
          <p:nvPr/>
        </p:nvSpPr>
        <p:spPr>
          <a:xfrm>
            <a:off x="-1889697" y="1262743"/>
            <a:ext cx="11534440" cy="2509304"/>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2" name="矩形 11">
            <a:extLst>
              <a:ext uri="{FF2B5EF4-FFF2-40B4-BE49-F238E27FC236}">
                <a16:creationId xmlns:a16="http://schemas.microsoft.com/office/drawing/2014/main" id="{690AD25D-9686-03E0-816A-67947E058CEA}"/>
              </a:ext>
            </a:extLst>
          </p:cNvPr>
          <p:cNvSpPr/>
          <p:nvPr/>
        </p:nvSpPr>
        <p:spPr>
          <a:xfrm>
            <a:off x="2914031" y="1549035"/>
            <a:ext cx="1216982" cy="400101"/>
          </a:xfrm>
          <a:prstGeom prst="rect">
            <a:avLst/>
          </a:prstGeom>
        </p:spPr>
        <p:txBody>
          <a:bodyPr wrap="none" lIns="91431" tIns="45716" rIns="91431" bIns="45716">
            <a:spAutoFit/>
          </a:bodyPr>
          <a:lstStyle/>
          <a:p>
            <a:pPr algn="r"/>
            <a:r>
              <a:rPr lang="zh-CN" altLang="zh-CN" sz="2000" b="1" kern="100" dirty="0">
                <a:solidFill>
                  <a:srgbClr val="000000"/>
                </a:solidFill>
                <a:latin typeface="微软雅黑" panose="020B0503020204020204" pitchFamily="34" charset="-122"/>
                <a:ea typeface="微软雅黑" panose="020B0503020204020204" pitchFamily="34" charset="-122"/>
              </a:rPr>
              <a:t>拓扑配置</a:t>
            </a:r>
            <a:endParaRPr lang="en-US" altLang="zh-CN" sz="1800" b="1" dirty="0">
              <a:solidFill>
                <a:srgbClr val="202A36"/>
              </a:solidFill>
              <a:latin typeface="微软雅黑" pitchFamily="34" charset="-122"/>
              <a:ea typeface="微软雅黑" pitchFamily="34" charset="-122"/>
            </a:endParaRPr>
          </a:p>
        </p:txBody>
      </p:sp>
      <p:sp>
        <p:nvSpPr>
          <p:cNvPr id="13" name="矩形 47">
            <a:extLst>
              <a:ext uri="{FF2B5EF4-FFF2-40B4-BE49-F238E27FC236}">
                <a16:creationId xmlns:a16="http://schemas.microsoft.com/office/drawing/2014/main" id="{EC8F1713-DA5A-1E20-9A1E-96CEE00C1176}"/>
              </a:ext>
            </a:extLst>
          </p:cNvPr>
          <p:cNvSpPr>
            <a:spLocks noChangeArrowheads="1"/>
          </p:cNvSpPr>
          <p:nvPr/>
        </p:nvSpPr>
        <p:spPr bwMode="auto">
          <a:xfrm>
            <a:off x="401398" y="2123504"/>
            <a:ext cx="3971357" cy="124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buNone/>
            </a:pPr>
            <a:r>
              <a:rPr lang="zh-CN" altLang="en-US" sz="1600" kern="100" dirty="0">
                <a:solidFill>
                  <a:srgbClr val="000000"/>
                </a:solidFill>
                <a:latin typeface="+mj-ea"/>
              </a:rPr>
              <a:t>表示</a:t>
            </a:r>
            <a:r>
              <a:rPr lang="zh-CN" altLang="zh-CN" sz="1600" kern="100" dirty="0">
                <a:solidFill>
                  <a:srgbClr val="000000"/>
                </a:solidFill>
                <a:latin typeface="+mj-ea"/>
              </a:rPr>
              <a:t>环境的结构。它是由物理世界的关键元素（访问主体和设备）及其关系决定的。在物理意义上，拓扑表示空间的物理特征，如不同访问主体间的邻近关系</a:t>
            </a:r>
            <a:r>
              <a:rPr lang="zh-CN" altLang="en-US" sz="1600" kern="100" dirty="0">
                <a:solidFill>
                  <a:srgbClr val="000000"/>
                </a:solidFill>
                <a:latin typeface="+mj-ea"/>
              </a:rPr>
              <a:t>。</a:t>
            </a:r>
            <a:endParaRPr lang="zh-CN" altLang="en-US" sz="1600" dirty="0">
              <a:solidFill>
                <a:schemeClr val="tx1">
                  <a:lumMod val="50000"/>
                  <a:lumOff val="50000"/>
                </a:schemeClr>
              </a:solidFill>
              <a:sym typeface="微软雅黑" pitchFamily="34" charset="-122"/>
            </a:endParaRPr>
          </a:p>
        </p:txBody>
      </p:sp>
      <p:sp>
        <p:nvSpPr>
          <p:cNvPr id="15" name="Oval 4">
            <a:extLst>
              <a:ext uri="{FF2B5EF4-FFF2-40B4-BE49-F238E27FC236}">
                <a16:creationId xmlns:a16="http://schemas.microsoft.com/office/drawing/2014/main" id="{043E884B-38B2-7C60-76E1-5DC4AC457444}"/>
              </a:ext>
            </a:extLst>
          </p:cNvPr>
          <p:cNvSpPr/>
          <p:nvPr/>
        </p:nvSpPr>
        <p:spPr>
          <a:xfrm>
            <a:off x="698870" y="3946415"/>
            <a:ext cx="626458" cy="62923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6" name="Oval 12">
            <a:extLst>
              <a:ext uri="{FF2B5EF4-FFF2-40B4-BE49-F238E27FC236}">
                <a16:creationId xmlns:a16="http://schemas.microsoft.com/office/drawing/2014/main" id="{5D4AC9EC-878B-7DBD-9C8E-6673D7C2E771}"/>
              </a:ext>
            </a:extLst>
          </p:cNvPr>
          <p:cNvSpPr/>
          <p:nvPr/>
        </p:nvSpPr>
        <p:spPr>
          <a:xfrm>
            <a:off x="3094589" y="3937599"/>
            <a:ext cx="635234" cy="638046"/>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7" name="Oval 14">
            <a:extLst>
              <a:ext uri="{FF2B5EF4-FFF2-40B4-BE49-F238E27FC236}">
                <a16:creationId xmlns:a16="http://schemas.microsoft.com/office/drawing/2014/main" id="{0CB5C848-2393-B4FC-CFF2-84D5182F4E45}"/>
              </a:ext>
            </a:extLst>
          </p:cNvPr>
          <p:cNvSpPr/>
          <p:nvPr/>
        </p:nvSpPr>
        <p:spPr>
          <a:xfrm>
            <a:off x="5499084" y="3946415"/>
            <a:ext cx="625072" cy="62923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 name="Oval 16">
            <a:extLst>
              <a:ext uri="{FF2B5EF4-FFF2-40B4-BE49-F238E27FC236}">
                <a16:creationId xmlns:a16="http://schemas.microsoft.com/office/drawing/2014/main" id="{423AD7D0-64CC-82FE-4469-2A6E88BF2DF4}"/>
              </a:ext>
            </a:extLst>
          </p:cNvPr>
          <p:cNvSpPr/>
          <p:nvPr/>
        </p:nvSpPr>
        <p:spPr>
          <a:xfrm>
            <a:off x="7635525" y="3955109"/>
            <a:ext cx="624328" cy="628481"/>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grpSp>
        <p:nvGrpSpPr>
          <p:cNvPr id="19" name="Group 20">
            <a:extLst>
              <a:ext uri="{FF2B5EF4-FFF2-40B4-BE49-F238E27FC236}">
                <a16:creationId xmlns:a16="http://schemas.microsoft.com/office/drawing/2014/main" id="{2444DE87-C0CE-704D-A6E1-808A4D2994A5}"/>
              </a:ext>
            </a:extLst>
          </p:cNvPr>
          <p:cNvGrpSpPr/>
          <p:nvPr/>
        </p:nvGrpSpPr>
        <p:grpSpPr>
          <a:xfrm>
            <a:off x="841394" y="4085718"/>
            <a:ext cx="350811" cy="352989"/>
            <a:chOff x="7971783" y="2080670"/>
            <a:chExt cx="401822" cy="404317"/>
          </a:xfrm>
          <a:solidFill>
            <a:schemeClr val="bg1"/>
          </a:solidFill>
        </p:grpSpPr>
        <p:sp>
          <p:nvSpPr>
            <p:cNvPr id="20" name="Freeform 42">
              <a:extLst>
                <a:ext uri="{FF2B5EF4-FFF2-40B4-BE49-F238E27FC236}">
                  <a16:creationId xmlns:a16="http://schemas.microsoft.com/office/drawing/2014/main" id="{612F02D3-7B2A-C0A0-EB82-303A7303BD00}"/>
                </a:ext>
              </a:extLst>
            </p:cNvPr>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21" name="Freeform 43">
              <a:extLst>
                <a:ext uri="{FF2B5EF4-FFF2-40B4-BE49-F238E27FC236}">
                  <a16:creationId xmlns:a16="http://schemas.microsoft.com/office/drawing/2014/main" id="{E6E48F51-F979-781E-E08D-E03099F8F329}"/>
                </a:ext>
              </a:extLst>
            </p:cNvPr>
            <p:cNvSpPr>
              <a:spLocks/>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dirty="0">
                <a:solidFill>
                  <a:schemeClr val="tx2">
                    <a:lumMod val="50000"/>
                  </a:schemeClr>
                </a:solidFill>
                <a:latin typeface="+mn-lt"/>
                <a:cs typeface="+mn-cs"/>
              </a:endParaRPr>
            </a:p>
          </p:txBody>
        </p:sp>
      </p:grpSp>
      <p:grpSp>
        <p:nvGrpSpPr>
          <p:cNvPr id="22" name="Group 23">
            <a:extLst>
              <a:ext uri="{FF2B5EF4-FFF2-40B4-BE49-F238E27FC236}">
                <a16:creationId xmlns:a16="http://schemas.microsoft.com/office/drawing/2014/main" id="{7E3CAA8F-8CE5-2F8A-0E1A-EE2D594113EA}"/>
              </a:ext>
            </a:extLst>
          </p:cNvPr>
          <p:cNvGrpSpPr/>
          <p:nvPr/>
        </p:nvGrpSpPr>
        <p:grpSpPr>
          <a:xfrm>
            <a:off x="3271696" y="4088173"/>
            <a:ext cx="344678" cy="300488"/>
            <a:chOff x="7540014" y="4306907"/>
            <a:chExt cx="389342" cy="339426"/>
          </a:xfrm>
          <a:solidFill>
            <a:schemeClr val="bg1"/>
          </a:solidFill>
        </p:grpSpPr>
        <p:sp>
          <p:nvSpPr>
            <p:cNvPr id="23" name="Freeform 110">
              <a:extLst>
                <a:ext uri="{FF2B5EF4-FFF2-40B4-BE49-F238E27FC236}">
                  <a16:creationId xmlns:a16="http://schemas.microsoft.com/office/drawing/2014/main" id="{A61B56B0-5D4C-D65A-0FE4-DF54B9064E3A}"/>
                </a:ext>
              </a:extLst>
            </p:cNvPr>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24" name="Freeform 111">
              <a:extLst>
                <a:ext uri="{FF2B5EF4-FFF2-40B4-BE49-F238E27FC236}">
                  <a16:creationId xmlns:a16="http://schemas.microsoft.com/office/drawing/2014/main" id="{9365B01A-C26E-AB5E-587D-E98C134B9E0C}"/>
                </a:ext>
              </a:extLst>
            </p:cNvPr>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25" name="Freeform 112">
              <a:extLst>
                <a:ext uri="{FF2B5EF4-FFF2-40B4-BE49-F238E27FC236}">
                  <a16:creationId xmlns:a16="http://schemas.microsoft.com/office/drawing/2014/main" id="{3AF114B9-0091-9079-F8C8-6EC29D2FDF6B}"/>
                </a:ext>
              </a:extLst>
            </p:cNvPr>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26" name="Freeform 113">
              <a:extLst>
                <a:ext uri="{FF2B5EF4-FFF2-40B4-BE49-F238E27FC236}">
                  <a16:creationId xmlns:a16="http://schemas.microsoft.com/office/drawing/2014/main" id="{E787F10F-296C-A2E9-4F7A-E5D9BFDEFE35}"/>
                </a:ext>
              </a:extLst>
            </p:cNvPr>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27" name="Freeform 114">
              <a:extLst>
                <a:ext uri="{FF2B5EF4-FFF2-40B4-BE49-F238E27FC236}">
                  <a16:creationId xmlns:a16="http://schemas.microsoft.com/office/drawing/2014/main" id="{92E9AEBD-EC0F-A423-DD64-A61D34A10E79}"/>
                </a:ext>
              </a:extLst>
            </p:cNvPr>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28" name="Freeform 115">
              <a:extLst>
                <a:ext uri="{FF2B5EF4-FFF2-40B4-BE49-F238E27FC236}">
                  <a16:creationId xmlns:a16="http://schemas.microsoft.com/office/drawing/2014/main" id="{6CB33D65-7F14-3471-3CA6-FE714BDEEAF1}"/>
                </a:ext>
              </a:extLst>
            </p:cNvPr>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29" name="Freeform 116">
              <a:extLst>
                <a:ext uri="{FF2B5EF4-FFF2-40B4-BE49-F238E27FC236}">
                  <a16:creationId xmlns:a16="http://schemas.microsoft.com/office/drawing/2014/main" id="{A324143A-9438-F926-8E05-267D33B3F2A2}"/>
                </a:ext>
              </a:extLst>
            </p:cNvPr>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0" name="Rectangle 117">
              <a:extLst>
                <a:ext uri="{FF2B5EF4-FFF2-40B4-BE49-F238E27FC236}">
                  <a16:creationId xmlns:a16="http://schemas.microsoft.com/office/drawing/2014/main" id="{C8F1567D-CCB9-C83F-D52B-F0489FA4CA55}"/>
                </a:ext>
              </a:extLst>
            </p:cNvPr>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1" name="Rectangle 118">
              <a:extLst>
                <a:ext uri="{FF2B5EF4-FFF2-40B4-BE49-F238E27FC236}">
                  <a16:creationId xmlns:a16="http://schemas.microsoft.com/office/drawing/2014/main" id="{802A262B-7C33-BE43-6AF5-F458DECD18BC}"/>
                </a:ext>
              </a:extLst>
            </p:cNvPr>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2" name="Rectangle 119">
              <a:extLst>
                <a:ext uri="{FF2B5EF4-FFF2-40B4-BE49-F238E27FC236}">
                  <a16:creationId xmlns:a16="http://schemas.microsoft.com/office/drawing/2014/main" id="{3111C857-7C7E-89FF-5E01-5A6E9492A9DC}"/>
                </a:ext>
              </a:extLst>
            </p:cNvPr>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3" name="Rectangle 120">
              <a:extLst>
                <a:ext uri="{FF2B5EF4-FFF2-40B4-BE49-F238E27FC236}">
                  <a16:creationId xmlns:a16="http://schemas.microsoft.com/office/drawing/2014/main" id="{82FD7BA0-1AA2-4B6D-FBFB-9874D51973AF}"/>
                </a:ext>
              </a:extLst>
            </p:cNvPr>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grpSp>
      <p:grpSp>
        <p:nvGrpSpPr>
          <p:cNvPr id="34" name="Group 35">
            <a:extLst>
              <a:ext uri="{FF2B5EF4-FFF2-40B4-BE49-F238E27FC236}">
                <a16:creationId xmlns:a16="http://schemas.microsoft.com/office/drawing/2014/main" id="{CC9CD952-E22E-14EB-A73F-221FB67A2683}"/>
              </a:ext>
            </a:extLst>
          </p:cNvPr>
          <p:cNvGrpSpPr/>
          <p:nvPr/>
        </p:nvGrpSpPr>
        <p:grpSpPr>
          <a:xfrm>
            <a:off x="7777931" y="4091453"/>
            <a:ext cx="330806" cy="328630"/>
            <a:chOff x="6853673" y="3715407"/>
            <a:chExt cx="379359" cy="376864"/>
          </a:xfrm>
          <a:solidFill>
            <a:schemeClr val="bg1"/>
          </a:solidFill>
        </p:grpSpPr>
        <p:sp>
          <p:nvSpPr>
            <p:cNvPr id="35" name="Freeform 150">
              <a:extLst>
                <a:ext uri="{FF2B5EF4-FFF2-40B4-BE49-F238E27FC236}">
                  <a16:creationId xmlns:a16="http://schemas.microsoft.com/office/drawing/2014/main" id="{72E2F3F3-CA6A-3BC6-300F-064389123A03}"/>
                </a:ext>
              </a:extLst>
            </p:cNvPr>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6" name="Rectangle 151">
              <a:extLst>
                <a:ext uri="{FF2B5EF4-FFF2-40B4-BE49-F238E27FC236}">
                  <a16:creationId xmlns:a16="http://schemas.microsoft.com/office/drawing/2014/main" id="{54E3A8B7-3F50-D3FD-8B97-9CF5BAC5D4E7}"/>
                </a:ext>
              </a:extLst>
            </p:cNvPr>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7" name="Rectangle 152">
              <a:extLst>
                <a:ext uri="{FF2B5EF4-FFF2-40B4-BE49-F238E27FC236}">
                  <a16:creationId xmlns:a16="http://schemas.microsoft.com/office/drawing/2014/main" id="{D0A43488-E640-DF45-9EEA-54F3159FC4D1}"/>
                </a:ext>
              </a:extLst>
            </p:cNvPr>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8" name="Rectangle 153">
              <a:extLst>
                <a:ext uri="{FF2B5EF4-FFF2-40B4-BE49-F238E27FC236}">
                  <a16:creationId xmlns:a16="http://schemas.microsoft.com/office/drawing/2014/main" id="{211E781A-F662-FE71-9350-E61F7AFBB52D}"/>
                </a:ext>
              </a:extLst>
            </p:cNvPr>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9" name="Freeform 154">
              <a:extLst>
                <a:ext uri="{FF2B5EF4-FFF2-40B4-BE49-F238E27FC236}">
                  <a16:creationId xmlns:a16="http://schemas.microsoft.com/office/drawing/2014/main" id="{6084C508-E7BE-EC10-D660-1C6297D191F9}"/>
                </a:ext>
              </a:extLst>
            </p:cNvPr>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0" name="Freeform 155">
              <a:extLst>
                <a:ext uri="{FF2B5EF4-FFF2-40B4-BE49-F238E27FC236}">
                  <a16:creationId xmlns:a16="http://schemas.microsoft.com/office/drawing/2014/main" id="{9B0CC92F-7A6B-2E41-A492-C2B4CBE1AF3D}"/>
                </a:ext>
              </a:extLst>
            </p:cNvPr>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1" name="Freeform 156">
              <a:extLst>
                <a:ext uri="{FF2B5EF4-FFF2-40B4-BE49-F238E27FC236}">
                  <a16:creationId xmlns:a16="http://schemas.microsoft.com/office/drawing/2014/main" id="{1A0FFAC4-3AAA-071C-870A-4C95C37AC6C0}"/>
                </a:ext>
              </a:extLst>
            </p:cNvPr>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2" name="Freeform 157">
              <a:extLst>
                <a:ext uri="{FF2B5EF4-FFF2-40B4-BE49-F238E27FC236}">
                  <a16:creationId xmlns:a16="http://schemas.microsoft.com/office/drawing/2014/main" id="{86A41ACE-39DA-8803-9719-5D6319682330}"/>
                </a:ext>
              </a:extLst>
            </p:cNvPr>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3" name="Freeform 158">
              <a:extLst>
                <a:ext uri="{FF2B5EF4-FFF2-40B4-BE49-F238E27FC236}">
                  <a16:creationId xmlns:a16="http://schemas.microsoft.com/office/drawing/2014/main" id="{634AB814-81F0-D9D4-1CD8-56DC588D0E48}"/>
                </a:ext>
              </a:extLst>
            </p:cNvPr>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4" name="Rectangle 159">
              <a:extLst>
                <a:ext uri="{FF2B5EF4-FFF2-40B4-BE49-F238E27FC236}">
                  <a16:creationId xmlns:a16="http://schemas.microsoft.com/office/drawing/2014/main" id="{C897E32E-B4A1-78CC-1ABB-FB49419A2CDE}"/>
                </a:ext>
              </a:extLst>
            </p:cNvPr>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5" name="Freeform 160">
              <a:extLst>
                <a:ext uri="{FF2B5EF4-FFF2-40B4-BE49-F238E27FC236}">
                  <a16:creationId xmlns:a16="http://schemas.microsoft.com/office/drawing/2014/main" id="{89D4C397-DB2F-C801-581E-7D92E75C038F}"/>
                </a:ext>
              </a:extLst>
            </p:cNvPr>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6" name="Freeform 161">
              <a:extLst>
                <a:ext uri="{FF2B5EF4-FFF2-40B4-BE49-F238E27FC236}">
                  <a16:creationId xmlns:a16="http://schemas.microsoft.com/office/drawing/2014/main" id="{59A3BE9A-8E94-D0B0-A680-A7956C957BAE}"/>
                </a:ext>
              </a:extLst>
            </p:cNvPr>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7" name="Freeform 162">
              <a:extLst>
                <a:ext uri="{FF2B5EF4-FFF2-40B4-BE49-F238E27FC236}">
                  <a16:creationId xmlns:a16="http://schemas.microsoft.com/office/drawing/2014/main" id="{88ECD092-3878-D1AC-C202-9E0DBC367FC2}"/>
                </a:ext>
              </a:extLst>
            </p:cNvPr>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8" name="Freeform 163">
              <a:extLst>
                <a:ext uri="{FF2B5EF4-FFF2-40B4-BE49-F238E27FC236}">
                  <a16:creationId xmlns:a16="http://schemas.microsoft.com/office/drawing/2014/main" id="{C827632E-9176-E5B7-FAA7-D437827F1060}"/>
                </a:ext>
              </a:extLst>
            </p:cNvPr>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9" name="Freeform 164">
              <a:extLst>
                <a:ext uri="{FF2B5EF4-FFF2-40B4-BE49-F238E27FC236}">
                  <a16:creationId xmlns:a16="http://schemas.microsoft.com/office/drawing/2014/main" id="{9FAF4126-321E-F81A-835C-F0E9AF1D46A7}"/>
                </a:ext>
              </a:extLst>
            </p:cNvPr>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0" name="Freeform 165">
              <a:extLst>
                <a:ext uri="{FF2B5EF4-FFF2-40B4-BE49-F238E27FC236}">
                  <a16:creationId xmlns:a16="http://schemas.microsoft.com/office/drawing/2014/main" id="{8B67A2FF-3ED0-01CB-69DF-23D8843B72CA}"/>
                </a:ext>
              </a:extLst>
            </p:cNvPr>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1" name="Rectangle 166">
              <a:extLst>
                <a:ext uri="{FF2B5EF4-FFF2-40B4-BE49-F238E27FC236}">
                  <a16:creationId xmlns:a16="http://schemas.microsoft.com/office/drawing/2014/main" id="{84B76774-F6E0-349F-6B4C-A4B4BDFAB4FB}"/>
                </a:ext>
              </a:extLst>
            </p:cNvPr>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2" name="Rectangle 167">
              <a:extLst>
                <a:ext uri="{FF2B5EF4-FFF2-40B4-BE49-F238E27FC236}">
                  <a16:creationId xmlns:a16="http://schemas.microsoft.com/office/drawing/2014/main" id="{4B3136A6-FAB7-A471-46FF-17976F1F9F7D}"/>
                </a:ext>
              </a:extLst>
            </p:cNvPr>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grpSp>
      <p:grpSp>
        <p:nvGrpSpPr>
          <p:cNvPr id="53" name="Group 54">
            <a:extLst>
              <a:ext uri="{FF2B5EF4-FFF2-40B4-BE49-F238E27FC236}">
                <a16:creationId xmlns:a16="http://schemas.microsoft.com/office/drawing/2014/main" id="{02DDC265-CA2C-8D9E-B1F3-8EFEDBDE90FE}"/>
              </a:ext>
            </a:extLst>
          </p:cNvPr>
          <p:cNvGrpSpPr/>
          <p:nvPr/>
        </p:nvGrpSpPr>
        <p:grpSpPr>
          <a:xfrm>
            <a:off x="5680883" y="4128423"/>
            <a:ext cx="261474" cy="339916"/>
            <a:chOff x="6421904" y="4798576"/>
            <a:chExt cx="299494" cy="389342"/>
          </a:xfrm>
          <a:solidFill>
            <a:schemeClr val="bg1"/>
          </a:solidFill>
        </p:grpSpPr>
        <p:sp>
          <p:nvSpPr>
            <p:cNvPr id="54" name="Freeform 170">
              <a:extLst>
                <a:ext uri="{FF2B5EF4-FFF2-40B4-BE49-F238E27FC236}">
                  <a16:creationId xmlns:a16="http://schemas.microsoft.com/office/drawing/2014/main" id="{065E2751-6501-EE0E-D042-40A966748B5E}"/>
                </a:ext>
              </a:extLst>
            </p:cNvPr>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5" name="Freeform 171">
              <a:extLst>
                <a:ext uri="{FF2B5EF4-FFF2-40B4-BE49-F238E27FC236}">
                  <a16:creationId xmlns:a16="http://schemas.microsoft.com/office/drawing/2014/main" id="{6FAD6400-C629-46FD-7562-B50ECE86EAF5}"/>
                </a:ext>
              </a:extLst>
            </p:cNvPr>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grpSp>
      <mc:AlternateContent xmlns:mc="http://schemas.openxmlformats.org/markup-compatibility/2006" xmlns:a14="http://schemas.microsoft.com/office/drawing/2010/main">
        <mc:Choice Requires="a14">
          <p:sp>
            <p:nvSpPr>
              <p:cNvPr id="57" name="矩形 47">
                <a:extLst>
                  <a:ext uri="{FF2B5EF4-FFF2-40B4-BE49-F238E27FC236}">
                    <a16:creationId xmlns:a16="http://schemas.microsoft.com/office/drawing/2014/main" id="{EE991369-8F5A-D299-86F1-E01FCA39CE3C}"/>
                  </a:ext>
                </a:extLst>
              </p:cNvPr>
              <p:cNvSpPr>
                <a:spLocks noChangeArrowheads="1"/>
              </p:cNvSpPr>
              <p:nvPr/>
            </p:nvSpPr>
            <p:spPr bwMode="auto">
              <a:xfrm>
                <a:off x="220054" y="4809731"/>
                <a:ext cx="1767286" cy="683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14:m>
                  <m:oMathPara xmlns:m="http://schemas.openxmlformats.org/officeDocument/2006/math">
                    <m:oMathParaPr>
                      <m:jc m:val="centerGroup"/>
                    </m:oMathParaPr>
                    <m:oMath xmlns:m="http://schemas.openxmlformats.org/officeDocument/2006/math">
                      <m:r>
                        <a:rPr lang="en-US" altLang="zh-CN" sz="1600" i="1" kern="100" dirty="0" smtClean="0">
                          <a:solidFill>
                            <a:srgbClr val="000000"/>
                          </a:solidFill>
                          <a:latin typeface="Cambria Math" panose="02040503050406030204" pitchFamily="18" charset="0"/>
                        </a:rPr>
                        <m:t>𝑈𝑠𝑒𝑟</m:t>
                      </m:r>
                      <m:r>
                        <a:rPr lang="zh-CN" altLang="en-US" sz="1600" i="1" kern="100" dirty="0">
                          <a:solidFill>
                            <a:srgbClr val="000000"/>
                          </a:solidFill>
                          <a:latin typeface="Cambria Math" panose="02040503050406030204" pitchFamily="18" charset="0"/>
                        </a:rPr>
                        <m:t>，</m:t>
                      </m:r>
                      <m:r>
                        <a:rPr lang="en-US" altLang="zh-CN" sz="1600" i="1" kern="100" dirty="0">
                          <a:solidFill>
                            <a:srgbClr val="000000"/>
                          </a:solidFill>
                          <a:latin typeface="Cambria Math" panose="02040503050406030204" pitchFamily="18" charset="0"/>
                        </a:rPr>
                        <m:t>𝑅𝑜𝑙𝑒</m:t>
                      </m:r>
                      <m:r>
                        <a:rPr lang="zh-CN" altLang="zh-CN" sz="1600" i="1" kern="100" dirty="0">
                          <a:solidFill>
                            <a:srgbClr val="000000"/>
                          </a:solidFill>
                          <a:latin typeface="Cambria Math" panose="02040503050406030204" pitchFamily="18" charset="0"/>
                        </a:rPr>
                        <m:t>，</m:t>
                      </m:r>
                    </m:oMath>
                  </m:oMathPara>
                </a14:m>
                <a:endParaRPr lang="en-US" altLang="zh-CN" sz="1600" i="1" kern="100" dirty="0">
                  <a:solidFill>
                    <a:srgbClr val="000000"/>
                  </a:solidFill>
                  <a:latin typeface="Cambria Math" panose="02040503050406030204" pitchFamily="18" charset="0"/>
                </a:endParaRPr>
              </a:p>
              <a:p>
                <a:pPr algn="ctr">
                  <a:lnSpc>
                    <a:spcPct val="120000"/>
                  </a:lnSpc>
                  <a:spcBef>
                    <a:spcPct val="0"/>
                  </a:spcBef>
                  <a:buNone/>
                </a:pPr>
                <a14:m>
                  <m:oMathPara xmlns:m="http://schemas.openxmlformats.org/officeDocument/2006/math">
                    <m:oMathParaPr>
                      <m:jc m:val="centerGroup"/>
                    </m:oMathParaPr>
                    <m:oMath xmlns:m="http://schemas.openxmlformats.org/officeDocument/2006/math">
                      <m:r>
                        <a:rPr lang="en-US" altLang="zh-CN" sz="1600" i="1" kern="100" dirty="0">
                          <a:solidFill>
                            <a:srgbClr val="000000"/>
                          </a:solidFill>
                          <a:latin typeface="Cambria Math" panose="02040503050406030204" pitchFamily="18" charset="0"/>
                        </a:rPr>
                        <m:t>𝐷𝑒𝑣𝑖𝑐𝑒</m:t>
                      </m:r>
                      <m:r>
                        <a:rPr lang="zh-CN" altLang="zh-CN" sz="1600" i="1" kern="100" dirty="0">
                          <a:solidFill>
                            <a:srgbClr val="000000"/>
                          </a:solidFill>
                          <a:latin typeface="Cambria Math" panose="02040503050406030204" pitchFamily="18" charset="0"/>
                        </a:rPr>
                        <m:t>，</m:t>
                      </m:r>
                      <m:r>
                        <a:rPr lang="en-US" altLang="zh-CN" sz="1600" i="1" kern="100" dirty="0">
                          <a:solidFill>
                            <a:srgbClr val="000000"/>
                          </a:solidFill>
                          <a:latin typeface="Cambria Math" panose="02040503050406030204" pitchFamily="18" charset="0"/>
                        </a:rPr>
                        <m:t>𝐿𝑜𝑐𝑎𝑡𝑖𝑜𝑛</m:t>
                      </m:r>
                    </m:oMath>
                  </m:oMathPara>
                </a14:m>
                <a:endParaRPr lang="zh-CN" altLang="en-US" sz="1600" dirty="0">
                  <a:solidFill>
                    <a:schemeClr val="tx1">
                      <a:lumMod val="50000"/>
                      <a:lumOff val="50000"/>
                    </a:schemeClr>
                  </a:solidFill>
                  <a:sym typeface="微软雅黑" pitchFamily="34" charset="-122"/>
                </a:endParaRPr>
              </a:p>
            </p:txBody>
          </p:sp>
        </mc:Choice>
        <mc:Fallback xmlns="">
          <p:sp>
            <p:nvSpPr>
              <p:cNvPr id="57" name="矩形 47">
                <a:extLst>
                  <a:ext uri="{FF2B5EF4-FFF2-40B4-BE49-F238E27FC236}">
                    <a16:creationId xmlns:a16="http://schemas.microsoft.com/office/drawing/2014/main" id="{EE991369-8F5A-D299-86F1-E01FCA39CE3C}"/>
                  </a:ext>
                </a:extLst>
              </p:cNvPr>
              <p:cNvSpPr>
                <a:spLocks noRot="1" noChangeAspect="1" noMove="1" noResize="1" noEditPoints="1" noAdjustHandles="1" noChangeArrowheads="1" noChangeShapeType="1" noTextEdit="1"/>
              </p:cNvSpPr>
              <p:nvPr/>
            </p:nvSpPr>
            <p:spPr bwMode="auto">
              <a:xfrm>
                <a:off x="220054" y="4809731"/>
                <a:ext cx="1767286" cy="683256"/>
              </a:xfrm>
              <a:prstGeom prst="rect">
                <a:avLst/>
              </a:prstGeom>
              <a:blipFill>
                <a:blip r:embed="rId3"/>
                <a:stretch>
                  <a:fillRect l="-13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47">
                <a:extLst>
                  <a:ext uri="{FF2B5EF4-FFF2-40B4-BE49-F238E27FC236}">
                    <a16:creationId xmlns:a16="http://schemas.microsoft.com/office/drawing/2014/main" id="{F12FAB9D-3A59-5743-B670-A599DA110230}"/>
                  </a:ext>
                </a:extLst>
              </p:cNvPr>
              <p:cNvSpPr>
                <a:spLocks noChangeArrowheads="1"/>
              </p:cNvSpPr>
              <p:nvPr/>
            </p:nvSpPr>
            <p:spPr bwMode="auto">
              <a:xfrm>
                <a:off x="2597634" y="4841535"/>
                <a:ext cx="1634022" cy="6514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14:m>
                  <m:oMath xmlns:m="http://schemas.openxmlformats.org/officeDocument/2006/math">
                    <m:r>
                      <a:rPr lang="en-US" altLang="zh-CN" sz="1600" kern="100">
                        <a:solidFill>
                          <a:srgbClr val="000000"/>
                        </a:solidFill>
                        <a:latin typeface="Cambria Math" panose="02040503050406030204" pitchFamily="18" charset="0"/>
                      </a:rPr>
                      <m:t>𝑅𝐿</m:t>
                    </m:r>
                    <m:r>
                      <a:rPr lang="en-US" altLang="zh-CN" sz="1600" kern="100">
                        <a:solidFill>
                          <a:srgbClr val="000000"/>
                        </a:solidFill>
                        <a:latin typeface="Cambria Math" panose="02040503050406030204" pitchFamily="18" charset="0"/>
                      </a:rPr>
                      <m:t>⊆</m:t>
                    </m:r>
                    <m:r>
                      <a:rPr lang="en-US" altLang="zh-CN" sz="1600" kern="100">
                        <a:solidFill>
                          <a:srgbClr val="000000"/>
                        </a:solidFill>
                        <a:latin typeface="Cambria Math" panose="02040503050406030204" pitchFamily="18" charset="0"/>
                      </a:rPr>
                      <m:t>𝑅𝑜𝑙𝑒</m:t>
                    </m:r>
                    <m:r>
                      <a:rPr lang="en-US" altLang="zh-CN" sz="1600" kern="100">
                        <a:solidFill>
                          <a:srgbClr val="000000"/>
                        </a:solidFill>
                        <a:latin typeface="Cambria Math" panose="02040503050406030204" pitchFamily="18" charset="0"/>
                      </a:rPr>
                      <m:t>×</m:t>
                    </m:r>
                    <m:r>
                      <a:rPr lang="en-US" altLang="zh-CN" sz="1600" kern="100">
                        <a:solidFill>
                          <a:srgbClr val="000000"/>
                        </a:solidFill>
                        <a:latin typeface="Cambria Math" panose="02040503050406030204" pitchFamily="18" charset="0"/>
                      </a:rPr>
                      <m:t>𝐿𝑜𝑐𝑎𝑡𝑖𝑜𝑛</m:t>
                    </m:r>
                  </m:oMath>
                </a14:m>
                <a:r>
                  <a:rPr lang="en-US" altLang="zh-CN" sz="1600" kern="100" dirty="0">
                    <a:solidFill>
                      <a:srgbClr val="000000"/>
                    </a:solidFill>
                    <a:latin typeface="+mj-ea"/>
                  </a:rPr>
                  <a:t> </a:t>
                </a:r>
                <a:endParaRPr lang="zh-CN" altLang="en-US" sz="1400" dirty="0">
                  <a:solidFill>
                    <a:schemeClr val="tx1">
                      <a:lumMod val="50000"/>
                      <a:lumOff val="50000"/>
                    </a:schemeClr>
                  </a:solidFill>
                  <a:sym typeface="微软雅黑" pitchFamily="34" charset="-122"/>
                </a:endParaRPr>
              </a:p>
            </p:txBody>
          </p:sp>
        </mc:Choice>
        <mc:Fallback xmlns="">
          <p:sp>
            <p:nvSpPr>
              <p:cNvPr id="59" name="矩形 47">
                <a:extLst>
                  <a:ext uri="{FF2B5EF4-FFF2-40B4-BE49-F238E27FC236}">
                    <a16:creationId xmlns:a16="http://schemas.microsoft.com/office/drawing/2014/main" id="{F12FAB9D-3A59-5743-B670-A599DA110230}"/>
                  </a:ext>
                </a:extLst>
              </p:cNvPr>
              <p:cNvSpPr>
                <a:spLocks noRot="1" noChangeAspect="1" noMove="1" noResize="1" noEditPoints="1" noAdjustHandles="1" noChangeArrowheads="1" noChangeShapeType="1" noTextEdit="1"/>
              </p:cNvSpPr>
              <p:nvPr/>
            </p:nvSpPr>
            <p:spPr bwMode="auto">
              <a:xfrm>
                <a:off x="2597634" y="4841535"/>
                <a:ext cx="1634022" cy="65145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47">
                <a:extLst>
                  <a:ext uri="{FF2B5EF4-FFF2-40B4-BE49-F238E27FC236}">
                    <a16:creationId xmlns:a16="http://schemas.microsoft.com/office/drawing/2014/main" id="{3E29BB1A-CE69-60B8-60FC-957CCC9E7F13}"/>
                  </a:ext>
                </a:extLst>
              </p:cNvPr>
              <p:cNvSpPr>
                <a:spLocks noChangeArrowheads="1"/>
              </p:cNvSpPr>
              <p:nvPr/>
            </p:nvSpPr>
            <p:spPr bwMode="auto">
              <a:xfrm>
                <a:off x="7293202" y="4905527"/>
                <a:ext cx="1634022" cy="5874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14:m>
                  <m:oMathPara xmlns:m="http://schemas.openxmlformats.org/officeDocument/2006/math">
                    <m:oMathParaPr>
                      <m:jc m:val="centerGroup"/>
                    </m:oMathParaPr>
                    <m:oMath xmlns:m="http://schemas.openxmlformats.org/officeDocument/2006/math">
                      <m:r>
                        <a:rPr lang="en-US" altLang="zh-CN" sz="1400" kern="100" smtClean="0">
                          <a:solidFill>
                            <a:srgbClr val="000000"/>
                          </a:solidFill>
                          <a:latin typeface="Cambria Math" panose="02040503050406030204" pitchFamily="18" charset="0"/>
                        </a:rPr>
                        <m:t>𝑅𝐷</m:t>
                      </m:r>
                      <m:r>
                        <a:rPr lang="en-US" altLang="zh-CN" sz="1400" kern="100" smtClean="0">
                          <a:solidFill>
                            <a:srgbClr val="000000"/>
                          </a:solidFill>
                          <a:latin typeface="Cambria Math" panose="02040503050406030204" pitchFamily="18" charset="0"/>
                        </a:rPr>
                        <m:t>⊆</m:t>
                      </m:r>
                      <m:r>
                        <a:rPr lang="en-US" altLang="zh-CN" sz="1400" kern="100" smtClean="0">
                          <a:solidFill>
                            <a:srgbClr val="000000"/>
                          </a:solidFill>
                          <a:latin typeface="Cambria Math" panose="02040503050406030204" pitchFamily="18" charset="0"/>
                        </a:rPr>
                        <m:t>𝑅𝑜𝑙𝑒</m:t>
                      </m:r>
                      <m:r>
                        <a:rPr lang="en-US" altLang="zh-CN" sz="1400" kern="100" smtClean="0">
                          <a:solidFill>
                            <a:srgbClr val="000000"/>
                          </a:solidFill>
                          <a:latin typeface="Cambria Math" panose="02040503050406030204" pitchFamily="18" charset="0"/>
                        </a:rPr>
                        <m:t>×</m:t>
                      </m:r>
                    </m:oMath>
                  </m:oMathPara>
                </a14:m>
                <a:endParaRPr lang="en-US" altLang="zh-CN" sz="1400" kern="100" dirty="0">
                  <a:solidFill>
                    <a:srgbClr val="000000"/>
                  </a:solidFill>
                  <a:latin typeface="Cambria Math" panose="02040503050406030204" pitchFamily="18" charset="0"/>
                </a:endParaRPr>
              </a:p>
              <a:p>
                <a:pPr algn="ctr">
                  <a:lnSpc>
                    <a:spcPct val="120000"/>
                  </a:lnSpc>
                  <a:spcBef>
                    <a:spcPct val="0"/>
                  </a:spcBef>
                  <a:buNone/>
                </a:pPr>
                <a14:m>
                  <m:oMath xmlns:m="http://schemas.openxmlformats.org/officeDocument/2006/math">
                    <m:r>
                      <a:rPr lang="en-US" altLang="zh-CN" sz="1400" kern="100">
                        <a:solidFill>
                          <a:srgbClr val="000000"/>
                        </a:solidFill>
                        <a:latin typeface="Cambria Math" panose="02040503050406030204" pitchFamily="18" charset="0"/>
                      </a:rPr>
                      <m:t>𝐷𝑒𝑣𝑖𝑐𝑒</m:t>
                    </m:r>
                  </m:oMath>
                </a14:m>
                <a:r>
                  <a:rPr lang="en-US" altLang="zh-CN" sz="1400" kern="100" dirty="0">
                    <a:solidFill>
                      <a:srgbClr val="000000"/>
                    </a:solidFill>
                    <a:latin typeface="+mj-ea"/>
                  </a:rPr>
                  <a:t> </a:t>
                </a:r>
                <a:endParaRPr lang="zh-CN" altLang="en-US" sz="1400" dirty="0">
                  <a:solidFill>
                    <a:schemeClr val="tx1">
                      <a:lumMod val="50000"/>
                      <a:lumOff val="50000"/>
                    </a:schemeClr>
                  </a:solidFill>
                  <a:sym typeface="微软雅黑" pitchFamily="34" charset="-122"/>
                </a:endParaRPr>
              </a:p>
            </p:txBody>
          </p:sp>
        </mc:Choice>
        <mc:Fallback xmlns="">
          <p:sp>
            <p:nvSpPr>
              <p:cNvPr id="61" name="矩形 47">
                <a:extLst>
                  <a:ext uri="{FF2B5EF4-FFF2-40B4-BE49-F238E27FC236}">
                    <a16:creationId xmlns:a16="http://schemas.microsoft.com/office/drawing/2014/main" id="{3E29BB1A-CE69-60B8-60FC-957CCC9E7F13}"/>
                  </a:ext>
                </a:extLst>
              </p:cNvPr>
              <p:cNvSpPr>
                <a:spLocks noRot="1" noChangeAspect="1" noMove="1" noResize="1" noEditPoints="1" noAdjustHandles="1" noChangeArrowheads="1" noChangeShapeType="1" noTextEdit="1"/>
              </p:cNvSpPr>
              <p:nvPr/>
            </p:nvSpPr>
            <p:spPr bwMode="auto">
              <a:xfrm>
                <a:off x="7293202" y="4905527"/>
                <a:ext cx="1634022" cy="58746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47">
                <a:extLst>
                  <a:ext uri="{FF2B5EF4-FFF2-40B4-BE49-F238E27FC236}">
                    <a16:creationId xmlns:a16="http://schemas.microsoft.com/office/drawing/2014/main" id="{94D13F43-DFC3-7555-9BE2-2499D01FE847}"/>
                  </a:ext>
                </a:extLst>
              </p:cNvPr>
              <p:cNvSpPr>
                <a:spLocks noChangeArrowheads="1"/>
              </p:cNvSpPr>
              <p:nvPr/>
            </p:nvSpPr>
            <p:spPr bwMode="auto">
              <a:xfrm>
                <a:off x="4903259" y="4841535"/>
                <a:ext cx="1771006" cy="683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14:m>
                  <m:oMathPara xmlns:m="http://schemas.openxmlformats.org/officeDocument/2006/math">
                    <m:oMathParaPr>
                      <m:jc m:val="centerGroup"/>
                    </m:oMathParaPr>
                    <m:oMath xmlns:m="http://schemas.openxmlformats.org/officeDocument/2006/math">
                      <m:r>
                        <a:rPr lang="en-US" altLang="zh-CN" sz="1600" kern="100" smtClean="0">
                          <a:solidFill>
                            <a:srgbClr val="000000"/>
                          </a:solidFill>
                          <a:latin typeface="Cambria Math" panose="02040503050406030204" pitchFamily="18" charset="0"/>
                        </a:rPr>
                        <m:t>𝐷𝐿</m:t>
                      </m:r>
                      <m:r>
                        <a:rPr lang="en-US" altLang="zh-CN" sz="1600" kern="100">
                          <a:solidFill>
                            <a:srgbClr val="000000"/>
                          </a:solidFill>
                          <a:latin typeface="Cambria Math" panose="02040503050406030204" pitchFamily="18" charset="0"/>
                        </a:rPr>
                        <m:t>⊆</m:t>
                      </m:r>
                      <m:r>
                        <a:rPr lang="en-US" altLang="zh-CN" sz="1600" kern="100">
                          <a:solidFill>
                            <a:srgbClr val="000000"/>
                          </a:solidFill>
                          <a:latin typeface="Cambria Math" panose="02040503050406030204" pitchFamily="18" charset="0"/>
                        </a:rPr>
                        <m:t>𝐷𝑒𝑣𝑖𝑐𝑒</m:t>
                      </m:r>
                      <m:r>
                        <a:rPr lang="en-US" altLang="zh-CN" sz="1600" kern="100">
                          <a:solidFill>
                            <a:srgbClr val="000000"/>
                          </a:solidFill>
                          <a:latin typeface="Cambria Math" panose="02040503050406030204" pitchFamily="18" charset="0"/>
                        </a:rPr>
                        <m:t>×</m:t>
                      </m:r>
                    </m:oMath>
                  </m:oMathPara>
                </a14:m>
                <a:endParaRPr lang="en-US" altLang="zh-CN" sz="1600" kern="100" dirty="0">
                  <a:solidFill>
                    <a:srgbClr val="000000"/>
                  </a:solidFill>
                  <a:latin typeface="Cambria Math" panose="02040503050406030204" pitchFamily="18" charset="0"/>
                </a:endParaRPr>
              </a:p>
              <a:p>
                <a:pPr algn="ctr">
                  <a:lnSpc>
                    <a:spcPct val="120000"/>
                  </a:lnSpc>
                  <a:spcBef>
                    <a:spcPct val="0"/>
                  </a:spcBef>
                  <a:buNone/>
                </a:pPr>
                <a14:m>
                  <m:oMathPara xmlns:m="http://schemas.openxmlformats.org/officeDocument/2006/math">
                    <m:oMathParaPr>
                      <m:jc m:val="centerGroup"/>
                    </m:oMathParaPr>
                    <m:oMath xmlns:m="http://schemas.openxmlformats.org/officeDocument/2006/math">
                      <m:r>
                        <a:rPr lang="en-US" altLang="zh-CN" sz="1600" kern="100">
                          <a:solidFill>
                            <a:srgbClr val="000000"/>
                          </a:solidFill>
                          <a:latin typeface="Cambria Math" panose="02040503050406030204" pitchFamily="18" charset="0"/>
                        </a:rPr>
                        <m:t>𝐿𝑜𝑐𝑎𝑡𝑖𝑜𝑛</m:t>
                      </m:r>
                    </m:oMath>
                  </m:oMathPara>
                </a14:m>
                <a:endParaRPr lang="zh-CN" altLang="en-US" sz="1600" dirty="0">
                  <a:solidFill>
                    <a:schemeClr val="tx1">
                      <a:lumMod val="50000"/>
                      <a:lumOff val="50000"/>
                    </a:schemeClr>
                  </a:solidFill>
                  <a:sym typeface="微软雅黑" pitchFamily="34" charset="-122"/>
                </a:endParaRPr>
              </a:p>
            </p:txBody>
          </p:sp>
        </mc:Choice>
        <mc:Fallback xmlns="">
          <p:sp>
            <p:nvSpPr>
              <p:cNvPr id="63" name="矩形 47">
                <a:extLst>
                  <a:ext uri="{FF2B5EF4-FFF2-40B4-BE49-F238E27FC236}">
                    <a16:creationId xmlns:a16="http://schemas.microsoft.com/office/drawing/2014/main" id="{94D13F43-DFC3-7555-9BE2-2499D01FE847}"/>
                  </a:ext>
                </a:extLst>
              </p:cNvPr>
              <p:cNvSpPr>
                <a:spLocks noRot="1" noChangeAspect="1" noMove="1" noResize="1" noEditPoints="1" noAdjustHandles="1" noChangeArrowheads="1" noChangeShapeType="1" noTextEdit="1"/>
              </p:cNvSpPr>
              <p:nvPr/>
            </p:nvSpPr>
            <p:spPr bwMode="auto">
              <a:xfrm>
                <a:off x="4903259" y="4841535"/>
                <a:ext cx="1771006" cy="683256"/>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64" name="图片 63">
            <a:extLst>
              <a:ext uri="{FF2B5EF4-FFF2-40B4-BE49-F238E27FC236}">
                <a16:creationId xmlns:a16="http://schemas.microsoft.com/office/drawing/2014/main" id="{56D3A17A-A48E-5DEB-5A60-EC6FE312BA56}"/>
              </a:ext>
            </a:extLst>
          </p:cNvPr>
          <p:cNvPicPr>
            <a:picLocks noChangeAspect="1"/>
          </p:cNvPicPr>
          <p:nvPr/>
        </p:nvPicPr>
        <p:blipFill>
          <a:blip r:embed="rId7"/>
          <a:stretch>
            <a:fillRect/>
          </a:stretch>
        </p:blipFill>
        <p:spPr>
          <a:xfrm>
            <a:off x="4743345" y="1187590"/>
            <a:ext cx="4222414" cy="2631618"/>
          </a:xfrm>
          <a:prstGeom prst="rect">
            <a:avLst/>
          </a:prstGeom>
        </p:spPr>
      </p:pic>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467590B9-1023-276E-54E8-113A220984B0}"/>
                  </a:ext>
                </a:extLst>
              </p:cNvPr>
              <p:cNvSpPr txBox="1"/>
              <p:nvPr/>
            </p:nvSpPr>
            <p:spPr>
              <a:xfrm>
                <a:off x="524650" y="5474980"/>
                <a:ext cx="7980399" cy="533400"/>
              </a:xfrm>
              <a:prstGeom prst="rect">
                <a:avLst/>
              </a:prstGeom>
              <a:noFill/>
            </p:spPr>
            <p:txBody>
              <a:bodyPr wrap="square" rtlCol="0">
                <a:noAutofit/>
              </a:bodyPr>
              <a:lstStyle/>
              <a:p>
                <a:pPr algn="l">
                  <a:lnSpc>
                    <a:spcPct val="150000"/>
                  </a:lnSpc>
                </a:pPr>
                <a:r>
                  <a:rPr lang="zh-CN" altLang="en-US" sz="1600" kern="100" dirty="0">
                    <a:solidFill>
                      <a:srgbClr val="000000"/>
                    </a:solidFill>
                    <a:latin typeface="+mj-ea"/>
                    <a:ea typeface="+mj-ea"/>
                  </a:rPr>
                  <a:t>其中，</a:t>
                </a:r>
                <a14:m>
                  <m:oMath xmlns:m="http://schemas.openxmlformats.org/officeDocument/2006/math">
                    <m:r>
                      <a:rPr lang="en-US" altLang="zh-CN" sz="1800" i="1" kern="100" dirty="0" smtClean="0">
                        <a:solidFill>
                          <a:srgbClr val="000000"/>
                        </a:solidFill>
                        <a:latin typeface="Cambria Math" panose="02040503050406030204" pitchFamily="18" charset="0"/>
                        <a:ea typeface="+mj-ea"/>
                      </a:rPr>
                      <m:t>𝐴</m:t>
                    </m:r>
                    <m:r>
                      <a:rPr lang="en-US" altLang="zh-CN" sz="1800" i="1" kern="100" dirty="0" smtClean="0">
                        <a:solidFill>
                          <a:srgbClr val="000000"/>
                        </a:solidFill>
                        <a:latin typeface="Cambria Math" panose="02040503050406030204" pitchFamily="18" charset="0"/>
                        <a:ea typeface="+mj-ea"/>
                      </a:rPr>
                      <m:t>={</m:t>
                    </m:r>
                    <m:r>
                      <a:rPr lang="en-US" altLang="zh-CN" sz="1800" i="1" kern="100" dirty="0" smtClean="0">
                        <a:solidFill>
                          <a:srgbClr val="000000"/>
                        </a:solidFill>
                        <a:latin typeface="Cambria Math" panose="02040503050406030204" pitchFamily="18" charset="0"/>
                        <a:ea typeface="+mj-ea"/>
                      </a:rPr>
                      <m:t>𝑅𝐿</m:t>
                    </m:r>
                    <m:r>
                      <a:rPr lang="zh-CN" altLang="en-US" sz="1800" i="1" kern="100" dirty="0">
                        <a:solidFill>
                          <a:srgbClr val="000000"/>
                        </a:solidFill>
                        <a:latin typeface="Cambria Math" panose="02040503050406030204" pitchFamily="18" charset="0"/>
                        <a:ea typeface="+mj-ea"/>
                      </a:rPr>
                      <m:t>，</m:t>
                    </m:r>
                    <m:r>
                      <a:rPr lang="en-US" altLang="zh-CN" sz="1800" i="1" kern="100" dirty="0">
                        <a:solidFill>
                          <a:srgbClr val="000000"/>
                        </a:solidFill>
                        <a:latin typeface="Cambria Math" panose="02040503050406030204" pitchFamily="18" charset="0"/>
                        <a:ea typeface="+mj-ea"/>
                      </a:rPr>
                      <m:t>𝐷𝐿</m:t>
                    </m:r>
                    <m:r>
                      <a:rPr lang="zh-CN" altLang="en-US" sz="1800" i="1" kern="100" dirty="0">
                        <a:solidFill>
                          <a:srgbClr val="000000"/>
                        </a:solidFill>
                        <a:latin typeface="Cambria Math" panose="02040503050406030204" pitchFamily="18" charset="0"/>
                        <a:ea typeface="+mj-ea"/>
                      </a:rPr>
                      <m:t>，</m:t>
                    </m:r>
                    <m:r>
                      <a:rPr lang="en-US" altLang="zh-CN" sz="1800" i="1" kern="100" dirty="0">
                        <a:solidFill>
                          <a:srgbClr val="000000"/>
                        </a:solidFill>
                        <a:latin typeface="Cambria Math" panose="02040503050406030204" pitchFamily="18" charset="0"/>
                        <a:ea typeface="+mj-ea"/>
                      </a:rPr>
                      <m:t>𝑅𝐷</m:t>
                    </m:r>
                    <m:r>
                      <a:rPr lang="en-US" altLang="zh-CN" sz="1800" i="1" kern="100" dirty="0">
                        <a:solidFill>
                          <a:srgbClr val="000000"/>
                        </a:solidFill>
                        <a:latin typeface="Cambria Math" panose="02040503050406030204" pitchFamily="18" charset="0"/>
                        <a:ea typeface="+mj-ea"/>
                      </a:rPr>
                      <m:t>}</m:t>
                    </m:r>
                  </m:oMath>
                </a14:m>
                <a:r>
                  <a:rPr lang="zh-CN" altLang="en-US" sz="1600" kern="100" dirty="0">
                    <a:solidFill>
                      <a:srgbClr val="000000"/>
                    </a:solidFill>
                    <a:latin typeface="+mj-ea"/>
                    <a:ea typeface="+mj-ea"/>
                  </a:rPr>
                  <a:t>，</a:t>
                </a:r>
                <a:r>
                  <a:rPr lang="zh-CN" altLang="zh-CN" sz="1600" kern="100" dirty="0">
                    <a:solidFill>
                      <a:srgbClr val="000000"/>
                    </a:solidFill>
                    <a:latin typeface="+mj-ea"/>
                    <a:ea typeface="+mj-ea"/>
                  </a:rPr>
                  <a:t>拓扑约束集合</a:t>
                </a:r>
                <a14:m>
                  <m:oMath xmlns:m="http://schemas.openxmlformats.org/officeDocument/2006/math">
                    <m:r>
                      <a:rPr lang="en-US" altLang="zh-CN" sz="1800" kern="100" smtClean="0">
                        <a:solidFill>
                          <a:srgbClr val="000000"/>
                        </a:solidFill>
                        <a:latin typeface="Cambria Math" panose="02040503050406030204" pitchFamily="18" charset="0"/>
                        <a:ea typeface="+mj-ea"/>
                      </a:rPr>
                      <m:t>𝐶</m:t>
                    </m:r>
                    <m:r>
                      <a:rPr lang="en-US" altLang="zh-CN" sz="1800" kern="100" smtClean="0">
                        <a:solidFill>
                          <a:srgbClr val="000000"/>
                        </a:solidFill>
                        <a:latin typeface="Cambria Math" panose="02040503050406030204" pitchFamily="18" charset="0"/>
                        <a:ea typeface="+mj-ea"/>
                      </a:rPr>
                      <m:t>=</m:t>
                    </m:r>
                    <m:d>
                      <m:dPr>
                        <m:begChr m:val="{"/>
                        <m:endChr m:val="}"/>
                        <m:ctrlPr>
                          <a:rPr lang="zh-CN" altLang="zh-CN" sz="1800" i="1" kern="100" smtClean="0">
                            <a:solidFill>
                              <a:srgbClr val="000000"/>
                            </a:solidFill>
                            <a:latin typeface="Cambria Math" panose="02040503050406030204" pitchFamily="18" charset="0"/>
                            <a:ea typeface="+mj-ea"/>
                          </a:rPr>
                        </m:ctrlPr>
                      </m:dPr>
                      <m:e>
                        <m:sSub>
                          <m:sSubPr>
                            <m:ctrlPr>
                              <a:rPr lang="zh-CN" altLang="zh-CN" sz="1800" i="1" kern="100">
                                <a:solidFill>
                                  <a:srgbClr val="000000"/>
                                </a:solidFill>
                                <a:latin typeface="Cambria Math" panose="02040503050406030204" pitchFamily="18" charset="0"/>
                                <a:ea typeface="+mj-ea"/>
                              </a:rPr>
                            </m:ctrlPr>
                          </m:sSubPr>
                          <m:e>
                            <m:r>
                              <a:rPr lang="en-US" altLang="zh-CN" sz="1800" kern="100">
                                <a:solidFill>
                                  <a:srgbClr val="000000"/>
                                </a:solidFill>
                                <a:latin typeface="Cambria Math" panose="02040503050406030204" pitchFamily="18" charset="0"/>
                                <a:ea typeface="+mj-ea"/>
                              </a:rPr>
                              <m:t>𝑐</m:t>
                            </m:r>
                          </m:e>
                          <m:sub>
                            <m:r>
                              <a:rPr lang="en-US" altLang="zh-CN" sz="1800" kern="100">
                                <a:solidFill>
                                  <a:srgbClr val="000000"/>
                                </a:solidFill>
                                <a:latin typeface="Cambria Math" panose="02040503050406030204" pitchFamily="18" charset="0"/>
                                <a:ea typeface="+mj-ea"/>
                              </a:rPr>
                              <m:t>1</m:t>
                            </m:r>
                          </m:sub>
                        </m:sSub>
                        <m:r>
                          <a:rPr lang="en-US" altLang="zh-CN" sz="1800" kern="100">
                            <a:solidFill>
                              <a:srgbClr val="000000"/>
                            </a:solidFill>
                            <a:latin typeface="Cambria Math" panose="02040503050406030204" pitchFamily="18" charset="0"/>
                            <a:ea typeface="+mj-ea"/>
                          </a:rPr>
                          <m:t>,</m:t>
                        </m:r>
                        <m:sSub>
                          <m:sSubPr>
                            <m:ctrlPr>
                              <a:rPr lang="zh-CN" altLang="zh-CN" sz="1800" i="1" kern="100">
                                <a:solidFill>
                                  <a:srgbClr val="000000"/>
                                </a:solidFill>
                                <a:latin typeface="Cambria Math" panose="02040503050406030204" pitchFamily="18" charset="0"/>
                                <a:ea typeface="+mj-ea"/>
                              </a:rPr>
                            </m:ctrlPr>
                          </m:sSubPr>
                          <m:e>
                            <m:r>
                              <a:rPr lang="en-US" altLang="zh-CN" sz="1800" kern="100">
                                <a:solidFill>
                                  <a:srgbClr val="000000"/>
                                </a:solidFill>
                                <a:latin typeface="Cambria Math" panose="02040503050406030204" pitchFamily="18" charset="0"/>
                                <a:ea typeface="+mj-ea"/>
                              </a:rPr>
                              <m:t>𝑐</m:t>
                            </m:r>
                          </m:e>
                          <m:sub>
                            <m:r>
                              <a:rPr lang="en-US" altLang="zh-CN" sz="1800" kern="100">
                                <a:solidFill>
                                  <a:srgbClr val="000000"/>
                                </a:solidFill>
                                <a:latin typeface="Cambria Math" panose="02040503050406030204" pitchFamily="18" charset="0"/>
                                <a:ea typeface="+mj-ea"/>
                              </a:rPr>
                              <m:t>2</m:t>
                            </m:r>
                          </m:sub>
                        </m:sSub>
                        <m:r>
                          <a:rPr lang="en-US" altLang="zh-CN" sz="1800" kern="100">
                            <a:solidFill>
                              <a:srgbClr val="000000"/>
                            </a:solidFill>
                            <a:latin typeface="Cambria Math" panose="02040503050406030204" pitchFamily="18" charset="0"/>
                            <a:ea typeface="+mj-ea"/>
                          </a:rPr>
                          <m:t>,..</m:t>
                        </m:r>
                        <m:sSub>
                          <m:sSubPr>
                            <m:ctrlPr>
                              <a:rPr lang="zh-CN" altLang="zh-CN" sz="1800" i="1" kern="100">
                                <a:solidFill>
                                  <a:srgbClr val="000000"/>
                                </a:solidFill>
                                <a:latin typeface="Cambria Math" panose="02040503050406030204" pitchFamily="18" charset="0"/>
                                <a:ea typeface="+mj-ea"/>
                              </a:rPr>
                            </m:ctrlPr>
                          </m:sSubPr>
                          <m:e>
                            <m:r>
                              <a:rPr lang="en-US" altLang="zh-CN" sz="1800" kern="100">
                                <a:solidFill>
                                  <a:srgbClr val="000000"/>
                                </a:solidFill>
                                <a:latin typeface="Cambria Math" panose="02040503050406030204" pitchFamily="18" charset="0"/>
                                <a:ea typeface="+mj-ea"/>
                              </a:rPr>
                              <m:t>𝑐</m:t>
                            </m:r>
                          </m:e>
                          <m:sub>
                            <m:r>
                              <a:rPr lang="en-US" altLang="zh-CN" sz="1800" kern="100">
                                <a:solidFill>
                                  <a:srgbClr val="000000"/>
                                </a:solidFill>
                                <a:latin typeface="Cambria Math" panose="02040503050406030204" pitchFamily="18" charset="0"/>
                                <a:ea typeface="+mj-ea"/>
                              </a:rPr>
                              <m:t>𝑛</m:t>
                            </m:r>
                          </m:sub>
                        </m:sSub>
                      </m:e>
                    </m:d>
                    <m:r>
                      <a:rPr lang="en-US" altLang="zh-CN" sz="1800" kern="100" smtClean="0">
                        <a:solidFill>
                          <a:srgbClr val="000000"/>
                        </a:solidFill>
                        <a:latin typeface="Cambria Math" panose="02040503050406030204" pitchFamily="18" charset="0"/>
                        <a:ea typeface="+mj-ea"/>
                      </a:rPr>
                      <m:t>,</m:t>
                    </m:r>
                    <m:r>
                      <a:rPr lang="en-US" altLang="zh-CN" sz="1800" kern="100" smtClean="0">
                        <a:solidFill>
                          <a:srgbClr val="000000"/>
                        </a:solidFill>
                        <a:latin typeface="Cambria Math" panose="02040503050406030204" pitchFamily="18" charset="0"/>
                        <a:ea typeface="+mj-ea"/>
                      </a:rPr>
                      <m:t>𝑛</m:t>
                    </m:r>
                    <m:r>
                      <a:rPr lang="en-US" altLang="zh-CN" sz="1800" kern="100" smtClean="0">
                        <a:solidFill>
                          <a:srgbClr val="000000"/>
                        </a:solidFill>
                        <a:latin typeface="Cambria Math" panose="02040503050406030204" pitchFamily="18" charset="0"/>
                        <a:ea typeface="+mj-ea"/>
                      </a:rPr>
                      <m:t>∈</m:t>
                    </m:r>
                    <m:r>
                      <a:rPr lang="en-US" altLang="zh-CN" sz="1800" kern="100" smtClean="0">
                        <a:solidFill>
                          <a:srgbClr val="000000"/>
                        </a:solidFill>
                        <a:latin typeface="Cambria Math" panose="02040503050406030204" pitchFamily="18" charset="0"/>
                        <a:ea typeface="+mj-ea"/>
                      </a:rPr>
                      <m:t>𝑁</m:t>
                    </m:r>
                  </m:oMath>
                </a14:m>
                <a:r>
                  <a:rPr lang="zh-CN" altLang="zh-CN" sz="1600" kern="100" dirty="0">
                    <a:solidFill>
                      <a:srgbClr val="000000"/>
                    </a:solidFill>
                    <a:latin typeface="+mj-ea"/>
                    <a:ea typeface="+mj-ea"/>
                  </a:rPr>
                  <a:t>，基于集合</a:t>
                </a:r>
                <a:r>
                  <a:rPr lang="en-US" altLang="zh-CN" sz="1600" kern="100" dirty="0">
                    <a:solidFill>
                      <a:srgbClr val="000000"/>
                    </a:solidFill>
                    <a:latin typeface="+mj-ea"/>
                    <a:ea typeface="+mj-ea"/>
                  </a:rPr>
                  <a:t>A</a:t>
                </a:r>
                <a:r>
                  <a:rPr lang="zh-CN" altLang="zh-CN" sz="1600" kern="100" dirty="0">
                    <a:solidFill>
                      <a:srgbClr val="000000"/>
                    </a:solidFill>
                    <a:latin typeface="+mj-ea"/>
                    <a:ea typeface="+mj-ea"/>
                  </a:rPr>
                  <a:t>定义</a:t>
                </a:r>
                <a:endParaRPr lang="en-US" altLang="zh-CN" sz="1600" kern="100" dirty="0">
                  <a:solidFill>
                    <a:srgbClr val="000000"/>
                  </a:solidFill>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1600" i="1" kern="100" spc="75" dirty="0">
                          <a:solidFill>
                            <a:srgbClr val="000000"/>
                          </a:solidFill>
                          <a:latin typeface="Cambria Math" panose="02040503050406030204" pitchFamily="18" charset="0"/>
                          <a:ea typeface="+mj-ea"/>
                          <a:cs typeface="Times New Roman" panose="02020603050405020304" pitchFamily="18" charset="0"/>
                        </a:rPr>
                        <m:t>eg</m:t>
                      </m:r>
                      <m:r>
                        <a:rPr lang="en-US" altLang="zh-CN" sz="1600" b="0" i="1" kern="100" spc="75" dirty="0" smtClean="0">
                          <a:solidFill>
                            <a:srgbClr val="000000"/>
                          </a:solidFill>
                          <a:latin typeface="Cambria Math" panose="02040503050406030204" pitchFamily="18" charset="0"/>
                          <a:ea typeface="+mj-ea"/>
                          <a:cs typeface="Times New Roman" panose="02020603050405020304" pitchFamily="18" charset="0"/>
                        </a:rPr>
                        <m:t>:</m:t>
                      </m:r>
                      <m:r>
                        <a:rPr lang="en-US" altLang="zh-CN" sz="1600" i="1" kern="100" spc="75">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𝑅𝐿</m:t>
                      </m:r>
                      <m:d>
                        <m:dPr>
                          <m:ctrlPr>
                            <a:rPr lang="zh-CN" altLang="zh-CN" sz="1600" i="1" spc="75">
                              <a:solidFill>
                                <a:srgbClr val="000000"/>
                              </a:solidFill>
                              <a:latin typeface="Cambria Math" panose="02040503050406030204" pitchFamily="18" charset="0"/>
                              <a:ea typeface="Cambria Math" panose="02040503050406030204" pitchFamily="18" charset="0"/>
                            </a:rPr>
                          </m:ctrlPr>
                        </m:dPr>
                        <m:e>
                          <m:r>
                            <a:rPr lang="en-US" altLang="zh-CN" sz="1600" i="1" kern="100" spc="75">
                              <a:solidFill>
                                <a:srgbClr val="000000"/>
                              </a:solidFill>
                              <a:latin typeface="Cambria Math" panose="02040503050406030204" pitchFamily="18" charset="0"/>
                              <a:cs typeface="Times New Roman" panose="02020603050405020304" pitchFamily="18" charset="0"/>
                            </a:rPr>
                            <m:t>𝑃𝑎𝑟𝑒𝑛𝑡𝑠</m:t>
                          </m:r>
                          <m:r>
                            <a:rPr lang="en-US" altLang="zh-CN" sz="1600" i="1" kern="100" spc="75">
                              <a:solidFill>
                                <a:srgbClr val="000000"/>
                              </a:solidFill>
                              <a:latin typeface="Cambria Math" panose="02040503050406030204" pitchFamily="18" charset="0"/>
                              <a:cs typeface="Times New Roman" panose="02020603050405020304" pitchFamily="18" charset="0"/>
                            </a:rPr>
                            <m:t>,</m:t>
                          </m:r>
                          <m:r>
                            <a:rPr lang="en-US" altLang="zh-CN" sz="1600" i="1" kern="100" spc="75">
                              <a:solidFill>
                                <a:srgbClr val="000000"/>
                              </a:solidFill>
                              <a:latin typeface="Cambria Math" panose="02040503050406030204" pitchFamily="18" charset="0"/>
                              <a:cs typeface="Times New Roman" panose="02020603050405020304" pitchFamily="18" charset="0"/>
                            </a:rPr>
                            <m:t>𝐷𝑟𝑜𝑜𝑚</m:t>
                          </m:r>
                        </m:e>
                      </m:d>
                      <m:r>
                        <a:rPr lang="en-US" altLang="zh-CN" sz="1600" i="1" kern="100" spc="75">
                          <a:solidFill>
                            <a:srgbClr val="000000"/>
                          </a:solidFill>
                          <a:latin typeface="Cambria Math" panose="02040503050406030204" pitchFamily="18" charset="0"/>
                          <a:cs typeface="Times New Roman" panose="02020603050405020304" pitchFamily="18" charset="0"/>
                        </a:rPr>
                        <m:t>∧</m:t>
                      </m:r>
                      <m:r>
                        <a:rPr lang="en-US" altLang="zh-CN" sz="1600" i="1" kern="100" spc="75">
                          <a:solidFill>
                            <a:srgbClr val="000000"/>
                          </a:solidFill>
                          <a:latin typeface="Cambria Math" panose="02040503050406030204" pitchFamily="18" charset="0"/>
                          <a:cs typeface="Times New Roman" panose="02020603050405020304" pitchFamily="18" charset="0"/>
                        </a:rPr>
                        <m:t>𝑅𝐿</m:t>
                      </m:r>
                      <m:d>
                        <m:dPr>
                          <m:ctrlPr>
                            <a:rPr lang="zh-CN" altLang="zh-CN" sz="1600" i="1" spc="75">
                              <a:solidFill>
                                <a:srgbClr val="000000"/>
                              </a:solidFill>
                              <a:latin typeface="Cambria Math" panose="02040503050406030204" pitchFamily="18" charset="0"/>
                              <a:ea typeface="Cambria Math" panose="02040503050406030204" pitchFamily="18" charset="0"/>
                            </a:rPr>
                          </m:ctrlPr>
                        </m:dPr>
                        <m:e>
                          <m:r>
                            <a:rPr lang="en-US" altLang="zh-CN" sz="1600" i="1" kern="100" spc="75">
                              <a:solidFill>
                                <a:srgbClr val="000000"/>
                              </a:solidFill>
                              <a:latin typeface="Cambria Math" panose="02040503050406030204" pitchFamily="18" charset="0"/>
                              <a:cs typeface="Times New Roman" panose="02020603050405020304" pitchFamily="18" charset="0"/>
                            </a:rPr>
                            <m:t>𝐶h𝑖𝑙𝑑𝐴</m:t>
                          </m:r>
                          <m:r>
                            <a:rPr lang="en-US" altLang="zh-CN" sz="1600" i="1" kern="100" spc="75">
                              <a:solidFill>
                                <a:srgbClr val="000000"/>
                              </a:solidFill>
                              <a:latin typeface="Cambria Math" panose="02040503050406030204" pitchFamily="18" charset="0"/>
                              <a:cs typeface="Times New Roman" panose="02020603050405020304" pitchFamily="18" charset="0"/>
                            </a:rPr>
                            <m:t>,</m:t>
                          </m:r>
                          <m:r>
                            <a:rPr lang="en-US" altLang="zh-CN" sz="1600" i="1" kern="100" spc="75">
                              <a:solidFill>
                                <a:srgbClr val="000000"/>
                              </a:solidFill>
                              <a:latin typeface="Cambria Math" panose="02040503050406030204" pitchFamily="18" charset="0"/>
                              <a:cs typeface="Times New Roman" panose="02020603050405020304" pitchFamily="18" charset="0"/>
                            </a:rPr>
                            <m:t>𝐷𝑟𝑜𝑜𝑚</m:t>
                          </m:r>
                        </m:e>
                      </m:d>
                      <m:r>
                        <a:rPr lang="en-US" altLang="zh-CN" sz="1600" i="1" kern="100" spc="75">
                          <a:solidFill>
                            <a:srgbClr val="000000"/>
                          </a:solidFill>
                          <a:latin typeface="Cambria Math" panose="02040503050406030204" pitchFamily="18" charset="0"/>
                          <a:cs typeface="Times New Roman" panose="02020603050405020304" pitchFamily="18" charset="0"/>
                        </a:rPr>
                        <m:t>∧</m:t>
                      </m:r>
                      <m:r>
                        <a:rPr lang="en-US" altLang="zh-CN" sz="1600" i="1" kern="100" spc="75">
                          <a:solidFill>
                            <a:srgbClr val="000000"/>
                          </a:solidFill>
                          <a:latin typeface="Cambria Math" panose="02040503050406030204" pitchFamily="18" charset="0"/>
                          <a:cs typeface="Times New Roman" panose="02020603050405020304" pitchFamily="18" charset="0"/>
                        </a:rPr>
                        <m:t>𝑅𝐷</m:t>
                      </m:r>
                      <m:d>
                        <m:dPr>
                          <m:ctrlPr>
                            <a:rPr lang="zh-CN" altLang="zh-CN" sz="1600" i="1" spc="75">
                              <a:solidFill>
                                <a:srgbClr val="000000"/>
                              </a:solidFill>
                              <a:latin typeface="Cambria Math" panose="02040503050406030204" pitchFamily="18" charset="0"/>
                              <a:ea typeface="Cambria Math" panose="02040503050406030204" pitchFamily="18" charset="0"/>
                            </a:rPr>
                          </m:ctrlPr>
                        </m:dPr>
                        <m:e>
                          <m:r>
                            <a:rPr lang="en-US" altLang="zh-CN" sz="1600" i="1" kern="100" spc="75">
                              <a:solidFill>
                                <a:srgbClr val="000000"/>
                              </a:solidFill>
                              <a:latin typeface="Cambria Math" panose="02040503050406030204" pitchFamily="18" charset="0"/>
                              <a:cs typeface="Times New Roman" panose="02020603050405020304" pitchFamily="18" charset="0"/>
                            </a:rPr>
                            <m:t>𝐶h𝑖𝑙𝑑𝐴</m:t>
                          </m:r>
                          <m:r>
                            <a:rPr lang="en-US" altLang="zh-CN" sz="1600" i="1" kern="100" spc="75">
                              <a:solidFill>
                                <a:srgbClr val="000000"/>
                              </a:solidFill>
                              <a:latin typeface="Cambria Math" panose="02040503050406030204" pitchFamily="18" charset="0"/>
                              <a:cs typeface="Times New Roman" panose="02020603050405020304" pitchFamily="18" charset="0"/>
                            </a:rPr>
                            <m:t>,</m:t>
                          </m:r>
                          <m:r>
                            <a:rPr lang="en-US" altLang="zh-CN" sz="1600" i="1" kern="100" spc="75">
                              <a:solidFill>
                                <a:srgbClr val="000000"/>
                              </a:solidFill>
                              <a:latin typeface="Cambria Math" panose="02040503050406030204" pitchFamily="18" charset="0"/>
                              <a:cs typeface="Times New Roman" panose="02020603050405020304" pitchFamily="18" charset="0"/>
                            </a:rPr>
                            <m:t>𝑂𝑣𝑒𝑛</m:t>
                          </m:r>
                        </m:e>
                      </m:d>
                      <m:r>
                        <a:rPr lang="en-US" altLang="zh-CN" sz="1600" i="1" kern="100" spc="75">
                          <a:solidFill>
                            <a:srgbClr val="000000"/>
                          </a:solidFill>
                          <a:latin typeface="Cambria Math" panose="02040503050406030204" pitchFamily="18" charset="0"/>
                          <a:cs typeface="Times New Roman" panose="02020603050405020304" pitchFamily="18" charset="0"/>
                        </a:rPr>
                        <m:t> </m:t>
                      </m:r>
                    </m:oMath>
                  </m:oMathPara>
                </a14:m>
                <a:endParaRPr lang="zh-CN" altLang="en-US" sz="1600" kern="100" dirty="0">
                  <a:solidFill>
                    <a:srgbClr val="000000"/>
                  </a:solidFill>
                  <a:latin typeface="+mj-ea"/>
                  <a:ea typeface="+mj-ea"/>
                </a:endParaRPr>
              </a:p>
            </p:txBody>
          </p:sp>
        </mc:Choice>
        <mc:Fallback xmlns="">
          <p:sp>
            <p:nvSpPr>
              <p:cNvPr id="65" name="文本框 64">
                <a:extLst>
                  <a:ext uri="{FF2B5EF4-FFF2-40B4-BE49-F238E27FC236}">
                    <a16:creationId xmlns:a16="http://schemas.microsoft.com/office/drawing/2014/main" id="{467590B9-1023-276E-54E8-113A220984B0}"/>
                  </a:ext>
                </a:extLst>
              </p:cNvPr>
              <p:cNvSpPr txBox="1">
                <a:spLocks noRot="1" noChangeAspect="1" noMove="1" noResize="1" noEditPoints="1" noAdjustHandles="1" noChangeArrowheads="1" noChangeShapeType="1" noTextEdit="1"/>
              </p:cNvSpPr>
              <p:nvPr/>
            </p:nvSpPr>
            <p:spPr>
              <a:xfrm>
                <a:off x="524650" y="5474980"/>
                <a:ext cx="7980399" cy="533400"/>
              </a:xfrm>
              <a:prstGeom prst="rect">
                <a:avLst/>
              </a:prstGeom>
              <a:blipFill>
                <a:blip r:embed="rId8"/>
                <a:stretch>
                  <a:fillRect l="-382" b="-43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394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par>
                                <p:cTn id="12" presetID="22" presetClass="entr" presetSubtype="2" fill="hold" grpId="0" nodeType="withEffect">
                                  <p:stCondLst>
                                    <p:cond delay="250"/>
                                  </p:stCondLst>
                                  <p:childTnLst>
                                    <p:set>
                                      <p:cBhvr>
                                        <p:cTn id="13" dur="1" fill="hold">
                                          <p:stCondLst>
                                            <p:cond delay="0"/>
                                          </p:stCondLst>
                                        </p:cTn>
                                        <p:tgtEl>
                                          <p:spTgt spid="13"/>
                                        </p:tgtEl>
                                        <p:attrNameLst>
                                          <p:attrName>style.visibility</p:attrName>
                                        </p:attrNameLst>
                                      </p:cBhvr>
                                      <p:to>
                                        <p:strVal val="visible"/>
                                      </p:to>
                                    </p:set>
                                    <p:animEffect transition="in" filter="wipe(right)">
                                      <p:cBhvr>
                                        <p:cTn id="14" dur="500"/>
                                        <p:tgtEl>
                                          <p:spTgt spid="13"/>
                                        </p:tgtEl>
                                      </p:cBhvr>
                                    </p:animEffect>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fill="hold"/>
                                        <p:tgtEl>
                                          <p:spTgt spid="64"/>
                                        </p:tgtEl>
                                        <p:attrNameLst>
                                          <p:attrName>ppt_x</p:attrName>
                                        </p:attrNameLst>
                                      </p:cBhvr>
                                      <p:tavLst>
                                        <p:tav tm="0">
                                          <p:val>
                                            <p:strVal val="0-#ppt_w/2"/>
                                          </p:val>
                                        </p:tav>
                                        <p:tav tm="100000">
                                          <p:val>
                                            <p:strVal val="#ppt_x"/>
                                          </p:val>
                                        </p:tav>
                                      </p:tavLst>
                                    </p:anim>
                                    <p:anim calcmode="lin" valueType="num">
                                      <p:cBhvr additive="base">
                                        <p:cTn id="19" dur="500" fill="hold"/>
                                        <p:tgtEl>
                                          <p:spTgt spid="64"/>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1" presetClass="entr" presetSubtype="1"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heel(1)">
                                      <p:cBhvr>
                                        <p:cTn id="23" dur="400"/>
                                        <p:tgtEl>
                                          <p:spTgt spid="15"/>
                                        </p:tgtEl>
                                      </p:cBhvr>
                                    </p:animEffect>
                                  </p:childTnLst>
                                </p:cTn>
                              </p:par>
                            </p:childTnLst>
                          </p:cTn>
                        </p:par>
                        <p:par>
                          <p:cTn id="24" fill="hold">
                            <p:stCondLst>
                              <p:cond delay="1900"/>
                            </p:stCondLst>
                            <p:childTnLst>
                              <p:par>
                                <p:cTn id="25" presetID="21" presetClass="entr" presetSubtype="1"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400"/>
                                        <p:tgtEl>
                                          <p:spTgt spid="16"/>
                                        </p:tgtEl>
                                      </p:cBhvr>
                                    </p:animEffect>
                                  </p:childTnLst>
                                </p:cTn>
                              </p:par>
                            </p:childTnLst>
                          </p:cTn>
                        </p:par>
                        <p:par>
                          <p:cTn id="28" fill="hold">
                            <p:stCondLst>
                              <p:cond delay="2300"/>
                            </p:stCondLst>
                            <p:childTnLst>
                              <p:par>
                                <p:cTn id="29" presetID="21" presetClass="entr" presetSubtype="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heel(1)">
                                      <p:cBhvr>
                                        <p:cTn id="31" dur="400"/>
                                        <p:tgtEl>
                                          <p:spTgt spid="17"/>
                                        </p:tgtEl>
                                      </p:cBhvr>
                                    </p:animEffect>
                                  </p:childTnLst>
                                </p:cTn>
                              </p:par>
                            </p:childTnLst>
                          </p:cTn>
                        </p:par>
                        <p:par>
                          <p:cTn id="32" fill="hold">
                            <p:stCondLst>
                              <p:cond delay="2700"/>
                            </p:stCondLst>
                            <p:childTnLst>
                              <p:par>
                                <p:cTn id="33" presetID="21" presetClass="entr" presetSubtype="1"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heel(1)">
                                      <p:cBhvr>
                                        <p:cTn id="35" dur="400"/>
                                        <p:tgtEl>
                                          <p:spTgt spid="18"/>
                                        </p:tgtEl>
                                      </p:cBhvr>
                                    </p:animEffect>
                                  </p:childTnLst>
                                </p:cTn>
                              </p:par>
                            </p:childTnLst>
                          </p:cTn>
                        </p:par>
                        <p:par>
                          <p:cTn id="36" fill="hold">
                            <p:stCondLst>
                              <p:cond delay="31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5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25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250"/>
                                        <p:tgtEl>
                                          <p:spTgt spid="53"/>
                                        </p:tgtEl>
                                      </p:cBhvr>
                                    </p:animEffect>
                                  </p:childTnLst>
                                </p:cTn>
                              </p:par>
                              <p:par>
                                <p:cTn id="46" presetID="10"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250"/>
                                        <p:tgtEl>
                                          <p:spTgt spid="34"/>
                                        </p:tgtEl>
                                      </p:cBhvr>
                                    </p:animEffect>
                                  </p:childTnLst>
                                </p:cTn>
                              </p:par>
                              <p:par>
                                <p:cTn id="49" presetID="14" presetClass="entr" presetSubtype="10" fill="hold" grpId="0" nodeType="withEffect">
                                  <p:stCondLst>
                                    <p:cond delay="750"/>
                                  </p:stCondLst>
                                  <p:childTnLst>
                                    <p:set>
                                      <p:cBhvr>
                                        <p:cTn id="50" dur="1" fill="hold">
                                          <p:stCondLst>
                                            <p:cond delay="0"/>
                                          </p:stCondLst>
                                        </p:cTn>
                                        <p:tgtEl>
                                          <p:spTgt spid="57"/>
                                        </p:tgtEl>
                                        <p:attrNameLst>
                                          <p:attrName>style.visibility</p:attrName>
                                        </p:attrNameLst>
                                      </p:cBhvr>
                                      <p:to>
                                        <p:strVal val="visible"/>
                                      </p:to>
                                    </p:set>
                                    <p:animEffect transition="in" filter="randombar(horizontal)">
                                      <p:cBhvr>
                                        <p:cTn id="51" dur="400"/>
                                        <p:tgtEl>
                                          <p:spTgt spid="57"/>
                                        </p:tgtEl>
                                      </p:cBhvr>
                                    </p:animEffect>
                                  </p:childTnLst>
                                </p:cTn>
                              </p:par>
                              <p:par>
                                <p:cTn id="52" presetID="14" presetClass="entr" presetSubtype="10" fill="hold" grpId="0" nodeType="withEffect">
                                  <p:stCondLst>
                                    <p:cond delay="750"/>
                                  </p:stCondLst>
                                  <p:childTnLst>
                                    <p:set>
                                      <p:cBhvr>
                                        <p:cTn id="53" dur="1" fill="hold">
                                          <p:stCondLst>
                                            <p:cond delay="0"/>
                                          </p:stCondLst>
                                        </p:cTn>
                                        <p:tgtEl>
                                          <p:spTgt spid="59"/>
                                        </p:tgtEl>
                                        <p:attrNameLst>
                                          <p:attrName>style.visibility</p:attrName>
                                        </p:attrNameLst>
                                      </p:cBhvr>
                                      <p:to>
                                        <p:strVal val="visible"/>
                                      </p:to>
                                    </p:set>
                                    <p:animEffect transition="in" filter="randombar(horizontal)">
                                      <p:cBhvr>
                                        <p:cTn id="54" dur="400"/>
                                        <p:tgtEl>
                                          <p:spTgt spid="59"/>
                                        </p:tgtEl>
                                      </p:cBhvr>
                                    </p:animEffect>
                                  </p:childTnLst>
                                </p:cTn>
                              </p:par>
                              <p:par>
                                <p:cTn id="55" presetID="14" presetClass="entr" presetSubtype="10" fill="hold" grpId="0" nodeType="withEffect">
                                  <p:stCondLst>
                                    <p:cond delay="750"/>
                                  </p:stCondLst>
                                  <p:childTnLst>
                                    <p:set>
                                      <p:cBhvr>
                                        <p:cTn id="56" dur="1" fill="hold">
                                          <p:stCondLst>
                                            <p:cond delay="0"/>
                                          </p:stCondLst>
                                        </p:cTn>
                                        <p:tgtEl>
                                          <p:spTgt spid="61"/>
                                        </p:tgtEl>
                                        <p:attrNameLst>
                                          <p:attrName>style.visibility</p:attrName>
                                        </p:attrNameLst>
                                      </p:cBhvr>
                                      <p:to>
                                        <p:strVal val="visible"/>
                                      </p:to>
                                    </p:set>
                                    <p:animEffect transition="in" filter="randombar(horizontal)">
                                      <p:cBhvr>
                                        <p:cTn id="57" dur="400"/>
                                        <p:tgtEl>
                                          <p:spTgt spid="61"/>
                                        </p:tgtEl>
                                      </p:cBhvr>
                                    </p:animEffect>
                                  </p:childTnLst>
                                </p:cTn>
                              </p:par>
                              <p:par>
                                <p:cTn id="58" presetID="14" presetClass="entr" presetSubtype="10" fill="hold" grpId="0" nodeType="withEffect">
                                  <p:stCondLst>
                                    <p:cond delay="750"/>
                                  </p:stCondLst>
                                  <p:childTnLst>
                                    <p:set>
                                      <p:cBhvr>
                                        <p:cTn id="59" dur="1" fill="hold">
                                          <p:stCondLst>
                                            <p:cond delay="0"/>
                                          </p:stCondLst>
                                        </p:cTn>
                                        <p:tgtEl>
                                          <p:spTgt spid="63"/>
                                        </p:tgtEl>
                                        <p:attrNameLst>
                                          <p:attrName>style.visibility</p:attrName>
                                        </p:attrNameLst>
                                      </p:cBhvr>
                                      <p:to>
                                        <p:strVal val="visible"/>
                                      </p:to>
                                    </p:set>
                                    <p:animEffect transition="in" filter="randombar(horizontal)">
                                      <p:cBhvr>
                                        <p:cTn id="60" dur="400"/>
                                        <p:tgtEl>
                                          <p:spTgt spid="63"/>
                                        </p:tgtEl>
                                      </p:cBhvr>
                                    </p:animEffect>
                                  </p:childTnLst>
                                </p:cTn>
                              </p:par>
                            </p:childTnLst>
                          </p:cTn>
                        </p:par>
                        <p:par>
                          <p:cTn id="61" fill="hold">
                            <p:stCondLst>
                              <p:cond delay="4250"/>
                            </p:stCondLst>
                            <p:childTnLst>
                              <p:par>
                                <p:cTn id="62" presetID="16" presetClass="entr" presetSubtype="21" fill="hold" grpId="0" nodeType="after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barn(inVertical)">
                                      <p:cBhvr>
                                        <p:cTn id="6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3" grpId="0"/>
      <p:bldP spid="15" grpId="0" animBg="1"/>
      <p:bldP spid="16" grpId="0" animBg="1"/>
      <p:bldP spid="17" grpId="0" animBg="1"/>
      <p:bldP spid="18" grpId="0" animBg="1"/>
      <p:bldP spid="57" grpId="0"/>
      <p:bldP spid="59" grpId="0"/>
      <p:bldP spid="61" grpId="0"/>
      <p:bldP spid="63" grpId="0"/>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基于拓扑配置的域间访问控制（</a:t>
            </a:r>
            <a:r>
              <a:rPr lang="en-US" altLang="zh-CN" dirty="0">
                <a:sym typeface="微软雅黑" panose="020B0503020204020204" pitchFamily="34" charset="-122"/>
              </a:rPr>
              <a:t>IDAC-TC</a:t>
            </a:r>
            <a:r>
              <a:rPr lang="zh-CN" altLang="en-US" dirty="0">
                <a:sym typeface="微软雅黑" panose="020B0503020204020204" pitchFamily="34" charset="-122"/>
              </a:rPr>
              <a:t>）模型构成</a:t>
            </a:r>
          </a:p>
        </p:txBody>
      </p:sp>
      <p:pic>
        <p:nvPicPr>
          <p:cNvPr id="9" name="图片 8">
            <a:extLst>
              <a:ext uri="{FF2B5EF4-FFF2-40B4-BE49-F238E27FC236}">
                <a16:creationId xmlns:a16="http://schemas.microsoft.com/office/drawing/2014/main" id="{02E990AE-7037-E517-8700-40170328623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91633" y="1229260"/>
            <a:ext cx="6317128" cy="2907609"/>
          </a:xfrm>
          <a:prstGeom prst="rect">
            <a:avLst/>
          </a:prstGeom>
        </p:spPr>
      </p:pic>
      <p:sp>
        <p:nvSpPr>
          <p:cNvPr id="44" name="Freeform 102">
            <a:extLst>
              <a:ext uri="{FF2B5EF4-FFF2-40B4-BE49-F238E27FC236}">
                <a16:creationId xmlns:a16="http://schemas.microsoft.com/office/drawing/2014/main" id="{C9DAC1F5-AE58-D535-D551-6A7D0A76ED59}"/>
              </a:ext>
            </a:extLst>
          </p:cNvPr>
          <p:cNvSpPr>
            <a:spLocks noChangeArrowheads="1"/>
          </p:cNvSpPr>
          <p:nvPr/>
        </p:nvSpPr>
        <p:spPr bwMode="auto">
          <a:xfrm>
            <a:off x="235239" y="2712258"/>
            <a:ext cx="685546" cy="67156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BFBFBF"/>
          </a:solidFill>
          <a:ln>
            <a:noFill/>
          </a:ln>
          <a:effectLst/>
        </p:spPr>
        <p:txBody>
          <a:bodyPr wrap="none" lIns="91424" tIns="45712" rIns="91424" bIns="45712" anchor="ctr"/>
          <a:lstStyle/>
          <a:p>
            <a:pPr>
              <a:defRPr/>
            </a:pPr>
            <a:endParaRPr lang="en-US" sz="1100" dirty="0">
              <a:cs typeface="+mn-ea"/>
              <a:sym typeface="+mn-lt"/>
            </a:endParaRPr>
          </a:p>
        </p:txBody>
      </p:sp>
      <p:sp>
        <p:nvSpPr>
          <p:cNvPr id="45" name="文本框 44">
            <a:extLst>
              <a:ext uri="{FF2B5EF4-FFF2-40B4-BE49-F238E27FC236}">
                <a16:creationId xmlns:a16="http://schemas.microsoft.com/office/drawing/2014/main" id="{957D7063-563D-AF37-EE6D-E5CDEB34B7EB}"/>
              </a:ext>
            </a:extLst>
          </p:cNvPr>
          <p:cNvSpPr txBox="1"/>
          <p:nvPr/>
        </p:nvSpPr>
        <p:spPr>
          <a:xfrm>
            <a:off x="1017839" y="2937024"/>
            <a:ext cx="2762915" cy="830997"/>
          </a:xfrm>
          <a:prstGeom prst="rect">
            <a:avLst/>
          </a:prstGeom>
          <a:noFill/>
        </p:spPr>
        <p:txBody>
          <a:bodyPr wrap="square" rtlCol="0">
            <a:spAutoFit/>
          </a:bodyPr>
          <a:lstStyle/>
          <a:p>
            <a:r>
              <a:rPr lang="zh-CN" altLang="en-US" sz="1600" kern="100" dirty="0">
                <a:solidFill>
                  <a:srgbClr val="000000"/>
                </a:solidFill>
                <a:latin typeface="+mj-ea"/>
              </a:rPr>
              <a:t>表示协作域空间中的</a:t>
            </a:r>
            <a:r>
              <a:rPr lang="zh-CN" altLang="zh-CN" sz="1600" kern="100" dirty="0">
                <a:solidFill>
                  <a:srgbClr val="000000"/>
                </a:solidFill>
                <a:latin typeface="+mj-ea"/>
              </a:rPr>
              <a:t>用户集，角色集，操作集，权限集，设备集和位置集</a:t>
            </a:r>
            <a:r>
              <a:rPr lang="zh-CN" altLang="en-US" sz="1200" kern="100" dirty="0">
                <a:solidFill>
                  <a:srgbClr val="000000"/>
                </a:solidFill>
                <a:latin typeface="+mj-ea"/>
              </a:rPr>
              <a:t>。</a:t>
            </a:r>
            <a:endParaRPr lang="en-US" altLang="zh-CN" sz="1200" kern="100" dirty="0">
              <a:solidFill>
                <a:srgbClr val="000000"/>
              </a:solidFill>
              <a:latin typeface="+mj-ea"/>
            </a:endParaRPr>
          </a:p>
        </p:txBody>
      </p:sp>
      <p:sp>
        <p:nvSpPr>
          <p:cNvPr id="46" name="文本框 45">
            <a:extLst>
              <a:ext uri="{FF2B5EF4-FFF2-40B4-BE49-F238E27FC236}">
                <a16:creationId xmlns:a16="http://schemas.microsoft.com/office/drawing/2014/main" id="{325B5049-046E-850C-27B5-D5D92A58E87A}"/>
              </a:ext>
            </a:extLst>
          </p:cNvPr>
          <p:cNvSpPr txBox="1"/>
          <p:nvPr/>
        </p:nvSpPr>
        <p:spPr>
          <a:xfrm>
            <a:off x="1060141" y="2503253"/>
            <a:ext cx="1395831" cy="369332"/>
          </a:xfrm>
          <a:prstGeom prst="rect">
            <a:avLst/>
          </a:prstGeom>
          <a:noFill/>
        </p:spPr>
        <p:txBody>
          <a:bodyPr wrap="square" rtlCol="0">
            <a:spAutoFit/>
          </a:bodyPr>
          <a:lstStyle/>
          <a:p>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多域元素</a:t>
            </a:r>
          </a:p>
        </p:txBody>
      </p:sp>
      <p:sp>
        <p:nvSpPr>
          <p:cNvPr id="78" name="Freeform: Shape 40">
            <a:extLst>
              <a:ext uri="{FF2B5EF4-FFF2-40B4-BE49-F238E27FC236}">
                <a16:creationId xmlns:a16="http://schemas.microsoft.com/office/drawing/2014/main" id="{4AEFE005-03A5-96B6-B381-1627B78BA5F4}"/>
              </a:ext>
            </a:extLst>
          </p:cNvPr>
          <p:cNvSpPr/>
          <p:nvPr/>
        </p:nvSpPr>
        <p:spPr bwMode="auto">
          <a:xfrm>
            <a:off x="7739568" y="7493554"/>
            <a:ext cx="124779" cy="52653"/>
          </a:xfrm>
          <a:custGeom>
            <a:avLst/>
            <a:gdLst>
              <a:gd name="T0" fmla="*/ 0 w 189"/>
              <a:gd name="T1" fmla="*/ 0 h 90"/>
              <a:gd name="T2" fmla="*/ 0 w 189"/>
              <a:gd name="T3" fmla="*/ 75 h 90"/>
              <a:gd name="T4" fmla="*/ 1 w 189"/>
              <a:gd name="T5" fmla="*/ 79 h 90"/>
              <a:gd name="T6" fmla="*/ 2 w 189"/>
              <a:gd name="T7" fmla="*/ 81 h 90"/>
              <a:gd name="T8" fmla="*/ 3 w 189"/>
              <a:gd name="T9" fmla="*/ 84 h 90"/>
              <a:gd name="T10" fmla="*/ 6 w 189"/>
              <a:gd name="T11" fmla="*/ 86 h 90"/>
              <a:gd name="T12" fmla="*/ 8 w 189"/>
              <a:gd name="T13" fmla="*/ 87 h 90"/>
              <a:gd name="T14" fmla="*/ 10 w 189"/>
              <a:gd name="T15" fmla="*/ 89 h 90"/>
              <a:gd name="T16" fmla="*/ 13 w 189"/>
              <a:gd name="T17" fmla="*/ 90 h 90"/>
              <a:gd name="T18" fmla="*/ 15 w 189"/>
              <a:gd name="T19" fmla="*/ 90 h 90"/>
              <a:gd name="T20" fmla="*/ 189 w 189"/>
              <a:gd name="T21" fmla="*/ 90 h 90"/>
              <a:gd name="T22" fmla="*/ 186 w 189"/>
              <a:gd name="T23" fmla="*/ 80 h 90"/>
              <a:gd name="T24" fmla="*/ 184 w 189"/>
              <a:gd name="T25" fmla="*/ 68 h 90"/>
              <a:gd name="T26" fmla="*/ 181 w 189"/>
              <a:gd name="T27" fmla="*/ 57 h 90"/>
              <a:gd name="T28" fmla="*/ 181 w 189"/>
              <a:gd name="T29" fmla="*/ 45 h 90"/>
              <a:gd name="T30" fmla="*/ 181 w 189"/>
              <a:gd name="T31" fmla="*/ 33 h 90"/>
              <a:gd name="T32" fmla="*/ 184 w 189"/>
              <a:gd name="T33" fmla="*/ 22 h 90"/>
              <a:gd name="T34" fmla="*/ 186 w 189"/>
              <a:gd name="T35" fmla="*/ 11 h 90"/>
              <a:gd name="T36" fmla="*/ 189 w 189"/>
              <a:gd name="T37" fmla="*/ 0 h 90"/>
              <a:gd name="T38" fmla="*/ 0 w 189"/>
              <a:gd name="T3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90">
                <a:moveTo>
                  <a:pt x="0" y="0"/>
                </a:moveTo>
                <a:lnTo>
                  <a:pt x="0" y="75"/>
                </a:lnTo>
                <a:lnTo>
                  <a:pt x="1" y="79"/>
                </a:lnTo>
                <a:lnTo>
                  <a:pt x="2" y="81"/>
                </a:lnTo>
                <a:lnTo>
                  <a:pt x="3" y="84"/>
                </a:lnTo>
                <a:lnTo>
                  <a:pt x="6" y="86"/>
                </a:lnTo>
                <a:lnTo>
                  <a:pt x="8" y="87"/>
                </a:lnTo>
                <a:lnTo>
                  <a:pt x="10" y="89"/>
                </a:lnTo>
                <a:lnTo>
                  <a:pt x="13" y="90"/>
                </a:lnTo>
                <a:lnTo>
                  <a:pt x="15" y="90"/>
                </a:lnTo>
                <a:lnTo>
                  <a:pt x="189" y="90"/>
                </a:lnTo>
                <a:lnTo>
                  <a:pt x="186" y="80"/>
                </a:lnTo>
                <a:lnTo>
                  <a:pt x="184" y="68"/>
                </a:lnTo>
                <a:lnTo>
                  <a:pt x="181" y="57"/>
                </a:lnTo>
                <a:lnTo>
                  <a:pt x="181" y="45"/>
                </a:lnTo>
                <a:lnTo>
                  <a:pt x="181" y="33"/>
                </a:lnTo>
                <a:lnTo>
                  <a:pt x="184" y="22"/>
                </a:lnTo>
                <a:lnTo>
                  <a:pt x="186" y="11"/>
                </a:lnTo>
                <a:lnTo>
                  <a:pt x="189"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nvGrpSpPr>
          <p:cNvPr id="98" name="组合 97">
            <a:extLst>
              <a:ext uri="{FF2B5EF4-FFF2-40B4-BE49-F238E27FC236}">
                <a16:creationId xmlns:a16="http://schemas.microsoft.com/office/drawing/2014/main" id="{D14D6B95-7B93-AAC0-214A-7D7DA1899C0B}"/>
              </a:ext>
            </a:extLst>
          </p:cNvPr>
          <p:cNvGrpSpPr/>
          <p:nvPr/>
        </p:nvGrpSpPr>
        <p:grpSpPr>
          <a:xfrm>
            <a:off x="-492026" y="4047998"/>
            <a:ext cx="10128051" cy="1923654"/>
            <a:chOff x="-492026" y="4047998"/>
            <a:chExt cx="10128051" cy="1923654"/>
          </a:xfrm>
        </p:grpSpPr>
        <p:sp>
          <p:nvSpPr>
            <p:cNvPr id="58" name="Rectangle: Rounded Corners 12">
              <a:extLst>
                <a:ext uri="{FF2B5EF4-FFF2-40B4-BE49-F238E27FC236}">
                  <a16:creationId xmlns:a16="http://schemas.microsoft.com/office/drawing/2014/main" id="{3046676E-72D9-9FD1-0D18-F17FB1AA8043}"/>
                </a:ext>
              </a:extLst>
            </p:cNvPr>
            <p:cNvSpPr/>
            <p:nvPr/>
          </p:nvSpPr>
          <p:spPr>
            <a:xfrm>
              <a:off x="-492026" y="4682333"/>
              <a:ext cx="10128051" cy="1289319"/>
            </a:xfrm>
            <a:prstGeom prst="roundRect">
              <a:avLst>
                <a:gd name="adj" fmla="val 0"/>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96" name="组合 95">
              <a:extLst>
                <a:ext uri="{FF2B5EF4-FFF2-40B4-BE49-F238E27FC236}">
                  <a16:creationId xmlns:a16="http://schemas.microsoft.com/office/drawing/2014/main" id="{EE87ADB6-C841-85A6-095E-0CB9F6B7E3E2}"/>
                </a:ext>
              </a:extLst>
            </p:cNvPr>
            <p:cNvGrpSpPr/>
            <p:nvPr/>
          </p:nvGrpSpPr>
          <p:grpSpPr>
            <a:xfrm>
              <a:off x="87439" y="4047998"/>
              <a:ext cx="1860799" cy="982351"/>
              <a:chOff x="7660008" y="4188859"/>
              <a:chExt cx="1860799" cy="982351"/>
            </a:xfrm>
          </p:grpSpPr>
          <p:sp>
            <p:nvSpPr>
              <p:cNvPr id="59" name="Freeform: Shape 13">
                <a:extLst>
                  <a:ext uri="{FF2B5EF4-FFF2-40B4-BE49-F238E27FC236}">
                    <a16:creationId xmlns:a16="http://schemas.microsoft.com/office/drawing/2014/main" id="{251AF030-FAAD-9775-2C07-800F1961AB16}"/>
                  </a:ext>
                </a:extLst>
              </p:cNvPr>
              <p:cNvSpPr/>
              <p:nvPr/>
            </p:nvSpPr>
            <p:spPr>
              <a:xfrm>
                <a:off x="7660008" y="4188859"/>
                <a:ext cx="1860799" cy="982351"/>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90" name="Group 37">
                <a:extLst>
                  <a:ext uri="{FF2B5EF4-FFF2-40B4-BE49-F238E27FC236}">
                    <a16:creationId xmlns:a16="http://schemas.microsoft.com/office/drawing/2014/main" id="{7D7C3069-2FBD-A340-5C4A-06E3886932B2}"/>
                  </a:ext>
                </a:extLst>
              </p:cNvPr>
              <p:cNvGrpSpPr/>
              <p:nvPr/>
            </p:nvGrpSpPr>
            <p:grpSpPr bwMode="auto">
              <a:xfrm>
                <a:off x="8457911" y="4506996"/>
                <a:ext cx="450850" cy="346075"/>
                <a:chOff x="1450975" y="2559050"/>
                <a:chExt cx="287338" cy="220663"/>
              </a:xfrm>
              <a:solidFill>
                <a:schemeClr val="bg1"/>
              </a:solidFill>
              <a:effectLst>
                <a:outerShdw blurRad="63500" sx="102000" sy="102000" algn="ctr" rotWithShape="0">
                  <a:prstClr val="black">
                    <a:alpha val="40000"/>
                  </a:prstClr>
                </a:outerShdw>
              </a:effectLst>
            </p:grpSpPr>
            <p:sp>
              <p:nvSpPr>
                <p:cNvPr id="91" name="Freeform: Shape 38">
                  <a:extLst>
                    <a:ext uri="{FF2B5EF4-FFF2-40B4-BE49-F238E27FC236}">
                      <a16:creationId xmlns:a16="http://schemas.microsoft.com/office/drawing/2014/main" id="{65A09EB1-2981-98C6-F122-56C350B112E3}"/>
                    </a:ext>
                  </a:extLst>
                </p:cNvPr>
                <p:cNvSpPr/>
                <p:nvPr/>
              </p:nvSpPr>
              <p:spPr bwMode="auto">
                <a:xfrm>
                  <a:off x="1552575" y="2559050"/>
                  <a:ext cx="185738" cy="187325"/>
                </a:xfrm>
                <a:custGeom>
                  <a:avLst/>
                  <a:gdLst>
                    <a:gd name="T0" fmla="*/ 15 w 587"/>
                    <a:gd name="T1" fmla="*/ 0 h 588"/>
                    <a:gd name="T2" fmla="*/ 9 w 587"/>
                    <a:gd name="T3" fmla="*/ 2 h 588"/>
                    <a:gd name="T4" fmla="*/ 4 w 587"/>
                    <a:gd name="T5" fmla="*/ 5 h 588"/>
                    <a:gd name="T6" fmla="*/ 1 w 587"/>
                    <a:gd name="T7" fmla="*/ 10 h 588"/>
                    <a:gd name="T8" fmla="*/ 0 w 587"/>
                    <a:gd name="T9" fmla="*/ 15 h 588"/>
                    <a:gd name="T10" fmla="*/ 14 w 587"/>
                    <a:gd name="T11" fmla="*/ 453 h 588"/>
                    <a:gd name="T12" fmla="*/ 40 w 587"/>
                    <a:gd name="T13" fmla="*/ 458 h 588"/>
                    <a:gd name="T14" fmla="*/ 64 w 587"/>
                    <a:gd name="T15" fmla="*/ 469 h 588"/>
                    <a:gd name="T16" fmla="*/ 85 w 587"/>
                    <a:gd name="T17" fmla="*/ 483 h 588"/>
                    <a:gd name="T18" fmla="*/ 105 w 587"/>
                    <a:gd name="T19" fmla="*/ 501 h 588"/>
                    <a:gd name="T20" fmla="*/ 119 w 587"/>
                    <a:gd name="T21" fmla="*/ 524 h 588"/>
                    <a:gd name="T22" fmla="*/ 129 w 587"/>
                    <a:gd name="T23" fmla="*/ 548 h 588"/>
                    <a:gd name="T24" fmla="*/ 135 w 587"/>
                    <a:gd name="T25" fmla="*/ 574 h 588"/>
                    <a:gd name="T26" fmla="*/ 286 w 587"/>
                    <a:gd name="T27" fmla="*/ 588 h 588"/>
                    <a:gd name="T28" fmla="*/ 288 w 587"/>
                    <a:gd name="T29" fmla="*/ 560 h 588"/>
                    <a:gd name="T30" fmla="*/ 297 w 587"/>
                    <a:gd name="T31" fmla="*/ 536 h 588"/>
                    <a:gd name="T32" fmla="*/ 308 w 587"/>
                    <a:gd name="T33" fmla="*/ 512 h 588"/>
                    <a:gd name="T34" fmla="*/ 326 w 587"/>
                    <a:gd name="T35" fmla="*/ 492 h 588"/>
                    <a:gd name="T36" fmla="*/ 346 w 587"/>
                    <a:gd name="T37" fmla="*/ 476 h 588"/>
                    <a:gd name="T38" fmla="*/ 369 w 587"/>
                    <a:gd name="T39" fmla="*/ 463 h 588"/>
                    <a:gd name="T40" fmla="*/ 394 w 587"/>
                    <a:gd name="T41" fmla="*/ 455 h 588"/>
                    <a:gd name="T42" fmla="*/ 421 w 587"/>
                    <a:gd name="T43" fmla="*/ 452 h 588"/>
                    <a:gd name="T44" fmla="*/ 449 w 587"/>
                    <a:gd name="T45" fmla="*/ 455 h 588"/>
                    <a:gd name="T46" fmla="*/ 474 w 587"/>
                    <a:gd name="T47" fmla="*/ 463 h 588"/>
                    <a:gd name="T48" fmla="*/ 497 w 587"/>
                    <a:gd name="T49" fmla="*/ 476 h 588"/>
                    <a:gd name="T50" fmla="*/ 517 w 587"/>
                    <a:gd name="T51" fmla="*/ 492 h 588"/>
                    <a:gd name="T52" fmla="*/ 534 w 587"/>
                    <a:gd name="T53" fmla="*/ 512 h 588"/>
                    <a:gd name="T54" fmla="*/ 547 w 587"/>
                    <a:gd name="T55" fmla="*/ 536 h 588"/>
                    <a:gd name="T56" fmla="*/ 554 w 587"/>
                    <a:gd name="T57" fmla="*/ 560 h 588"/>
                    <a:gd name="T58" fmla="*/ 556 w 587"/>
                    <a:gd name="T59" fmla="*/ 588 h 588"/>
                    <a:gd name="T60" fmla="*/ 574 w 587"/>
                    <a:gd name="T61" fmla="*/ 587 h 588"/>
                    <a:gd name="T62" fmla="*/ 580 w 587"/>
                    <a:gd name="T63" fmla="*/ 585 h 588"/>
                    <a:gd name="T64" fmla="*/ 584 w 587"/>
                    <a:gd name="T65" fmla="*/ 582 h 588"/>
                    <a:gd name="T66" fmla="*/ 586 w 587"/>
                    <a:gd name="T67" fmla="*/ 576 h 588"/>
                    <a:gd name="T68" fmla="*/ 587 w 587"/>
                    <a:gd name="T69" fmla="*/ 15 h 588"/>
                    <a:gd name="T70" fmla="*/ 585 w 587"/>
                    <a:gd name="T71" fmla="*/ 10 h 588"/>
                    <a:gd name="T72" fmla="*/ 582 w 587"/>
                    <a:gd name="T73" fmla="*/ 5 h 588"/>
                    <a:gd name="T74" fmla="*/ 578 w 587"/>
                    <a:gd name="T75" fmla="*/ 2 h 588"/>
                    <a:gd name="T76" fmla="*/ 572 w 587"/>
                    <a:gd name="T77"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7" h="588">
                      <a:moveTo>
                        <a:pt x="572" y="0"/>
                      </a:moveTo>
                      <a:lnTo>
                        <a:pt x="15" y="0"/>
                      </a:lnTo>
                      <a:lnTo>
                        <a:pt x="11" y="2"/>
                      </a:lnTo>
                      <a:lnTo>
                        <a:pt x="9" y="2"/>
                      </a:lnTo>
                      <a:lnTo>
                        <a:pt x="6" y="4"/>
                      </a:lnTo>
                      <a:lnTo>
                        <a:pt x="4" y="5"/>
                      </a:lnTo>
                      <a:lnTo>
                        <a:pt x="3" y="8"/>
                      </a:lnTo>
                      <a:lnTo>
                        <a:pt x="1" y="10"/>
                      </a:lnTo>
                      <a:lnTo>
                        <a:pt x="0" y="13"/>
                      </a:lnTo>
                      <a:lnTo>
                        <a:pt x="0" y="15"/>
                      </a:lnTo>
                      <a:lnTo>
                        <a:pt x="0" y="452"/>
                      </a:lnTo>
                      <a:lnTo>
                        <a:pt x="14" y="453"/>
                      </a:lnTo>
                      <a:lnTo>
                        <a:pt x="27" y="455"/>
                      </a:lnTo>
                      <a:lnTo>
                        <a:pt x="40" y="458"/>
                      </a:lnTo>
                      <a:lnTo>
                        <a:pt x="52" y="463"/>
                      </a:lnTo>
                      <a:lnTo>
                        <a:pt x="64" y="469"/>
                      </a:lnTo>
                      <a:lnTo>
                        <a:pt x="76" y="476"/>
                      </a:lnTo>
                      <a:lnTo>
                        <a:pt x="85" y="483"/>
                      </a:lnTo>
                      <a:lnTo>
                        <a:pt x="95" y="492"/>
                      </a:lnTo>
                      <a:lnTo>
                        <a:pt x="105" y="501"/>
                      </a:lnTo>
                      <a:lnTo>
                        <a:pt x="112" y="512"/>
                      </a:lnTo>
                      <a:lnTo>
                        <a:pt x="119" y="524"/>
                      </a:lnTo>
                      <a:lnTo>
                        <a:pt x="125" y="536"/>
                      </a:lnTo>
                      <a:lnTo>
                        <a:pt x="129" y="548"/>
                      </a:lnTo>
                      <a:lnTo>
                        <a:pt x="133" y="560"/>
                      </a:lnTo>
                      <a:lnTo>
                        <a:pt x="135" y="574"/>
                      </a:lnTo>
                      <a:lnTo>
                        <a:pt x="135" y="588"/>
                      </a:lnTo>
                      <a:lnTo>
                        <a:pt x="286" y="588"/>
                      </a:lnTo>
                      <a:lnTo>
                        <a:pt x="286" y="574"/>
                      </a:lnTo>
                      <a:lnTo>
                        <a:pt x="288" y="560"/>
                      </a:lnTo>
                      <a:lnTo>
                        <a:pt x="292" y="548"/>
                      </a:lnTo>
                      <a:lnTo>
                        <a:pt x="297" y="536"/>
                      </a:lnTo>
                      <a:lnTo>
                        <a:pt x="302" y="524"/>
                      </a:lnTo>
                      <a:lnTo>
                        <a:pt x="308" y="512"/>
                      </a:lnTo>
                      <a:lnTo>
                        <a:pt x="317" y="501"/>
                      </a:lnTo>
                      <a:lnTo>
                        <a:pt x="326" y="492"/>
                      </a:lnTo>
                      <a:lnTo>
                        <a:pt x="335" y="483"/>
                      </a:lnTo>
                      <a:lnTo>
                        <a:pt x="346" y="476"/>
                      </a:lnTo>
                      <a:lnTo>
                        <a:pt x="357" y="469"/>
                      </a:lnTo>
                      <a:lnTo>
                        <a:pt x="369" y="463"/>
                      </a:lnTo>
                      <a:lnTo>
                        <a:pt x="381" y="458"/>
                      </a:lnTo>
                      <a:lnTo>
                        <a:pt x="394" y="455"/>
                      </a:lnTo>
                      <a:lnTo>
                        <a:pt x="407" y="453"/>
                      </a:lnTo>
                      <a:lnTo>
                        <a:pt x="421" y="452"/>
                      </a:lnTo>
                      <a:lnTo>
                        <a:pt x="435" y="453"/>
                      </a:lnTo>
                      <a:lnTo>
                        <a:pt x="449" y="455"/>
                      </a:lnTo>
                      <a:lnTo>
                        <a:pt x="462" y="458"/>
                      </a:lnTo>
                      <a:lnTo>
                        <a:pt x="474" y="463"/>
                      </a:lnTo>
                      <a:lnTo>
                        <a:pt x="485" y="469"/>
                      </a:lnTo>
                      <a:lnTo>
                        <a:pt x="497" y="476"/>
                      </a:lnTo>
                      <a:lnTo>
                        <a:pt x="507" y="483"/>
                      </a:lnTo>
                      <a:lnTo>
                        <a:pt x="517" y="492"/>
                      </a:lnTo>
                      <a:lnTo>
                        <a:pt x="526" y="501"/>
                      </a:lnTo>
                      <a:lnTo>
                        <a:pt x="534" y="512"/>
                      </a:lnTo>
                      <a:lnTo>
                        <a:pt x="540" y="524"/>
                      </a:lnTo>
                      <a:lnTo>
                        <a:pt x="547" y="536"/>
                      </a:lnTo>
                      <a:lnTo>
                        <a:pt x="551" y="548"/>
                      </a:lnTo>
                      <a:lnTo>
                        <a:pt x="554" y="560"/>
                      </a:lnTo>
                      <a:lnTo>
                        <a:pt x="556" y="574"/>
                      </a:lnTo>
                      <a:lnTo>
                        <a:pt x="556" y="588"/>
                      </a:lnTo>
                      <a:lnTo>
                        <a:pt x="572" y="588"/>
                      </a:lnTo>
                      <a:lnTo>
                        <a:pt x="574" y="587"/>
                      </a:lnTo>
                      <a:lnTo>
                        <a:pt x="578" y="587"/>
                      </a:lnTo>
                      <a:lnTo>
                        <a:pt x="580" y="585"/>
                      </a:lnTo>
                      <a:lnTo>
                        <a:pt x="582" y="584"/>
                      </a:lnTo>
                      <a:lnTo>
                        <a:pt x="584" y="582"/>
                      </a:lnTo>
                      <a:lnTo>
                        <a:pt x="585" y="579"/>
                      </a:lnTo>
                      <a:lnTo>
                        <a:pt x="586" y="576"/>
                      </a:lnTo>
                      <a:lnTo>
                        <a:pt x="587" y="573"/>
                      </a:lnTo>
                      <a:lnTo>
                        <a:pt x="587" y="15"/>
                      </a:lnTo>
                      <a:lnTo>
                        <a:pt x="586" y="13"/>
                      </a:lnTo>
                      <a:lnTo>
                        <a:pt x="585" y="10"/>
                      </a:lnTo>
                      <a:lnTo>
                        <a:pt x="584" y="8"/>
                      </a:lnTo>
                      <a:lnTo>
                        <a:pt x="582" y="5"/>
                      </a:lnTo>
                      <a:lnTo>
                        <a:pt x="580" y="4"/>
                      </a:lnTo>
                      <a:lnTo>
                        <a:pt x="578" y="2"/>
                      </a:lnTo>
                      <a:lnTo>
                        <a:pt x="574" y="2"/>
                      </a:lnTo>
                      <a:lnTo>
                        <a:pt x="5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92" name="Freeform: Shape 39">
                  <a:extLst>
                    <a:ext uri="{FF2B5EF4-FFF2-40B4-BE49-F238E27FC236}">
                      <a16:creationId xmlns:a16="http://schemas.microsoft.com/office/drawing/2014/main" id="{E375BF82-6C70-5DCB-70CF-4BECC588165E}"/>
                    </a:ext>
                  </a:extLst>
                </p:cNvPr>
                <p:cNvSpPr/>
                <p:nvPr/>
              </p:nvSpPr>
              <p:spPr bwMode="auto">
                <a:xfrm>
                  <a:off x="1450975" y="2606675"/>
                  <a:ext cx="92075" cy="115888"/>
                </a:xfrm>
                <a:custGeom>
                  <a:avLst/>
                  <a:gdLst>
                    <a:gd name="T0" fmla="*/ 145 w 287"/>
                    <a:gd name="T1" fmla="*/ 121 h 362"/>
                    <a:gd name="T2" fmla="*/ 134 w 287"/>
                    <a:gd name="T3" fmla="*/ 125 h 362"/>
                    <a:gd name="T4" fmla="*/ 127 w 287"/>
                    <a:gd name="T5" fmla="*/ 133 h 362"/>
                    <a:gd name="T6" fmla="*/ 121 w 287"/>
                    <a:gd name="T7" fmla="*/ 143 h 362"/>
                    <a:gd name="T8" fmla="*/ 121 w 287"/>
                    <a:gd name="T9" fmla="*/ 225 h 362"/>
                    <a:gd name="T10" fmla="*/ 120 w 287"/>
                    <a:gd name="T11" fmla="*/ 231 h 362"/>
                    <a:gd name="T12" fmla="*/ 117 w 287"/>
                    <a:gd name="T13" fmla="*/ 236 h 362"/>
                    <a:gd name="T14" fmla="*/ 112 w 287"/>
                    <a:gd name="T15" fmla="*/ 239 h 362"/>
                    <a:gd name="T16" fmla="*/ 106 w 287"/>
                    <a:gd name="T17" fmla="*/ 240 h 362"/>
                    <a:gd name="T18" fmla="*/ 100 w 287"/>
                    <a:gd name="T19" fmla="*/ 239 h 362"/>
                    <a:gd name="T20" fmla="*/ 96 w 287"/>
                    <a:gd name="T21" fmla="*/ 236 h 362"/>
                    <a:gd name="T22" fmla="*/ 92 w 287"/>
                    <a:gd name="T23" fmla="*/ 231 h 362"/>
                    <a:gd name="T24" fmla="*/ 91 w 287"/>
                    <a:gd name="T25" fmla="*/ 225 h 362"/>
                    <a:gd name="T26" fmla="*/ 91 w 287"/>
                    <a:gd name="T27" fmla="*/ 143 h 362"/>
                    <a:gd name="T28" fmla="*/ 93 w 287"/>
                    <a:gd name="T29" fmla="*/ 132 h 362"/>
                    <a:gd name="T30" fmla="*/ 98 w 287"/>
                    <a:gd name="T31" fmla="*/ 121 h 362"/>
                    <a:gd name="T32" fmla="*/ 104 w 287"/>
                    <a:gd name="T33" fmla="*/ 111 h 362"/>
                    <a:gd name="T34" fmla="*/ 113 w 287"/>
                    <a:gd name="T35" fmla="*/ 104 h 362"/>
                    <a:gd name="T36" fmla="*/ 122 w 287"/>
                    <a:gd name="T37" fmla="*/ 97 h 362"/>
                    <a:gd name="T38" fmla="*/ 133 w 287"/>
                    <a:gd name="T39" fmla="*/ 92 h 362"/>
                    <a:gd name="T40" fmla="*/ 145 w 287"/>
                    <a:gd name="T41" fmla="*/ 90 h 362"/>
                    <a:gd name="T42" fmla="*/ 226 w 287"/>
                    <a:gd name="T43" fmla="*/ 90 h 362"/>
                    <a:gd name="T44" fmla="*/ 232 w 287"/>
                    <a:gd name="T45" fmla="*/ 91 h 362"/>
                    <a:gd name="T46" fmla="*/ 237 w 287"/>
                    <a:gd name="T47" fmla="*/ 94 h 362"/>
                    <a:gd name="T48" fmla="*/ 240 w 287"/>
                    <a:gd name="T49" fmla="*/ 98 h 362"/>
                    <a:gd name="T50" fmla="*/ 241 w 287"/>
                    <a:gd name="T51" fmla="*/ 105 h 362"/>
                    <a:gd name="T52" fmla="*/ 240 w 287"/>
                    <a:gd name="T53" fmla="*/ 110 h 362"/>
                    <a:gd name="T54" fmla="*/ 237 w 287"/>
                    <a:gd name="T55" fmla="*/ 116 h 362"/>
                    <a:gd name="T56" fmla="*/ 232 w 287"/>
                    <a:gd name="T57" fmla="*/ 119 h 362"/>
                    <a:gd name="T58" fmla="*/ 226 w 287"/>
                    <a:gd name="T59" fmla="*/ 120 h 362"/>
                    <a:gd name="T60" fmla="*/ 287 w 287"/>
                    <a:gd name="T61" fmla="*/ 304 h 362"/>
                    <a:gd name="T62" fmla="*/ 287 w 287"/>
                    <a:gd name="T63" fmla="*/ 12 h 362"/>
                    <a:gd name="T64" fmla="*/ 284 w 287"/>
                    <a:gd name="T65" fmla="*/ 6 h 362"/>
                    <a:gd name="T66" fmla="*/ 280 w 287"/>
                    <a:gd name="T67" fmla="*/ 2 h 362"/>
                    <a:gd name="T68" fmla="*/ 275 w 287"/>
                    <a:gd name="T69" fmla="*/ 0 h 362"/>
                    <a:gd name="T70" fmla="*/ 136 w 287"/>
                    <a:gd name="T71" fmla="*/ 0 h 362"/>
                    <a:gd name="T72" fmla="*/ 109 w 287"/>
                    <a:gd name="T73" fmla="*/ 2 h 362"/>
                    <a:gd name="T74" fmla="*/ 84 w 287"/>
                    <a:gd name="T75" fmla="*/ 10 h 362"/>
                    <a:gd name="T76" fmla="*/ 60 w 287"/>
                    <a:gd name="T77" fmla="*/ 22 h 362"/>
                    <a:gd name="T78" fmla="*/ 40 w 287"/>
                    <a:gd name="T79" fmla="*/ 39 h 362"/>
                    <a:gd name="T80" fmla="*/ 24 w 287"/>
                    <a:gd name="T81" fmla="*/ 59 h 362"/>
                    <a:gd name="T82" fmla="*/ 11 w 287"/>
                    <a:gd name="T83" fmla="*/ 82 h 362"/>
                    <a:gd name="T84" fmla="*/ 3 w 287"/>
                    <a:gd name="T85" fmla="*/ 108 h 362"/>
                    <a:gd name="T86" fmla="*/ 0 w 287"/>
                    <a:gd name="T87" fmla="*/ 135 h 362"/>
                    <a:gd name="T88" fmla="*/ 196 w 287"/>
                    <a:gd name="T89" fmla="*/ 361 h 362"/>
                    <a:gd name="T90" fmla="*/ 203 w 287"/>
                    <a:gd name="T91" fmla="*/ 362 h 362"/>
                    <a:gd name="T92" fmla="*/ 219 w 287"/>
                    <a:gd name="T93" fmla="*/ 342 h 362"/>
                    <a:gd name="T94" fmla="*/ 239 w 287"/>
                    <a:gd name="T95" fmla="*/ 326 h 362"/>
                    <a:gd name="T96" fmla="*/ 262 w 287"/>
                    <a:gd name="T97" fmla="*/ 312 h 362"/>
                    <a:gd name="T98" fmla="*/ 287 w 287"/>
                    <a:gd name="T99" fmla="*/ 30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 h="362">
                      <a:moveTo>
                        <a:pt x="151" y="120"/>
                      </a:moveTo>
                      <a:lnTo>
                        <a:pt x="145" y="121"/>
                      </a:lnTo>
                      <a:lnTo>
                        <a:pt x="140" y="122"/>
                      </a:lnTo>
                      <a:lnTo>
                        <a:pt x="134" y="125"/>
                      </a:lnTo>
                      <a:lnTo>
                        <a:pt x="130" y="128"/>
                      </a:lnTo>
                      <a:lnTo>
                        <a:pt x="127" y="133"/>
                      </a:lnTo>
                      <a:lnTo>
                        <a:pt x="124" y="138"/>
                      </a:lnTo>
                      <a:lnTo>
                        <a:pt x="121" y="143"/>
                      </a:lnTo>
                      <a:lnTo>
                        <a:pt x="121" y="150"/>
                      </a:lnTo>
                      <a:lnTo>
                        <a:pt x="121" y="225"/>
                      </a:lnTo>
                      <a:lnTo>
                        <a:pt x="120" y="228"/>
                      </a:lnTo>
                      <a:lnTo>
                        <a:pt x="120" y="231"/>
                      </a:lnTo>
                      <a:lnTo>
                        <a:pt x="118" y="234"/>
                      </a:lnTo>
                      <a:lnTo>
                        <a:pt x="117" y="236"/>
                      </a:lnTo>
                      <a:lnTo>
                        <a:pt x="115" y="238"/>
                      </a:lnTo>
                      <a:lnTo>
                        <a:pt x="112" y="239"/>
                      </a:lnTo>
                      <a:lnTo>
                        <a:pt x="110" y="240"/>
                      </a:lnTo>
                      <a:lnTo>
                        <a:pt x="106" y="240"/>
                      </a:lnTo>
                      <a:lnTo>
                        <a:pt x="103" y="240"/>
                      </a:lnTo>
                      <a:lnTo>
                        <a:pt x="100" y="239"/>
                      </a:lnTo>
                      <a:lnTo>
                        <a:pt x="98" y="238"/>
                      </a:lnTo>
                      <a:lnTo>
                        <a:pt x="96" y="236"/>
                      </a:lnTo>
                      <a:lnTo>
                        <a:pt x="93" y="234"/>
                      </a:lnTo>
                      <a:lnTo>
                        <a:pt x="92" y="231"/>
                      </a:lnTo>
                      <a:lnTo>
                        <a:pt x="91" y="228"/>
                      </a:lnTo>
                      <a:lnTo>
                        <a:pt x="91" y="225"/>
                      </a:lnTo>
                      <a:lnTo>
                        <a:pt x="91" y="150"/>
                      </a:lnTo>
                      <a:lnTo>
                        <a:pt x="91" y="143"/>
                      </a:lnTo>
                      <a:lnTo>
                        <a:pt x="92" y="138"/>
                      </a:lnTo>
                      <a:lnTo>
                        <a:pt x="93" y="132"/>
                      </a:lnTo>
                      <a:lnTo>
                        <a:pt x="96" y="126"/>
                      </a:lnTo>
                      <a:lnTo>
                        <a:pt x="98" y="121"/>
                      </a:lnTo>
                      <a:lnTo>
                        <a:pt x="101" y="117"/>
                      </a:lnTo>
                      <a:lnTo>
                        <a:pt x="104" y="111"/>
                      </a:lnTo>
                      <a:lnTo>
                        <a:pt x="109" y="107"/>
                      </a:lnTo>
                      <a:lnTo>
                        <a:pt x="113" y="104"/>
                      </a:lnTo>
                      <a:lnTo>
                        <a:pt x="117" y="99"/>
                      </a:lnTo>
                      <a:lnTo>
                        <a:pt x="122" y="97"/>
                      </a:lnTo>
                      <a:lnTo>
                        <a:pt x="128" y="94"/>
                      </a:lnTo>
                      <a:lnTo>
                        <a:pt x="133" y="92"/>
                      </a:lnTo>
                      <a:lnTo>
                        <a:pt x="139" y="91"/>
                      </a:lnTo>
                      <a:lnTo>
                        <a:pt x="145" y="90"/>
                      </a:lnTo>
                      <a:lnTo>
                        <a:pt x="151" y="90"/>
                      </a:lnTo>
                      <a:lnTo>
                        <a:pt x="226" y="90"/>
                      </a:lnTo>
                      <a:lnTo>
                        <a:pt x="230" y="90"/>
                      </a:lnTo>
                      <a:lnTo>
                        <a:pt x="232" y="91"/>
                      </a:lnTo>
                      <a:lnTo>
                        <a:pt x="235" y="92"/>
                      </a:lnTo>
                      <a:lnTo>
                        <a:pt x="237" y="94"/>
                      </a:lnTo>
                      <a:lnTo>
                        <a:pt x="239" y="96"/>
                      </a:lnTo>
                      <a:lnTo>
                        <a:pt x="240" y="98"/>
                      </a:lnTo>
                      <a:lnTo>
                        <a:pt x="241" y="102"/>
                      </a:lnTo>
                      <a:lnTo>
                        <a:pt x="241" y="105"/>
                      </a:lnTo>
                      <a:lnTo>
                        <a:pt x="241" y="108"/>
                      </a:lnTo>
                      <a:lnTo>
                        <a:pt x="240" y="110"/>
                      </a:lnTo>
                      <a:lnTo>
                        <a:pt x="239" y="113"/>
                      </a:lnTo>
                      <a:lnTo>
                        <a:pt x="237" y="116"/>
                      </a:lnTo>
                      <a:lnTo>
                        <a:pt x="235" y="118"/>
                      </a:lnTo>
                      <a:lnTo>
                        <a:pt x="232" y="119"/>
                      </a:lnTo>
                      <a:lnTo>
                        <a:pt x="230" y="120"/>
                      </a:lnTo>
                      <a:lnTo>
                        <a:pt x="226" y="120"/>
                      </a:lnTo>
                      <a:lnTo>
                        <a:pt x="151" y="120"/>
                      </a:lnTo>
                      <a:close/>
                      <a:moveTo>
                        <a:pt x="287" y="304"/>
                      </a:moveTo>
                      <a:lnTo>
                        <a:pt x="287" y="15"/>
                      </a:lnTo>
                      <a:lnTo>
                        <a:pt x="287" y="12"/>
                      </a:lnTo>
                      <a:lnTo>
                        <a:pt x="285" y="8"/>
                      </a:lnTo>
                      <a:lnTo>
                        <a:pt x="284" y="6"/>
                      </a:lnTo>
                      <a:lnTo>
                        <a:pt x="282" y="4"/>
                      </a:lnTo>
                      <a:lnTo>
                        <a:pt x="280" y="2"/>
                      </a:lnTo>
                      <a:lnTo>
                        <a:pt x="278" y="1"/>
                      </a:lnTo>
                      <a:lnTo>
                        <a:pt x="275" y="0"/>
                      </a:lnTo>
                      <a:lnTo>
                        <a:pt x="272" y="0"/>
                      </a:lnTo>
                      <a:lnTo>
                        <a:pt x="136" y="0"/>
                      </a:lnTo>
                      <a:lnTo>
                        <a:pt x="122" y="0"/>
                      </a:lnTo>
                      <a:lnTo>
                        <a:pt x="109" y="2"/>
                      </a:lnTo>
                      <a:lnTo>
                        <a:pt x="96" y="5"/>
                      </a:lnTo>
                      <a:lnTo>
                        <a:pt x="84" y="10"/>
                      </a:lnTo>
                      <a:lnTo>
                        <a:pt x="72" y="16"/>
                      </a:lnTo>
                      <a:lnTo>
                        <a:pt x="60" y="22"/>
                      </a:lnTo>
                      <a:lnTo>
                        <a:pt x="50" y="31"/>
                      </a:lnTo>
                      <a:lnTo>
                        <a:pt x="40" y="39"/>
                      </a:lnTo>
                      <a:lnTo>
                        <a:pt x="31" y="49"/>
                      </a:lnTo>
                      <a:lnTo>
                        <a:pt x="24" y="59"/>
                      </a:lnTo>
                      <a:lnTo>
                        <a:pt x="17" y="71"/>
                      </a:lnTo>
                      <a:lnTo>
                        <a:pt x="11" y="82"/>
                      </a:lnTo>
                      <a:lnTo>
                        <a:pt x="7" y="94"/>
                      </a:lnTo>
                      <a:lnTo>
                        <a:pt x="3" y="108"/>
                      </a:lnTo>
                      <a:lnTo>
                        <a:pt x="1" y="121"/>
                      </a:lnTo>
                      <a:lnTo>
                        <a:pt x="0" y="135"/>
                      </a:lnTo>
                      <a:lnTo>
                        <a:pt x="0" y="361"/>
                      </a:lnTo>
                      <a:lnTo>
                        <a:pt x="196" y="361"/>
                      </a:lnTo>
                      <a:lnTo>
                        <a:pt x="200" y="361"/>
                      </a:lnTo>
                      <a:lnTo>
                        <a:pt x="203" y="362"/>
                      </a:lnTo>
                      <a:lnTo>
                        <a:pt x="210" y="352"/>
                      </a:lnTo>
                      <a:lnTo>
                        <a:pt x="219" y="342"/>
                      </a:lnTo>
                      <a:lnTo>
                        <a:pt x="229" y="333"/>
                      </a:lnTo>
                      <a:lnTo>
                        <a:pt x="239" y="326"/>
                      </a:lnTo>
                      <a:lnTo>
                        <a:pt x="250" y="318"/>
                      </a:lnTo>
                      <a:lnTo>
                        <a:pt x="262" y="312"/>
                      </a:lnTo>
                      <a:lnTo>
                        <a:pt x="274" y="308"/>
                      </a:lnTo>
                      <a:lnTo>
                        <a:pt x="287"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Freeform: Shape 40">
                  <a:extLst>
                    <a:ext uri="{FF2B5EF4-FFF2-40B4-BE49-F238E27FC236}">
                      <a16:creationId xmlns:a16="http://schemas.microsoft.com/office/drawing/2014/main" id="{CA499412-485C-42CB-84A6-935728BE4885}"/>
                    </a:ext>
                  </a:extLst>
                </p:cNvPr>
                <p:cNvSpPr/>
                <p:nvPr/>
              </p:nvSpPr>
              <p:spPr bwMode="auto">
                <a:xfrm>
                  <a:off x="1450975" y="2732088"/>
                  <a:ext cx="60325" cy="28575"/>
                </a:xfrm>
                <a:custGeom>
                  <a:avLst/>
                  <a:gdLst>
                    <a:gd name="T0" fmla="*/ 0 w 189"/>
                    <a:gd name="T1" fmla="*/ 0 h 90"/>
                    <a:gd name="T2" fmla="*/ 0 w 189"/>
                    <a:gd name="T3" fmla="*/ 75 h 90"/>
                    <a:gd name="T4" fmla="*/ 1 w 189"/>
                    <a:gd name="T5" fmla="*/ 79 h 90"/>
                    <a:gd name="T6" fmla="*/ 2 w 189"/>
                    <a:gd name="T7" fmla="*/ 81 h 90"/>
                    <a:gd name="T8" fmla="*/ 3 w 189"/>
                    <a:gd name="T9" fmla="*/ 84 h 90"/>
                    <a:gd name="T10" fmla="*/ 6 w 189"/>
                    <a:gd name="T11" fmla="*/ 86 h 90"/>
                    <a:gd name="T12" fmla="*/ 8 w 189"/>
                    <a:gd name="T13" fmla="*/ 87 h 90"/>
                    <a:gd name="T14" fmla="*/ 10 w 189"/>
                    <a:gd name="T15" fmla="*/ 89 h 90"/>
                    <a:gd name="T16" fmla="*/ 13 w 189"/>
                    <a:gd name="T17" fmla="*/ 90 h 90"/>
                    <a:gd name="T18" fmla="*/ 15 w 189"/>
                    <a:gd name="T19" fmla="*/ 90 h 90"/>
                    <a:gd name="T20" fmla="*/ 189 w 189"/>
                    <a:gd name="T21" fmla="*/ 90 h 90"/>
                    <a:gd name="T22" fmla="*/ 186 w 189"/>
                    <a:gd name="T23" fmla="*/ 80 h 90"/>
                    <a:gd name="T24" fmla="*/ 184 w 189"/>
                    <a:gd name="T25" fmla="*/ 68 h 90"/>
                    <a:gd name="T26" fmla="*/ 181 w 189"/>
                    <a:gd name="T27" fmla="*/ 57 h 90"/>
                    <a:gd name="T28" fmla="*/ 181 w 189"/>
                    <a:gd name="T29" fmla="*/ 45 h 90"/>
                    <a:gd name="T30" fmla="*/ 181 w 189"/>
                    <a:gd name="T31" fmla="*/ 33 h 90"/>
                    <a:gd name="T32" fmla="*/ 184 w 189"/>
                    <a:gd name="T33" fmla="*/ 22 h 90"/>
                    <a:gd name="T34" fmla="*/ 186 w 189"/>
                    <a:gd name="T35" fmla="*/ 11 h 90"/>
                    <a:gd name="T36" fmla="*/ 189 w 189"/>
                    <a:gd name="T37" fmla="*/ 0 h 90"/>
                    <a:gd name="T38" fmla="*/ 0 w 189"/>
                    <a:gd name="T3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90">
                      <a:moveTo>
                        <a:pt x="0" y="0"/>
                      </a:moveTo>
                      <a:lnTo>
                        <a:pt x="0" y="75"/>
                      </a:lnTo>
                      <a:lnTo>
                        <a:pt x="1" y="79"/>
                      </a:lnTo>
                      <a:lnTo>
                        <a:pt x="2" y="81"/>
                      </a:lnTo>
                      <a:lnTo>
                        <a:pt x="3" y="84"/>
                      </a:lnTo>
                      <a:lnTo>
                        <a:pt x="6" y="86"/>
                      </a:lnTo>
                      <a:lnTo>
                        <a:pt x="8" y="87"/>
                      </a:lnTo>
                      <a:lnTo>
                        <a:pt x="10" y="89"/>
                      </a:lnTo>
                      <a:lnTo>
                        <a:pt x="13" y="90"/>
                      </a:lnTo>
                      <a:lnTo>
                        <a:pt x="15" y="90"/>
                      </a:lnTo>
                      <a:lnTo>
                        <a:pt x="189" y="90"/>
                      </a:lnTo>
                      <a:lnTo>
                        <a:pt x="186" y="80"/>
                      </a:lnTo>
                      <a:lnTo>
                        <a:pt x="184" y="68"/>
                      </a:lnTo>
                      <a:lnTo>
                        <a:pt x="181" y="57"/>
                      </a:lnTo>
                      <a:lnTo>
                        <a:pt x="181" y="45"/>
                      </a:lnTo>
                      <a:lnTo>
                        <a:pt x="181" y="33"/>
                      </a:lnTo>
                      <a:lnTo>
                        <a:pt x="184" y="22"/>
                      </a:lnTo>
                      <a:lnTo>
                        <a:pt x="186" y="11"/>
                      </a:lnTo>
                      <a:lnTo>
                        <a:pt x="18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4" name="Freeform: Shape 41">
                  <a:extLst>
                    <a:ext uri="{FF2B5EF4-FFF2-40B4-BE49-F238E27FC236}">
                      <a16:creationId xmlns:a16="http://schemas.microsoft.com/office/drawing/2014/main" id="{40802337-32DF-76D8-2D00-AD6D68F7A258}"/>
                    </a:ext>
                  </a:extLst>
                </p:cNvPr>
                <p:cNvSpPr/>
                <p:nvPr/>
              </p:nvSpPr>
              <p:spPr bwMode="auto">
                <a:xfrm>
                  <a:off x="1652588" y="2711450"/>
                  <a:ext cx="66675" cy="68263"/>
                </a:xfrm>
                <a:custGeom>
                  <a:avLst/>
                  <a:gdLst>
                    <a:gd name="T0" fmla="*/ 94 w 210"/>
                    <a:gd name="T1" fmla="*/ 1 h 211"/>
                    <a:gd name="T2" fmla="*/ 74 w 210"/>
                    <a:gd name="T3" fmla="*/ 5 h 211"/>
                    <a:gd name="T4" fmla="*/ 55 w 210"/>
                    <a:gd name="T5" fmla="*/ 13 h 211"/>
                    <a:gd name="T6" fmla="*/ 39 w 210"/>
                    <a:gd name="T7" fmla="*/ 25 h 211"/>
                    <a:gd name="T8" fmla="*/ 24 w 210"/>
                    <a:gd name="T9" fmla="*/ 39 h 211"/>
                    <a:gd name="T10" fmla="*/ 13 w 210"/>
                    <a:gd name="T11" fmla="*/ 56 h 211"/>
                    <a:gd name="T12" fmla="*/ 4 w 210"/>
                    <a:gd name="T13" fmla="*/ 75 h 211"/>
                    <a:gd name="T14" fmla="*/ 0 w 210"/>
                    <a:gd name="T15" fmla="*/ 96 h 211"/>
                    <a:gd name="T16" fmla="*/ 0 w 210"/>
                    <a:gd name="T17" fmla="*/ 117 h 211"/>
                    <a:gd name="T18" fmla="*/ 4 w 210"/>
                    <a:gd name="T19" fmla="*/ 137 h 211"/>
                    <a:gd name="T20" fmla="*/ 13 w 210"/>
                    <a:gd name="T21" fmla="*/ 156 h 211"/>
                    <a:gd name="T22" fmla="*/ 24 w 210"/>
                    <a:gd name="T23" fmla="*/ 173 h 211"/>
                    <a:gd name="T24" fmla="*/ 39 w 210"/>
                    <a:gd name="T25" fmla="*/ 187 h 211"/>
                    <a:gd name="T26" fmla="*/ 55 w 210"/>
                    <a:gd name="T27" fmla="*/ 199 h 211"/>
                    <a:gd name="T28" fmla="*/ 74 w 210"/>
                    <a:gd name="T29" fmla="*/ 207 h 211"/>
                    <a:gd name="T30" fmla="*/ 94 w 210"/>
                    <a:gd name="T31" fmla="*/ 210 h 211"/>
                    <a:gd name="T32" fmla="*/ 116 w 210"/>
                    <a:gd name="T33" fmla="*/ 210 h 211"/>
                    <a:gd name="T34" fmla="*/ 136 w 210"/>
                    <a:gd name="T35" fmla="*/ 207 h 211"/>
                    <a:gd name="T36" fmla="*/ 155 w 210"/>
                    <a:gd name="T37" fmla="*/ 199 h 211"/>
                    <a:gd name="T38" fmla="*/ 173 w 210"/>
                    <a:gd name="T39" fmla="*/ 187 h 211"/>
                    <a:gd name="T40" fmla="*/ 187 w 210"/>
                    <a:gd name="T41" fmla="*/ 173 h 211"/>
                    <a:gd name="T42" fmla="*/ 198 w 210"/>
                    <a:gd name="T43" fmla="*/ 156 h 211"/>
                    <a:gd name="T44" fmla="*/ 206 w 210"/>
                    <a:gd name="T45" fmla="*/ 137 h 211"/>
                    <a:gd name="T46" fmla="*/ 210 w 210"/>
                    <a:gd name="T47" fmla="*/ 117 h 211"/>
                    <a:gd name="T48" fmla="*/ 210 w 210"/>
                    <a:gd name="T49" fmla="*/ 96 h 211"/>
                    <a:gd name="T50" fmla="*/ 206 w 210"/>
                    <a:gd name="T51" fmla="*/ 74 h 211"/>
                    <a:gd name="T52" fmla="*/ 198 w 210"/>
                    <a:gd name="T53" fmla="*/ 56 h 211"/>
                    <a:gd name="T54" fmla="*/ 187 w 210"/>
                    <a:gd name="T55" fmla="*/ 39 h 211"/>
                    <a:gd name="T56" fmla="*/ 173 w 210"/>
                    <a:gd name="T57" fmla="*/ 25 h 211"/>
                    <a:gd name="T58" fmla="*/ 155 w 210"/>
                    <a:gd name="T59" fmla="*/ 13 h 211"/>
                    <a:gd name="T60" fmla="*/ 136 w 210"/>
                    <a:gd name="T61" fmla="*/ 5 h 211"/>
                    <a:gd name="T62" fmla="*/ 116 w 210"/>
                    <a:gd name="T63" fmla="*/ 1 h 211"/>
                    <a:gd name="T64" fmla="*/ 105 w 210"/>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 h="211">
                      <a:moveTo>
                        <a:pt x="105" y="0"/>
                      </a:moveTo>
                      <a:lnTo>
                        <a:pt x="94" y="1"/>
                      </a:lnTo>
                      <a:lnTo>
                        <a:pt x="84" y="2"/>
                      </a:lnTo>
                      <a:lnTo>
                        <a:pt x="74" y="5"/>
                      </a:lnTo>
                      <a:lnTo>
                        <a:pt x="64" y="9"/>
                      </a:lnTo>
                      <a:lnTo>
                        <a:pt x="55" y="13"/>
                      </a:lnTo>
                      <a:lnTo>
                        <a:pt x="46" y="18"/>
                      </a:lnTo>
                      <a:lnTo>
                        <a:pt x="39" y="25"/>
                      </a:lnTo>
                      <a:lnTo>
                        <a:pt x="31" y="31"/>
                      </a:lnTo>
                      <a:lnTo>
                        <a:pt x="24" y="39"/>
                      </a:lnTo>
                      <a:lnTo>
                        <a:pt x="18" y="47"/>
                      </a:lnTo>
                      <a:lnTo>
                        <a:pt x="13" y="56"/>
                      </a:lnTo>
                      <a:lnTo>
                        <a:pt x="9" y="64"/>
                      </a:lnTo>
                      <a:lnTo>
                        <a:pt x="4" y="75"/>
                      </a:lnTo>
                      <a:lnTo>
                        <a:pt x="2" y="85"/>
                      </a:lnTo>
                      <a:lnTo>
                        <a:pt x="0" y="96"/>
                      </a:lnTo>
                      <a:lnTo>
                        <a:pt x="0" y="106"/>
                      </a:lnTo>
                      <a:lnTo>
                        <a:pt x="0" y="117"/>
                      </a:lnTo>
                      <a:lnTo>
                        <a:pt x="2" y="127"/>
                      </a:lnTo>
                      <a:lnTo>
                        <a:pt x="4" y="137"/>
                      </a:lnTo>
                      <a:lnTo>
                        <a:pt x="9" y="147"/>
                      </a:lnTo>
                      <a:lnTo>
                        <a:pt x="13" y="156"/>
                      </a:lnTo>
                      <a:lnTo>
                        <a:pt x="18" y="165"/>
                      </a:lnTo>
                      <a:lnTo>
                        <a:pt x="24" y="173"/>
                      </a:lnTo>
                      <a:lnTo>
                        <a:pt x="31" y="180"/>
                      </a:lnTo>
                      <a:lnTo>
                        <a:pt x="39" y="187"/>
                      </a:lnTo>
                      <a:lnTo>
                        <a:pt x="46" y="193"/>
                      </a:lnTo>
                      <a:lnTo>
                        <a:pt x="55" y="199"/>
                      </a:lnTo>
                      <a:lnTo>
                        <a:pt x="64" y="203"/>
                      </a:lnTo>
                      <a:lnTo>
                        <a:pt x="74" y="207"/>
                      </a:lnTo>
                      <a:lnTo>
                        <a:pt x="84" y="209"/>
                      </a:lnTo>
                      <a:lnTo>
                        <a:pt x="94" y="210"/>
                      </a:lnTo>
                      <a:lnTo>
                        <a:pt x="105" y="211"/>
                      </a:lnTo>
                      <a:lnTo>
                        <a:pt x="116" y="210"/>
                      </a:lnTo>
                      <a:lnTo>
                        <a:pt x="127" y="209"/>
                      </a:lnTo>
                      <a:lnTo>
                        <a:pt x="136" y="207"/>
                      </a:lnTo>
                      <a:lnTo>
                        <a:pt x="146" y="203"/>
                      </a:lnTo>
                      <a:lnTo>
                        <a:pt x="155" y="199"/>
                      </a:lnTo>
                      <a:lnTo>
                        <a:pt x="164" y="193"/>
                      </a:lnTo>
                      <a:lnTo>
                        <a:pt x="173" y="187"/>
                      </a:lnTo>
                      <a:lnTo>
                        <a:pt x="180" y="180"/>
                      </a:lnTo>
                      <a:lnTo>
                        <a:pt x="187" y="173"/>
                      </a:lnTo>
                      <a:lnTo>
                        <a:pt x="193" y="165"/>
                      </a:lnTo>
                      <a:lnTo>
                        <a:pt x="198" y="156"/>
                      </a:lnTo>
                      <a:lnTo>
                        <a:pt x="203" y="147"/>
                      </a:lnTo>
                      <a:lnTo>
                        <a:pt x="206" y="137"/>
                      </a:lnTo>
                      <a:lnTo>
                        <a:pt x="208" y="127"/>
                      </a:lnTo>
                      <a:lnTo>
                        <a:pt x="210" y="117"/>
                      </a:lnTo>
                      <a:lnTo>
                        <a:pt x="210" y="106"/>
                      </a:lnTo>
                      <a:lnTo>
                        <a:pt x="210" y="96"/>
                      </a:lnTo>
                      <a:lnTo>
                        <a:pt x="208" y="85"/>
                      </a:lnTo>
                      <a:lnTo>
                        <a:pt x="206" y="74"/>
                      </a:lnTo>
                      <a:lnTo>
                        <a:pt x="203" y="64"/>
                      </a:lnTo>
                      <a:lnTo>
                        <a:pt x="198" y="56"/>
                      </a:lnTo>
                      <a:lnTo>
                        <a:pt x="193" y="47"/>
                      </a:lnTo>
                      <a:lnTo>
                        <a:pt x="187" y="39"/>
                      </a:lnTo>
                      <a:lnTo>
                        <a:pt x="180" y="31"/>
                      </a:lnTo>
                      <a:lnTo>
                        <a:pt x="173" y="25"/>
                      </a:lnTo>
                      <a:lnTo>
                        <a:pt x="164" y="18"/>
                      </a:lnTo>
                      <a:lnTo>
                        <a:pt x="155" y="13"/>
                      </a:lnTo>
                      <a:lnTo>
                        <a:pt x="146" y="9"/>
                      </a:lnTo>
                      <a:lnTo>
                        <a:pt x="136" y="5"/>
                      </a:lnTo>
                      <a:lnTo>
                        <a:pt x="127" y="2"/>
                      </a:lnTo>
                      <a:lnTo>
                        <a:pt x="116" y="1"/>
                      </a:lnTo>
                      <a:lnTo>
                        <a:pt x="105" y="0"/>
                      </a:lnTo>
                      <a:lnTo>
                        <a:pt x="1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Freeform: Shape 42">
                  <a:extLst>
                    <a:ext uri="{FF2B5EF4-FFF2-40B4-BE49-F238E27FC236}">
                      <a16:creationId xmlns:a16="http://schemas.microsoft.com/office/drawing/2014/main" id="{296D2EB9-5287-1BE5-753C-9D5448B7D70B}"/>
                    </a:ext>
                  </a:extLst>
                </p:cNvPr>
                <p:cNvSpPr/>
                <p:nvPr/>
              </p:nvSpPr>
              <p:spPr bwMode="auto">
                <a:xfrm>
                  <a:off x="1519238" y="2711450"/>
                  <a:ext cx="66675" cy="68263"/>
                </a:xfrm>
                <a:custGeom>
                  <a:avLst/>
                  <a:gdLst>
                    <a:gd name="T0" fmla="*/ 95 w 211"/>
                    <a:gd name="T1" fmla="*/ 1 h 211"/>
                    <a:gd name="T2" fmla="*/ 74 w 211"/>
                    <a:gd name="T3" fmla="*/ 5 h 211"/>
                    <a:gd name="T4" fmla="*/ 55 w 211"/>
                    <a:gd name="T5" fmla="*/ 13 h 211"/>
                    <a:gd name="T6" fmla="*/ 39 w 211"/>
                    <a:gd name="T7" fmla="*/ 25 h 211"/>
                    <a:gd name="T8" fmla="*/ 24 w 211"/>
                    <a:gd name="T9" fmla="*/ 39 h 211"/>
                    <a:gd name="T10" fmla="*/ 13 w 211"/>
                    <a:gd name="T11" fmla="*/ 56 h 211"/>
                    <a:gd name="T12" fmla="*/ 5 w 211"/>
                    <a:gd name="T13" fmla="*/ 75 h 211"/>
                    <a:gd name="T14" fmla="*/ 0 w 211"/>
                    <a:gd name="T15" fmla="*/ 96 h 211"/>
                    <a:gd name="T16" fmla="*/ 0 w 211"/>
                    <a:gd name="T17" fmla="*/ 117 h 211"/>
                    <a:gd name="T18" fmla="*/ 5 w 211"/>
                    <a:gd name="T19" fmla="*/ 137 h 211"/>
                    <a:gd name="T20" fmla="*/ 13 w 211"/>
                    <a:gd name="T21" fmla="*/ 156 h 211"/>
                    <a:gd name="T22" fmla="*/ 24 w 211"/>
                    <a:gd name="T23" fmla="*/ 173 h 211"/>
                    <a:gd name="T24" fmla="*/ 39 w 211"/>
                    <a:gd name="T25" fmla="*/ 187 h 211"/>
                    <a:gd name="T26" fmla="*/ 55 w 211"/>
                    <a:gd name="T27" fmla="*/ 199 h 211"/>
                    <a:gd name="T28" fmla="*/ 74 w 211"/>
                    <a:gd name="T29" fmla="*/ 207 h 211"/>
                    <a:gd name="T30" fmla="*/ 95 w 211"/>
                    <a:gd name="T31" fmla="*/ 210 h 211"/>
                    <a:gd name="T32" fmla="*/ 116 w 211"/>
                    <a:gd name="T33" fmla="*/ 210 h 211"/>
                    <a:gd name="T34" fmla="*/ 137 w 211"/>
                    <a:gd name="T35" fmla="*/ 207 h 211"/>
                    <a:gd name="T36" fmla="*/ 156 w 211"/>
                    <a:gd name="T37" fmla="*/ 199 h 211"/>
                    <a:gd name="T38" fmla="*/ 173 w 211"/>
                    <a:gd name="T39" fmla="*/ 187 h 211"/>
                    <a:gd name="T40" fmla="*/ 187 w 211"/>
                    <a:gd name="T41" fmla="*/ 173 h 211"/>
                    <a:gd name="T42" fmla="*/ 199 w 211"/>
                    <a:gd name="T43" fmla="*/ 156 h 211"/>
                    <a:gd name="T44" fmla="*/ 206 w 211"/>
                    <a:gd name="T45" fmla="*/ 137 h 211"/>
                    <a:gd name="T46" fmla="*/ 211 w 211"/>
                    <a:gd name="T47" fmla="*/ 117 h 211"/>
                    <a:gd name="T48" fmla="*/ 211 w 211"/>
                    <a:gd name="T49" fmla="*/ 96 h 211"/>
                    <a:gd name="T50" fmla="*/ 206 w 211"/>
                    <a:gd name="T51" fmla="*/ 74 h 211"/>
                    <a:gd name="T52" fmla="*/ 199 w 211"/>
                    <a:gd name="T53" fmla="*/ 56 h 211"/>
                    <a:gd name="T54" fmla="*/ 187 w 211"/>
                    <a:gd name="T55" fmla="*/ 39 h 211"/>
                    <a:gd name="T56" fmla="*/ 173 w 211"/>
                    <a:gd name="T57" fmla="*/ 25 h 211"/>
                    <a:gd name="T58" fmla="*/ 156 w 211"/>
                    <a:gd name="T59" fmla="*/ 13 h 211"/>
                    <a:gd name="T60" fmla="*/ 137 w 211"/>
                    <a:gd name="T61" fmla="*/ 5 h 211"/>
                    <a:gd name="T62" fmla="*/ 116 w 211"/>
                    <a:gd name="T63" fmla="*/ 1 h 211"/>
                    <a:gd name="T64" fmla="*/ 106 w 211"/>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211">
                      <a:moveTo>
                        <a:pt x="106" y="0"/>
                      </a:moveTo>
                      <a:lnTo>
                        <a:pt x="95" y="1"/>
                      </a:lnTo>
                      <a:lnTo>
                        <a:pt x="84" y="2"/>
                      </a:lnTo>
                      <a:lnTo>
                        <a:pt x="74" y="5"/>
                      </a:lnTo>
                      <a:lnTo>
                        <a:pt x="65" y="9"/>
                      </a:lnTo>
                      <a:lnTo>
                        <a:pt x="55" y="13"/>
                      </a:lnTo>
                      <a:lnTo>
                        <a:pt x="47" y="18"/>
                      </a:lnTo>
                      <a:lnTo>
                        <a:pt x="39" y="25"/>
                      </a:lnTo>
                      <a:lnTo>
                        <a:pt x="32" y="31"/>
                      </a:lnTo>
                      <a:lnTo>
                        <a:pt x="24" y="39"/>
                      </a:lnTo>
                      <a:lnTo>
                        <a:pt x="19" y="47"/>
                      </a:lnTo>
                      <a:lnTo>
                        <a:pt x="13" y="56"/>
                      </a:lnTo>
                      <a:lnTo>
                        <a:pt x="9" y="64"/>
                      </a:lnTo>
                      <a:lnTo>
                        <a:pt x="5" y="75"/>
                      </a:lnTo>
                      <a:lnTo>
                        <a:pt x="3" y="85"/>
                      </a:lnTo>
                      <a:lnTo>
                        <a:pt x="0" y="96"/>
                      </a:lnTo>
                      <a:lnTo>
                        <a:pt x="0" y="106"/>
                      </a:lnTo>
                      <a:lnTo>
                        <a:pt x="0" y="117"/>
                      </a:lnTo>
                      <a:lnTo>
                        <a:pt x="3" y="127"/>
                      </a:lnTo>
                      <a:lnTo>
                        <a:pt x="5" y="137"/>
                      </a:lnTo>
                      <a:lnTo>
                        <a:pt x="9" y="147"/>
                      </a:lnTo>
                      <a:lnTo>
                        <a:pt x="13" y="156"/>
                      </a:lnTo>
                      <a:lnTo>
                        <a:pt x="19" y="165"/>
                      </a:lnTo>
                      <a:lnTo>
                        <a:pt x="24" y="173"/>
                      </a:lnTo>
                      <a:lnTo>
                        <a:pt x="32" y="180"/>
                      </a:lnTo>
                      <a:lnTo>
                        <a:pt x="39" y="187"/>
                      </a:lnTo>
                      <a:lnTo>
                        <a:pt x="47" y="193"/>
                      </a:lnTo>
                      <a:lnTo>
                        <a:pt x="55" y="199"/>
                      </a:lnTo>
                      <a:lnTo>
                        <a:pt x="65" y="203"/>
                      </a:lnTo>
                      <a:lnTo>
                        <a:pt x="74" y="207"/>
                      </a:lnTo>
                      <a:lnTo>
                        <a:pt x="84" y="209"/>
                      </a:lnTo>
                      <a:lnTo>
                        <a:pt x="95" y="210"/>
                      </a:lnTo>
                      <a:lnTo>
                        <a:pt x="106" y="211"/>
                      </a:lnTo>
                      <a:lnTo>
                        <a:pt x="116" y="210"/>
                      </a:lnTo>
                      <a:lnTo>
                        <a:pt x="127" y="209"/>
                      </a:lnTo>
                      <a:lnTo>
                        <a:pt x="137" y="207"/>
                      </a:lnTo>
                      <a:lnTo>
                        <a:pt x="146" y="203"/>
                      </a:lnTo>
                      <a:lnTo>
                        <a:pt x="156" y="199"/>
                      </a:lnTo>
                      <a:lnTo>
                        <a:pt x="165" y="193"/>
                      </a:lnTo>
                      <a:lnTo>
                        <a:pt x="173" y="187"/>
                      </a:lnTo>
                      <a:lnTo>
                        <a:pt x="181" y="180"/>
                      </a:lnTo>
                      <a:lnTo>
                        <a:pt x="187" y="173"/>
                      </a:lnTo>
                      <a:lnTo>
                        <a:pt x="194" y="165"/>
                      </a:lnTo>
                      <a:lnTo>
                        <a:pt x="199" y="156"/>
                      </a:lnTo>
                      <a:lnTo>
                        <a:pt x="203" y="147"/>
                      </a:lnTo>
                      <a:lnTo>
                        <a:pt x="206" y="137"/>
                      </a:lnTo>
                      <a:lnTo>
                        <a:pt x="209" y="127"/>
                      </a:lnTo>
                      <a:lnTo>
                        <a:pt x="211" y="117"/>
                      </a:lnTo>
                      <a:lnTo>
                        <a:pt x="211" y="106"/>
                      </a:lnTo>
                      <a:lnTo>
                        <a:pt x="211" y="96"/>
                      </a:lnTo>
                      <a:lnTo>
                        <a:pt x="209" y="85"/>
                      </a:lnTo>
                      <a:lnTo>
                        <a:pt x="206" y="74"/>
                      </a:lnTo>
                      <a:lnTo>
                        <a:pt x="203" y="64"/>
                      </a:lnTo>
                      <a:lnTo>
                        <a:pt x="199" y="56"/>
                      </a:lnTo>
                      <a:lnTo>
                        <a:pt x="194" y="47"/>
                      </a:lnTo>
                      <a:lnTo>
                        <a:pt x="187" y="39"/>
                      </a:lnTo>
                      <a:lnTo>
                        <a:pt x="181" y="31"/>
                      </a:lnTo>
                      <a:lnTo>
                        <a:pt x="173" y="25"/>
                      </a:lnTo>
                      <a:lnTo>
                        <a:pt x="165" y="18"/>
                      </a:lnTo>
                      <a:lnTo>
                        <a:pt x="156" y="13"/>
                      </a:lnTo>
                      <a:lnTo>
                        <a:pt x="146" y="9"/>
                      </a:lnTo>
                      <a:lnTo>
                        <a:pt x="137" y="5"/>
                      </a:lnTo>
                      <a:lnTo>
                        <a:pt x="127" y="2"/>
                      </a:lnTo>
                      <a:lnTo>
                        <a:pt x="116" y="1"/>
                      </a:lnTo>
                      <a:lnTo>
                        <a:pt x="106" y="0"/>
                      </a:lnTo>
                      <a:lnTo>
                        <a:pt x="10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mc:AlternateContent xmlns:mc="http://schemas.openxmlformats.org/markup-compatibility/2006" xmlns:a14="http://schemas.microsoft.com/office/drawing/2010/main">
          <mc:Choice Requires="a14">
            <p:sp>
              <p:nvSpPr>
                <p:cNvPr id="68" name="Rectangle 55">
                  <a:extLst>
                    <a:ext uri="{FF2B5EF4-FFF2-40B4-BE49-F238E27FC236}">
                      <a16:creationId xmlns:a16="http://schemas.microsoft.com/office/drawing/2014/main" id="{3A56061B-E241-07A1-C8FF-4CE62453F658}"/>
                    </a:ext>
                  </a:extLst>
                </p:cNvPr>
                <p:cNvSpPr/>
                <p:nvPr/>
              </p:nvSpPr>
              <p:spPr>
                <a:xfrm>
                  <a:off x="745125" y="4784090"/>
                  <a:ext cx="7344377" cy="1048543"/>
                </a:xfrm>
                <a:prstGeom prst="rect">
                  <a:avLst/>
                </a:prstGeom>
              </p:spPr>
              <p:txBody>
                <a:bodyPr wrap="none" lIns="0" tIns="0" rIns="0" bIns="0" anchor="ctr" anchorCtr="0">
                  <a:noAutofit/>
                </a:bodyPr>
                <a:lstStyle/>
                <a:p>
                  <a:pPr algn="just">
                    <a:lnSpc>
                      <a:spcPct val="150000"/>
                    </a:lnSpc>
                  </a:pPr>
                  <a14:m>
                    <m:oMath xmlns:m="http://schemas.openxmlformats.org/officeDocument/2006/math">
                      <m:r>
                        <a:rPr lang="en-US" altLang="zh-CN" sz="1800" i="1" kern="100" smtClean="0">
                          <a:solidFill>
                            <a:schemeClr val="tx1"/>
                          </a:solidFill>
                          <a:effectLst/>
                          <a:latin typeface="Cambria Math" panose="02040503050406030204" pitchFamily="18" charset="0"/>
                        </a:rPr>
                        <m:t>𝑈</m:t>
                      </m:r>
                      <m:r>
                        <a:rPr lang="en-US" altLang="zh-CN" sz="1800" kern="100">
                          <a:solidFill>
                            <a:schemeClr val="tx1"/>
                          </a:solidFill>
                          <a:effectLst/>
                          <a:latin typeface="Cambria Math" panose="02040503050406030204" pitchFamily="18" charset="0"/>
                        </a:rPr>
                        <m:t>=</m:t>
                      </m:r>
                      <m:d>
                        <m:dPr>
                          <m:begChr m:val="{"/>
                          <m:endChr m:val=""/>
                          <m:ctrlPr>
                            <a:rPr lang="zh-CN" altLang="zh-CN" sz="18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1800" i="1" kern="100">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rPr>
                                <m:t>⋃</m:t>
                              </m:r>
                            </m:e>
                            <m:sub>
                              <m:r>
                                <a:rPr lang="en-US" altLang="zh-CN" sz="1800" i="1" kern="100">
                                  <a:solidFill>
                                    <a:schemeClr val="tx1"/>
                                  </a:solidFill>
                                  <a:effectLst/>
                                  <a:latin typeface="Cambria Math" panose="02040503050406030204" pitchFamily="18" charset="0"/>
                                </a:rPr>
                                <m:t>𝑖</m:t>
                              </m:r>
                              <m:r>
                                <a:rPr lang="en-US" altLang="zh-CN" sz="1800" i="1" kern="100">
                                  <a:solidFill>
                                    <a:schemeClr val="tx1"/>
                                  </a:solidFill>
                                  <a:effectLst/>
                                  <a:latin typeface="Cambria Math" panose="02040503050406030204" pitchFamily="18" charset="0"/>
                                </a:rPr>
                                <m:t>={1,…,</m:t>
                              </m:r>
                              <m:r>
                                <a:rPr lang="en-US" altLang="zh-CN" sz="1800" i="1" kern="100">
                                  <a:solidFill>
                                    <a:schemeClr val="tx1"/>
                                  </a:solidFill>
                                  <a:effectLst/>
                                  <a:latin typeface="Cambria Math" panose="02040503050406030204" pitchFamily="18" charset="0"/>
                                </a:rPr>
                                <m:t>𝛿</m:t>
                              </m:r>
                              <m:r>
                                <a:rPr lang="en-US" altLang="zh-CN" sz="1800" i="1" kern="100">
                                  <a:solidFill>
                                    <a:schemeClr val="tx1"/>
                                  </a:solidFill>
                                  <a:effectLst/>
                                  <a:latin typeface="Cambria Math" panose="02040503050406030204" pitchFamily="18" charset="0"/>
                                </a:rPr>
                                <m:t>}</m:t>
                              </m:r>
                            </m:sub>
                          </m:sSub>
                          <m:r>
                            <a:rPr lang="en-US" altLang="zh-CN" sz="1800" i="1" kern="100">
                              <a:solidFill>
                                <a:schemeClr val="tx1"/>
                              </a:solidFill>
                              <a:effectLst/>
                              <a:latin typeface="Cambria Math" panose="02040503050406030204" pitchFamily="18" charset="0"/>
                            </a:rPr>
                            <m:t> </m:t>
                          </m:r>
                          <m:sSub>
                            <m:sSubPr>
                              <m:ctrlPr>
                                <a:rPr lang="zh-CN" altLang="zh-CN" sz="1800" i="1" kern="100">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rPr>
                                <m:t>𝑑</m:t>
                              </m:r>
                            </m:e>
                            <m:sub>
                              <m:r>
                                <a:rPr lang="en-US" altLang="zh-CN" sz="1800" i="1" kern="100">
                                  <a:solidFill>
                                    <a:schemeClr val="tx1"/>
                                  </a:solidFill>
                                  <a:effectLst/>
                                  <a:latin typeface="Cambria Math" panose="02040503050406030204" pitchFamily="18" charset="0"/>
                                </a:rPr>
                                <m:t>𝑖</m:t>
                              </m:r>
                            </m:sub>
                          </m:sSub>
                          <m:r>
                            <a:rPr lang="en-US" altLang="zh-CN" sz="1800" i="1" kern="100">
                              <a:solidFill>
                                <a:schemeClr val="tx1"/>
                              </a:solidFill>
                              <a:effectLst/>
                              <a:latin typeface="Cambria Math" panose="02040503050406030204" pitchFamily="18" charset="0"/>
                            </a:rPr>
                            <m:t>𝑈𝑠𝑒𝑟</m:t>
                          </m:r>
                          <m:r>
                            <a:rPr lang="en-US" altLang="zh-CN" sz="1800" i="1" kern="100">
                              <a:solidFill>
                                <a:schemeClr val="tx1"/>
                              </a:solidFill>
                              <a:effectLst/>
                              <a:latin typeface="Cambria Math" panose="02040503050406030204" pitchFamily="18" charset="0"/>
                            </a:rPr>
                            <m:t> </m:t>
                          </m:r>
                          <m:r>
                            <a:rPr lang="en-US" altLang="zh-CN" sz="1800" kern="100">
                              <a:solidFill>
                                <a:schemeClr val="tx1"/>
                              </a:solidFill>
                              <a:effectLst/>
                              <a:latin typeface="Cambria Math" panose="02040503050406030204" pitchFamily="18" charset="0"/>
                            </a:rPr>
                            <m:t>}</m:t>
                          </m:r>
                        </m:e>
                      </m:d>
                    </m:oMath>
                  </a14:m>
                  <a:r>
                    <a:rPr lang="zh-CN" altLang="zh-CN" sz="1800" kern="100" dirty="0">
                      <a:solidFill>
                        <a:schemeClr val="tx1"/>
                      </a:solidFill>
                      <a:effectLst/>
                      <a:latin typeface="Times New Roman" panose="02020603050405020304" pitchFamily="18" charset="0"/>
                    </a:rPr>
                    <a:t>，</a:t>
                  </a:r>
                  <a14:m>
                    <m:oMath xmlns:m="http://schemas.openxmlformats.org/officeDocument/2006/math">
                      <m:r>
                        <a:rPr lang="en-US" altLang="zh-CN" sz="1800" i="1" kern="100">
                          <a:solidFill>
                            <a:schemeClr val="tx1"/>
                          </a:solidFill>
                          <a:effectLst/>
                          <a:latin typeface="Cambria Math" panose="02040503050406030204" pitchFamily="18" charset="0"/>
                        </a:rPr>
                        <m:t>𝑅</m:t>
                      </m:r>
                      <m:r>
                        <a:rPr lang="en-US" altLang="zh-CN" sz="1800" kern="100">
                          <a:solidFill>
                            <a:schemeClr val="tx1"/>
                          </a:solidFill>
                          <a:effectLst/>
                          <a:latin typeface="Cambria Math" panose="02040503050406030204" pitchFamily="18" charset="0"/>
                        </a:rPr>
                        <m:t>=</m:t>
                      </m:r>
                      <m:d>
                        <m:dPr>
                          <m:begChr m:val="{"/>
                          <m:endChr m:val=""/>
                          <m:ctrlPr>
                            <a:rPr lang="zh-CN" altLang="zh-CN" sz="18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1800" i="1" kern="100">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rPr>
                                <m:t>⋃</m:t>
                              </m:r>
                            </m:e>
                            <m:sub>
                              <m:r>
                                <a:rPr lang="en-US" altLang="zh-CN" sz="1800" i="1" kern="100">
                                  <a:solidFill>
                                    <a:schemeClr val="tx1"/>
                                  </a:solidFill>
                                  <a:effectLst/>
                                  <a:latin typeface="Cambria Math" panose="02040503050406030204" pitchFamily="18" charset="0"/>
                                </a:rPr>
                                <m:t>𝑖</m:t>
                              </m:r>
                              <m:r>
                                <a:rPr lang="en-US" altLang="zh-CN" sz="1800" i="1" kern="100">
                                  <a:solidFill>
                                    <a:schemeClr val="tx1"/>
                                  </a:solidFill>
                                  <a:effectLst/>
                                  <a:latin typeface="Cambria Math" panose="02040503050406030204" pitchFamily="18" charset="0"/>
                                </a:rPr>
                                <m:t>={1,…,</m:t>
                              </m:r>
                              <m:r>
                                <a:rPr lang="en-US" altLang="zh-CN" sz="1800" i="1" kern="100">
                                  <a:solidFill>
                                    <a:schemeClr val="tx1"/>
                                  </a:solidFill>
                                  <a:effectLst/>
                                  <a:latin typeface="Cambria Math" panose="02040503050406030204" pitchFamily="18" charset="0"/>
                                </a:rPr>
                                <m:t>𝛿</m:t>
                              </m:r>
                              <m:r>
                                <a:rPr lang="en-US" altLang="zh-CN" sz="1800" i="1" kern="100">
                                  <a:solidFill>
                                    <a:schemeClr val="tx1"/>
                                  </a:solidFill>
                                  <a:effectLst/>
                                  <a:latin typeface="Cambria Math" panose="02040503050406030204" pitchFamily="18" charset="0"/>
                                </a:rPr>
                                <m:t>}</m:t>
                              </m:r>
                            </m:sub>
                          </m:sSub>
                          <m:r>
                            <a:rPr lang="en-US" altLang="zh-CN" sz="1800" i="1" kern="100">
                              <a:solidFill>
                                <a:schemeClr val="tx1"/>
                              </a:solidFill>
                              <a:effectLst/>
                              <a:latin typeface="Cambria Math" panose="02040503050406030204" pitchFamily="18" charset="0"/>
                            </a:rPr>
                            <m:t> </m:t>
                          </m:r>
                          <m:sSub>
                            <m:sSubPr>
                              <m:ctrlPr>
                                <a:rPr lang="zh-CN" altLang="zh-CN" sz="1800" i="1" kern="100">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rPr>
                                <m:t>𝑑</m:t>
                              </m:r>
                            </m:e>
                            <m:sub>
                              <m:r>
                                <a:rPr lang="en-US" altLang="zh-CN" sz="1800" i="1" kern="100">
                                  <a:solidFill>
                                    <a:schemeClr val="tx1"/>
                                  </a:solidFill>
                                  <a:effectLst/>
                                  <a:latin typeface="Cambria Math" panose="02040503050406030204" pitchFamily="18" charset="0"/>
                                </a:rPr>
                                <m:t>𝑖</m:t>
                              </m:r>
                            </m:sub>
                          </m:sSub>
                        </m:e>
                      </m:d>
                      <m:r>
                        <a:rPr lang="en-US" altLang="zh-CN" sz="1800" i="1" kern="100">
                          <a:solidFill>
                            <a:schemeClr val="tx1"/>
                          </a:solidFill>
                          <a:effectLst/>
                          <a:latin typeface="Cambria Math" panose="02040503050406030204" pitchFamily="18" charset="0"/>
                        </a:rPr>
                        <m:t>𝑅𝑜𝑙𝑒</m:t>
                      </m:r>
                      <m:r>
                        <a:rPr lang="en-US" altLang="zh-CN" sz="1800" i="1" kern="100">
                          <a:solidFill>
                            <a:schemeClr val="tx1"/>
                          </a:solidFill>
                          <a:effectLst/>
                          <a:latin typeface="Cambria Math" panose="02040503050406030204" pitchFamily="18" charset="0"/>
                        </a:rPr>
                        <m:t> </m:t>
                      </m:r>
                      <m:r>
                        <a:rPr lang="en-US" altLang="zh-CN" sz="1800" kern="100">
                          <a:solidFill>
                            <a:schemeClr val="tx1"/>
                          </a:solidFill>
                          <a:effectLst/>
                          <a:latin typeface="Cambria Math" panose="02040503050406030204" pitchFamily="18" charset="0"/>
                        </a:rPr>
                        <m:t>}</m:t>
                      </m:r>
                    </m:oMath>
                  </a14:m>
                  <a:r>
                    <a:rPr lang="zh-CN" altLang="zh-CN" sz="1800" kern="100" dirty="0">
                      <a:solidFill>
                        <a:schemeClr val="tx1"/>
                      </a:solidFill>
                      <a:effectLst/>
                      <a:latin typeface="Times New Roman" panose="02020603050405020304" pitchFamily="18" charset="0"/>
                    </a:rPr>
                    <a:t>，</a:t>
                  </a:r>
                  <a14:m>
                    <m:oMath xmlns:m="http://schemas.openxmlformats.org/officeDocument/2006/math">
                      <m:r>
                        <a:rPr lang="en-US" altLang="zh-CN" sz="1800" i="1" kern="100">
                          <a:solidFill>
                            <a:schemeClr val="tx1"/>
                          </a:solidFill>
                          <a:effectLst/>
                          <a:latin typeface="Cambria Math" panose="02040503050406030204" pitchFamily="18" charset="0"/>
                        </a:rPr>
                        <m:t>𝑂𝑃</m:t>
                      </m:r>
                      <m:r>
                        <a:rPr lang="en-US" altLang="zh-CN" sz="1800" i="1" kern="100">
                          <a:solidFill>
                            <a:schemeClr val="tx1"/>
                          </a:solidFill>
                          <a:effectLst/>
                          <a:latin typeface="Cambria Math" panose="02040503050406030204" pitchFamily="18" charset="0"/>
                        </a:rPr>
                        <m:t>=</m:t>
                      </m:r>
                      <m:d>
                        <m:dPr>
                          <m:begChr m:val="{"/>
                          <m:endChr m:val=""/>
                          <m:ctrlPr>
                            <a:rPr lang="zh-CN" altLang="zh-CN" sz="1800"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1800" i="1" kern="100">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rPr>
                                <m:t>⋃</m:t>
                              </m:r>
                            </m:e>
                            <m:sub>
                              <m:r>
                                <a:rPr lang="en-US" altLang="zh-CN" sz="1800" i="1" kern="100">
                                  <a:solidFill>
                                    <a:schemeClr val="tx1"/>
                                  </a:solidFill>
                                  <a:effectLst/>
                                  <a:latin typeface="Cambria Math" panose="02040503050406030204" pitchFamily="18" charset="0"/>
                                </a:rPr>
                                <m:t>𝑖</m:t>
                              </m:r>
                              <m:r>
                                <a:rPr lang="en-US" altLang="zh-CN" sz="1800" i="1" kern="100">
                                  <a:solidFill>
                                    <a:schemeClr val="tx1"/>
                                  </a:solidFill>
                                  <a:effectLst/>
                                  <a:latin typeface="Cambria Math" panose="02040503050406030204" pitchFamily="18" charset="0"/>
                                </a:rPr>
                                <m:t>={1,…,</m:t>
                              </m:r>
                              <m:r>
                                <a:rPr lang="en-US" altLang="zh-CN" sz="1800" i="1" kern="100">
                                  <a:solidFill>
                                    <a:schemeClr val="tx1"/>
                                  </a:solidFill>
                                  <a:effectLst/>
                                  <a:latin typeface="Cambria Math" panose="02040503050406030204" pitchFamily="18" charset="0"/>
                                </a:rPr>
                                <m:t>𝛿</m:t>
                              </m:r>
                              <m:r>
                                <a:rPr lang="en-US" altLang="zh-CN" sz="1800" i="1" kern="100">
                                  <a:solidFill>
                                    <a:schemeClr val="tx1"/>
                                  </a:solidFill>
                                  <a:effectLst/>
                                  <a:latin typeface="Cambria Math" panose="02040503050406030204" pitchFamily="18" charset="0"/>
                                </a:rPr>
                                <m:t>}</m:t>
                              </m:r>
                            </m:sub>
                          </m:sSub>
                          <m:r>
                            <a:rPr lang="en-US" altLang="zh-CN" sz="1800" i="1" kern="100">
                              <a:solidFill>
                                <a:schemeClr val="tx1"/>
                              </a:solidFill>
                              <a:effectLst/>
                              <a:latin typeface="Cambria Math" panose="02040503050406030204" pitchFamily="18" charset="0"/>
                            </a:rPr>
                            <m:t> </m:t>
                          </m:r>
                          <m:sSub>
                            <m:sSubPr>
                              <m:ctrlPr>
                                <a:rPr lang="zh-CN" altLang="zh-CN" sz="1800" i="1" kern="100">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rPr>
                                <m:t>𝑑</m:t>
                              </m:r>
                            </m:e>
                            <m:sub>
                              <m:r>
                                <a:rPr lang="en-US" altLang="zh-CN" sz="1800" i="1" kern="100">
                                  <a:solidFill>
                                    <a:schemeClr val="tx1"/>
                                  </a:solidFill>
                                  <a:effectLst/>
                                  <a:latin typeface="Cambria Math" panose="02040503050406030204" pitchFamily="18" charset="0"/>
                                </a:rPr>
                                <m:t>𝑖</m:t>
                              </m:r>
                            </m:sub>
                          </m:sSub>
                          <m:r>
                            <a:rPr lang="en-US" altLang="zh-CN" sz="1800" i="1" kern="100" spc="75">
                              <a:solidFill>
                                <a:schemeClr val="tx1"/>
                              </a:solidFill>
                              <a:effectLst/>
                              <a:latin typeface="Cambria Math" panose="02040503050406030204" pitchFamily="18" charset="0"/>
                            </a:rPr>
                            <m:t>𝑂𝑝𝑒𝑟𝑎𝑡𝑖𝑜𝑛</m:t>
                          </m:r>
                          <m:r>
                            <a:rPr lang="en-US" altLang="zh-CN" sz="1800" i="1" kern="100">
                              <a:solidFill>
                                <a:schemeClr val="tx1"/>
                              </a:solidFill>
                              <a:effectLst/>
                              <a:latin typeface="Cambria Math" panose="02040503050406030204" pitchFamily="18" charset="0"/>
                            </a:rPr>
                            <m:t>}</m:t>
                          </m:r>
                        </m:e>
                      </m:d>
                    </m:oMath>
                  </a14:m>
                  <a:r>
                    <a:rPr lang="zh-CN" altLang="zh-CN" sz="1800" kern="100" dirty="0">
                      <a:solidFill>
                        <a:schemeClr val="tx1"/>
                      </a:solidFill>
                      <a:effectLst/>
                      <a:latin typeface="Times New Roman" panose="02020603050405020304" pitchFamily="18" charset="0"/>
                    </a:rPr>
                    <a:t>，</a:t>
                  </a:r>
                </a:p>
                <a:p>
                  <a14:m>
                    <m:oMath xmlns:m="http://schemas.openxmlformats.org/officeDocument/2006/math">
                      <m:r>
                        <a:rPr lang="en-US" altLang="zh-CN" sz="1800" i="1" kern="100">
                          <a:solidFill>
                            <a:schemeClr val="tx1"/>
                          </a:solidFill>
                          <a:effectLst/>
                          <a:latin typeface="Cambria Math" panose="02040503050406030204" pitchFamily="18" charset="0"/>
                          <a:cs typeface="Times New Roman" panose="02020603050405020304" pitchFamily="18" charset="0"/>
                        </a:rPr>
                        <m:t>𝑃</m:t>
                      </m:r>
                      <m:r>
                        <a:rPr lang="en-US" altLang="zh-CN" sz="1800" i="1" kern="100">
                          <a:solidFill>
                            <a:schemeClr val="tx1"/>
                          </a:solidFill>
                          <a:effectLst/>
                          <a:latin typeface="Cambria Math" panose="02040503050406030204" pitchFamily="18" charset="0"/>
                          <a:cs typeface="Times New Roman" panose="02020603050405020304" pitchFamily="18" charset="0"/>
                        </a:rPr>
                        <m:t>=</m:t>
                      </m:r>
                      <m:d>
                        <m:dPr>
                          <m:begChr m:val="{"/>
                          <m:endChr m:val=""/>
                          <m:ctrlPr>
                            <a:rPr lang="zh-CN" altLang="zh-CN" sz="1800" i="1">
                              <a:solidFill>
                                <a:schemeClr val="tx1"/>
                              </a:solidFill>
                              <a:effectLst/>
                              <a:latin typeface="Cambria Math" panose="02040503050406030204" pitchFamily="18" charset="0"/>
                              <a:ea typeface="Cambria Math" panose="02040503050406030204" pitchFamily="18" charset="0"/>
                            </a:rPr>
                          </m:ctrlPr>
                        </m:dPr>
                        <m:e>
                          <m:sSub>
                            <m:sSubPr>
                              <m:ctrlPr>
                                <a:rPr lang="zh-CN" altLang="zh-CN" sz="1800" i="1">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cs typeface="Times New Roman" panose="02020603050405020304" pitchFamily="18" charset="0"/>
                                </a:rPr>
                                <m:t>⋃</m:t>
                              </m:r>
                            </m:e>
                            <m:sub>
                              <m:r>
                                <a:rPr lang="en-US" altLang="zh-CN" sz="1800" i="1" kern="100">
                                  <a:solidFill>
                                    <a:schemeClr val="tx1"/>
                                  </a:solidFill>
                                  <a:effectLst/>
                                  <a:latin typeface="Cambria Math" panose="02040503050406030204" pitchFamily="18" charset="0"/>
                                  <a:cs typeface="Times New Roman" panose="02020603050405020304" pitchFamily="18" charset="0"/>
                                </a:rPr>
                                <m:t>𝑖</m:t>
                              </m:r>
                              <m:r>
                                <a:rPr lang="en-US" altLang="zh-CN" sz="1800" i="1" kern="100">
                                  <a:solidFill>
                                    <a:schemeClr val="tx1"/>
                                  </a:solidFill>
                                  <a:effectLst/>
                                  <a:latin typeface="Cambria Math" panose="02040503050406030204" pitchFamily="18" charset="0"/>
                                  <a:cs typeface="Times New Roman" panose="02020603050405020304" pitchFamily="18" charset="0"/>
                                </a:rPr>
                                <m:t>={1,…,</m:t>
                              </m:r>
                              <m:r>
                                <a:rPr lang="en-US" altLang="zh-CN" sz="1800" i="1" kern="100">
                                  <a:solidFill>
                                    <a:schemeClr val="tx1"/>
                                  </a:solidFill>
                                  <a:effectLst/>
                                  <a:latin typeface="Cambria Math" panose="02040503050406030204" pitchFamily="18" charset="0"/>
                                  <a:cs typeface="Times New Roman" panose="02020603050405020304" pitchFamily="18" charset="0"/>
                                </a:rPr>
                                <m:t>𝛿</m:t>
                              </m:r>
                              <m:r>
                                <a:rPr lang="en-US" altLang="zh-CN" sz="1800" i="1" kern="100">
                                  <a:solidFill>
                                    <a:schemeClr val="tx1"/>
                                  </a:solidFill>
                                  <a:effectLst/>
                                  <a:latin typeface="Cambria Math" panose="02040503050406030204" pitchFamily="18" charset="0"/>
                                  <a:cs typeface="Times New Roman" panose="02020603050405020304" pitchFamily="18" charset="0"/>
                                </a:rPr>
                                <m:t>}</m:t>
                              </m:r>
                            </m:sub>
                          </m:sSub>
                          <m:r>
                            <a:rPr lang="en-US" altLang="zh-CN" sz="1800" i="1" kern="100">
                              <a:solidFill>
                                <a:schemeClr val="tx1"/>
                              </a:solidFill>
                              <a:effectLst/>
                              <a:latin typeface="Cambria Math" panose="02040503050406030204" pitchFamily="18" charset="0"/>
                              <a:cs typeface="Times New Roman" panose="02020603050405020304" pitchFamily="18" charset="0"/>
                            </a:rPr>
                            <m:t> </m:t>
                          </m:r>
                          <m:sSub>
                            <m:sSubPr>
                              <m:ctrlPr>
                                <a:rPr lang="zh-CN" altLang="zh-CN" sz="1800" i="1">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cs typeface="Times New Roman" panose="02020603050405020304" pitchFamily="18" charset="0"/>
                                </a:rPr>
                                <m:t>𝑑</m:t>
                              </m:r>
                            </m:e>
                            <m:sub>
                              <m:r>
                                <a:rPr lang="en-US" altLang="zh-CN" sz="1800" i="1" kern="100">
                                  <a:solidFill>
                                    <a:schemeClr val="tx1"/>
                                  </a:solidFill>
                                  <a:effectLst/>
                                  <a:latin typeface="Cambria Math" panose="02040503050406030204" pitchFamily="18" charset="0"/>
                                  <a:cs typeface="Times New Roman" panose="02020603050405020304" pitchFamily="18" charset="0"/>
                                </a:rPr>
                                <m:t>𝑖</m:t>
                              </m:r>
                            </m:sub>
                          </m:sSub>
                        </m:e>
                      </m:d>
                      <m:r>
                        <a:rPr lang="en-US" altLang="zh-CN" sz="1800" i="1" kern="100">
                          <a:solidFill>
                            <a:schemeClr val="tx1"/>
                          </a:solidFill>
                          <a:effectLst/>
                          <a:latin typeface="Cambria Math" panose="02040503050406030204" pitchFamily="18" charset="0"/>
                          <a:cs typeface="Times New Roman" panose="02020603050405020304" pitchFamily="18" charset="0"/>
                        </a:rPr>
                        <m:t>𝑃𝑒𝑟𝑚</m:t>
                      </m:r>
                      <m:r>
                        <a:rPr lang="en-US" altLang="zh-CN" sz="1800" i="1" kern="100">
                          <a:solidFill>
                            <a:schemeClr val="tx1"/>
                          </a:solidFill>
                          <a:effectLst/>
                          <a:latin typeface="Cambria Math" panose="02040503050406030204" pitchFamily="18" charset="0"/>
                          <a:cs typeface="Times New Roman" panose="02020603050405020304" pitchFamily="18" charset="0"/>
                        </a:rPr>
                        <m:t> }</m:t>
                      </m:r>
                    </m:oMath>
                  </a14:m>
                  <a:r>
                    <a:rPr lang="zh-CN" altLang="zh-CN" sz="1800" kern="100" dirty="0">
                      <a:solidFill>
                        <a:schemeClr val="tx1"/>
                      </a:solidFill>
                      <a:effectLst/>
                      <a:latin typeface="Times New Roman" panose="02020603050405020304" pitchFamily="18" charset="0"/>
                      <a:cs typeface="Times New Roman" panose="02020603050405020304" pitchFamily="18" charset="0"/>
                    </a:rPr>
                    <a:t>，</a:t>
                  </a:r>
                  <a14:m>
                    <m:oMath xmlns:m="http://schemas.openxmlformats.org/officeDocument/2006/math">
                      <m:r>
                        <a:rPr lang="en-US" altLang="zh-CN" sz="1800" i="1" kern="100">
                          <a:solidFill>
                            <a:schemeClr val="tx1"/>
                          </a:solidFill>
                          <a:effectLst/>
                          <a:latin typeface="Cambria Math" panose="02040503050406030204" pitchFamily="18" charset="0"/>
                          <a:cs typeface="Times New Roman" panose="02020603050405020304" pitchFamily="18" charset="0"/>
                        </a:rPr>
                        <m:t>𝐷</m:t>
                      </m:r>
                      <m:r>
                        <a:rPr lang="en-US" altLang="zh-CN" sz="1800" i="1" kern="100">
                          <a:solidFill>
                            <a:schemeClr val="tx1"/>
                          </a:solidFill>
                          <a:effectLst/>
                          <a:latin typeface="Cambria Math" panose="02040503050406030204" pitchFamily="18" charset="0"/>
                          <a:cs typeface="Times New Roman" panose="02020603050405020304" pitchFamily="18" charset="0"/>
                        </a:rPr>
                        <m:t>=</m:t>
                      </m:r>
                      <m:d>
                        <m:dPr>
                          <m:begChr m:val="{"/>
                          <m:endChr m:val=""/>
                          <m:ctrlPr>
                            <a:rPr lang="zh-CN" altLang="zh-CN" sz="1800" i="1">
                              <a:solidFill>
                                <a:schemeClr val="tx1"/>
                              </a:solidFill>
                              <a:effectLst/>
                              <a:latin typeface="Cambria Math" panose="02040503050406030204" pitchFamily="18" charset="0"/>
                              <a:ea typeface="Cambria Math" panose="02040503050406030204" pitchFamily="18" charset="0"/>
                            </a:rPr>
                          </m:ctrlPr>
                        </m:dPr>
                        <m:e>
                          <m:sSub>
                            <m:sSubPr>
                              <m:ctrlPr>
                                <a:rPr lang="zh-CN" altLang="zh-CN" sz="1800" i="1">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cs typeface="Times New Roman" panose="02020603050405020304" pitchFamily="18" charset="0"/>
                                </a:rPr>
                                <m:t>⋃</m:t>
                              </m:r>
                            </m:e>
                            <m:sub>
                              <m:r>
                                <a:rPr lang="en-US" altLang="zh-CN" sz="1800" i="1" kern="100">
                                  <a:solidFill>
                                    <a:schemeClr val="tx1"/>
                                  </a:solidFill>
                                  <a:effectLst/>
                                  <a:latin typeface="Cambria Math" panose="02040503050406030204" pitchFamily="18" charset="0"/>
                                  <a:cs typeface="Times New Roman" panose="02020603050405020304" pitchFamily="18" charset="0"/>
                                </a:rPr>
                                <m:t>𝑖</m:t>
                              </m:r>
                              <m:r>
                                <a:rPr lang="en-US" altLang="zh-CN" sz="1800" i="1" kern="100">
                                  <a:solidFill>
                                    <a:schemeClr val="tx1"/>
                                  </a:solidFill>
                                  <a:effectLst/>
                                  <a:latin typeface="Cambria Math" panose="02040503050406030204" pitchFamily="18" charset="0"/>
                                  <a:cs typeface="Times New Roman" panose="02020603050405020304" pitchFamily="18" charset="0"/>
                                </a:rPr>
                                <m:t>={1,…,</m:t>
                              </m:r>
                              <m:r>
                                <a:rPr lang="en-US" altLang="zh-CN" sz="1800" i="1" kern="100">
                                  <a:solidFill>
                                    <a:schemeClr val="tx1"/>
                                  </a:solidFill>
                                  <a:effectLst/>
                                  <a:latin typeface="Cambria Math" panose="02040503050406030204" pitchFamily="18" charset="0"/>
                                  <a:cs typeface="Times New Roman" panose="02020603050405020304" pitchFamily="18" charset="0"/>
                                </a:rPr>
                                <m:t>𝛿</m:t>
                              </m:r>
                              <m:r>
                                <a:rPr lang="en-US" altLang="zh-CN" sz="1800" i="1" kern="100">
                                  <a:solidFill>
                                    <a:schemeClr val="tx1"/>
                                  </a:solidFill>
                                  <a:effectLst/>
                                  <a:latin typeface="Cambria Math" panose="02040503050406030204" pitchFamily="18" charset="0"/>
                                  <a:cs typeface="Times New Roman" panose="02020603050405020304" pitchFamily="18" charset="0"/>
                                </a:rPr>
                                <m:t>}</m:t>
                              </m:r>
                            </m:sub>
                          </m:sSub>
                          <m:r>
                            <a:rPr lang="en-US" altLang="zh-CN" sz="1800" i="1" kern="100">
                              <a:solidFill>
                                <a:schemeClr val="tx1"/>
                              </a:solidFill>
                              <a:effectLst/>
                              <a:latin typeface="Cambria Math" panose="02040503050406030204" pitchFamily="18" charset="0"/>
                              <a:cs typeface="Times New Roman" panose="02020603050405020304" pitchFamily="18" charset="0"/>
                            </a:rPr>
                            <m:t> </m:t>
                          </m:r>
                        </m:e>
                      </m:d>
                      <m:sSub>
                        <m:sSubPr>
                          <m:ctrlPr>
                            <a:rPr lang="zh-CN" altLang="zh-CN" sz="1800" i="1">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cs typeface="Times New Roman" panose="02020603050405020304" pitchFamily="18" charset="0"/>
                            </a:rPr>
                            <m:t>𝑑</m:t>
                          </m:r>
                        </m:e>
                        <m:sub>
                          <m:r>
                            <a:rPr lang="en-US" altLang="zh-CN" sz="1800" i="1" kern="100">
                              <a:solidFill>
                                <a:schemeClr val="tx1"/>
                              </a:solidFill>
                              <a:effectLst/>
                              <a:latin typeface="Cambria Math" panose="02040503050406030204" pitchFamily="18" charset="0"/>
                              <a:cs typeface="Times New Roman" panose="02020603050405020304" pitchFamily="18" charset="0"/>
                            </a:rPr>
                            <m:t>𝑖</m:t>
                          </m:r>
                        </m:sub>
                      </m:sSub>
                      <m:r>
                        <a:rPr lang="en-US" altLang="zh-CN" sz="1800" i="1" kern="100">
                          <a:solidFill>
                            <a:schemeClr val="tx1"/>
                          </a:solidFill>
                          <a:effectLst/>
                          <a:latin typeface="Cambria Math" panose="02040503050406030204" pitchFamily="18" charset="0"/>
                          <a:cs typeface="Times New Roman" panose="02020603050405020304" pitchFamily="18" charset="0"/>
                        </a:rPr>
                        <m:t>𝐷𝑒𝑣𝑖𝑐𝑒</m:t>
                      </m:r>
                      <m:r>
                        <a:rPr lang="en-US" altLang="zh-CN" sz="1800" i="1" kern="100">
                          <a:solidFill>
                            <a:schemeClr val="tx1"/>
                          </a:solidFill>
                          <a:effectLst/>
                          <a:latin typeface="Cambria Math" panose="02040503050406030204" pitchFamily="18" charset="0"/>
                          <a:cs typeface="Times New Roman" panose="02020603050405020304" pitchFamily="18" charset="0"/>
                        </a:rPr>
                        <m:t>}</m:t>
                      </m:r>
                    </m:oMath>
                  </a14:m>
                  <a:r>
                    <a:rPr lang="zh-CN" altLang="zh-CN" sz="1800" kern="100" dirty="0">
                      <a:solidFill>
                        <a:schemeClr val="tx1"/>
                      </a:solidFill>
                      <a:effectLst/>
                      <a:latin typeface="Times New Roman" panose="02020603050405020304" pitchFamily="18" charset="0"/>
                      <a:cs typeface="Times New Roman" panose="02020603050405020304" pitchFamily="18" charset="0"/>
                    </a:rPr>
                    <a:t>，</a:t>
                  </a:r>
                  <a14:m>
                    <m:oMath xmlns:m="http://schemas.openxmlformats.org/officeDocument/2006/math">
                      <m:r>
                        <a:rPr lang="en-US" altLang="zh-CN" sz="1800" i="1" kern="100">
                          <a:solidFill>
                            <a:schemeClr val="tx1"/>
                          </a:solidFill>
                          <a:effectLst/>
                          <a:latin typeface="Cambria Math" panose="02040503050406030204" pitchFamily="18" charset="0"/>
                          <a:cs typeface="Times New Roman" panose="02020603050405020304" pitchFamily="18" charset="0"/>
                        </a:rPr>
                        <m:t>𝐿</m:t>
                      </m:r>
                      <m:r>
                        <a:rPr lang="en-US" altLang="zh-CN" sz="1800" i="1" kern="100">
                          <a:solidFill>
                            <a:schemeClr val="tx1"/>
                          </a:solidFill>
                          <a:effectLst/>
                          <a:latin typeface="Cambria Math" panose="02040503050406030204" pitchFamily="18" charset="0"/>
                          <a:cs typeface="Times New Roman" panose="02020603050405020304" pitchFamily="18" charset="0"/>
                        </a:rPr>
                        <m:t>=</m:t>
                      </m:r>
                      <m:d>
                        <m:dPr>
                          <m:begChr m:val="{"/>
                          <m:endChr m:val=""/>
                          <m:ctrlPr>
                            <a:rPr lang="zh-CN" altLang="zh-CN" sz="1800" i="1">
                              <a:solidFill>
                                <a:schemeClr val="tx1"/>
                              </a:solidFill>
                              <a:effectLst/>
                              <a:latin typeface="Cambria Math" panose="02040503050406030204" pitchFamily="18" charset="0"/>
                              <a:ea typeface="Cambria Math" panose="02040503050406030204" pitchFamily="18" charset="0"/>
                            </a:rPr>
                          </m:ctrlPr>
                        </m:dPr>
                        <m:e>
                          <m:sSub>
                            <m:sSubPr>
                              <m:ctrlPr>
                                <a:rPr lang="zh-CN" altLang="zh-CN" sz="1800" i="1">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cs typeface="Times New Roman" panose="02020603050405020304" pitchFamily="18" charset="0"/>
                                </a:rPr>
                                <m:t>⋃</m:t>
                              </m:r>
                            </m:e>
                            <m:sub>
                              <m:r>
                                <a:rPr lang="en-US" altLang="zh-CN" sz="1800" i="1" kern="100">
                                  <a:solidFill>
                                    <a:schemeClr val="tx1"/>
                                  </a:solidFill>
                                  <a:effectLst/>
                                  <a:latin typeface="Cambria Math" panose="02040503050406030204" pitchFamily="18" charset="0"/>
                                  <a:cs typeface="Times New Roman" panose="02020603050405020304" pitchFamily="18" charset="0"/>
                                </a:rPr>
                                <m:t>𝑖</m:t>
                              </m:r>
                              <m:r>
                                <a:rPr lang="en-US" altLang="zh-CN" sz="1800" i="1" kern="100">
                                  <a:solidFill>
                                    <a:schemeClr val="tx1"/>
                                  </a:solidFill>
                                  <a:effectLst/>
                                  <a:latin typeface="Cambria Math" panose="02040503050406030204" pitchFamily="18" charset="0"/>
                                  <a:cs typeface="Times New Roman" panose="02020603050405020304" pitchFamily="18" charset="0"/>
                                </a:rPr>
                                <m:t>={1,…,</m:t>
                              </m:r>
                              <m:r>
                                <a:rPr lang="en-US" altLang="zh-CN" sz="1800" i="1" kern="100">
                                  <a:solidFill>
                                    <a:schemeClr val="tx1"/>
                                  </a:solidFill>
                                  <a:effectLst/>
                                  <a:latin typeface="Cambria Math" panose="02040503050406030204" pitchFamily="18" charset="0"/>
                                  <a:cs typeface="Times New Roman" panose="02020603050405020304" pitchFamily="18" charset="0"/>
                                </a:rPr>
                                <m:t>𝛿</m:t>
                              </m:r>
                              <m:r>
                                <a:rPr lang="en-US" altLang="zh-CN" sz="1800" i="1" kern="100">
                                  <a:solidFill>
                                    <a:schemeClr val="tx1"/>
                                  </a:solidFill>
                                  <a:effectLst/>
                                  <a:latin typeface="Cambria Math" panose="02040503050406030204" pitchFamily="18" charset="0"/>
                                  <a:cs typeface="Times New Roman" panose="02020603050405020304" pitchFamily="18" charset="0"/>
                                </a:rPr>
                                <m:t>}</m:t>
                              </m:r>
                            </m:sub>
                          </m:sSub>
                          <m:r>
                            <a:rPr lang="en-US" altLang="zh-CN" sz="1800" i="1" kern="100">
                              <a:solidFill>
                                <a:schemeClr val="tx1"/>
                              </a:solidFill>
                              <a:effectLst/>
                              <a:latin typeface="Cambria Math" panose="02040503050406030204" pitchFamily="18" charset="0"/>
                              <a:cs typeface="Times New Roman" panose="02020603050405020304" pitchFamily="18" charset="0"/>
                            </a:rPr>
                            <m:t> </m:t>
                          </m:r>
                          <m:sSub>
                            <m:sSubPr>
                              <m:ctrlPr>
                                <a:rPr lang="zh-CN" altLang="zh-CN" sz="1800" i="1">
                                  <a:solidFill>
                                    <a:schemeClr val="tx1"/>
                                  </a:solidFill>
                                  <a:effectLst/>
                                  <a:latin typeface="Cambria Math" panose="02040503050406030204" pitchFamily="18" charset="0"/>
                                  <a:ea typeface="Cambria Math" panose="02040503050406030204" pitchFamily="18" charset="0"/>
                                </a:rPr>
                              </m:ctrlPr>
                            </m:sSubPr>
                            <m:e>
                              <m:r>
                                <a:rPr lang="en-US" altLang="zh-CN" sz="1800" i="1" kern="100">
                                  <a:solidFill>
                                    <a:schemeClr val="tx1"/>
                                  </a:solidFill>
                                  <a:effectLst/>
                                  <a:latin typeface="Cambria Math" panose="02040503050406030204" pitchFamily="18" charset="0"/>
                                  <a:cs typeface="Times New Roman" panose="02020603050405020304" pitchFamily="18" charset="0"/>
                                </a:rPr>
                                <m:t>𝑑</m:t>
                              </m:r>
                            </m:e>
                            <m:sub>
                              <m:r>
                                <a:rPr lang="en-US" altLang="zh-CN" sz="1800" i="1" kern="100">
                                  <a:solidFill>
                                    <a:schemeClr val="tx1"/>
                                  </a:solidFill>
                                  <a:effectLst/>
                                  <a:latin typeface="Cambria Math" panose="02040503050406030204" pitchFamily="18" charset="0"/>
                                  <a:cs typeface="Times New Roman" panose="02020603050405020304" pitchFamily="18" charset="0"/>
                                </a:rPr>
                                <m:t>𝑖</m:t>
                              </m:r>
                            </m:sub>
                          </m:sSub>
                        </m:e>
                      </m:d>
                      <m:r>
                        <a:rPr lang="en-US" altLang="zh-CN" sz="1800" i="1" kern="100">
                          <a:solidFill>
                            <a:schemeClr val="tx1"/>
                          </a:solidFill>
                          <a:effectLst/>
                          <a:latin typeface="Cambria Math" panose="02040503050406030204" pitchFamily="18" charset="0"/>
                          <a:cs typeface="Times New Roman" panose="02020603050405020304" pitchFamily="18" charset="0"/>
                        </a:rPr>
                        <m:t>𝐿𝑜𝑐𝑎𝑡𝑖𝑜𝑛</m:t>
                      </m:r>
                      <m:r>
                        <a:rPr lang="en-US" altLang="zh-CN" sz="1800" i="1" kern="100">
                          <a:solidFill>
                            <a:schemeClr val="tx1"/>
                          </a:solidFill>
                          <a:effectLst/>
                          <a:latin typeface="Cambria Math" panose="02040503050406030204" pitchFamily="18" charset="0"/>
                          <a:cs typeface="Times New Roman" panose="02020603050405020304" pitchFamily="18" charset="0"/>
                        </a:rPr>
                        <m:t> }</m:t>
                      </m:r>
                    </m:oMath>
                  </a14:m>
                  <a:endParaRPr lang="zh-CN" altLang="en-US" sz="1600" kern="100" dirty="0">
                    <a:solidFill>
                      <a:srgbClr val="000000"/>
                    </a:solidFill>
                    <a:latin typeface="+mj-ea"/>
                    <a:ea typeface="+mj-ea"/>
                  </a:endParaRPr>
                </a:p>
              </p:txBody>
            </p:sp>
          </mc:Choice>
          <mc:Fallback xmlns="">
            <p:sp>
              <p:nvSpPr>
                <p:cNvPr id="68" name="Rectangle 55">
                  <a:extLst>
                    <a:ext uri="{FF2B5EF4-FFF2-40B4-BE49-F238E27FC236}">
                      <a16:creationId xmlns:a16="http://schemas.microsoft.com/office/drawing/2014/main" id="{3A56061B-E241-07A1-C8FF-4CE62453F658}"/>
                    </a:ext>
                  </a:extLst>
                </p:cNvPr>
                <p:cNvSpPr>
                  <a:spLocks noRot="1" noChangeAspect="1" noMove="1" noResize="1" noEditPoints="1" noAdjustHandles="1" noChangeArrowheads="1" noChangeShapeType="1" noTextEdit="1"/>
                </p:cNvSpPr>
                <p:nvPr/>
              </p:nvSpPr>
              <p:spPr>
                <a:xfrm>
                  <a:off x="745125" y="4784090"/>
                  <a:ext cx="7344377" cy="1048543"/>
                </a:xfrm>
                <a:prstGeom prst="rect">
                  <a:avLst/>
                </a:prstGeom>
                <a:blipFill>
                  <a:blip r:embed="rId4"/>
                  <a:stretch>
                    <a:fillRect l="-4232" t="-71512" r="-15353" b="-125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1502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box(in)">
                                      <p:cBhvr>
                                        <p:cTn id="11" dur="2000"/>
                                        <p:tgtEl>
                                          <p:spTgt spid="44"/>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box(in)">
                                      <p:cBhvr>
                                        <p:cTn id="14" dur="2000"/>
                                        <p:tgtEl>
                                          <p:spTgt spid="45"/>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ox(in)">
                                      <p:cBhvr>
                                        <p:cTn id="17" dur="20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1000"/>
                                        <p:tgtEl>
                                          <p:spTgt spid="98"/>
                                        </p:tgtEl>
                                      </p:cBhvr>
                                    </p:animEffect>
                                    <p:anim calcmode="lin" valueType="num">
                                      <p:cBhvr>
                                        <p:cTn id="23" dur="1000" fill="hold"/>
                                        <p:tgtEl>
                                          <p:spTgt spid="98"/>
                                        </p:tgtEl>
                                        <p:attrNameLst>
                                          <p:attrName>ppt_x</p:attrName>
                                        </p:attrNameLst>
                                      </p:cBhvr>
                                      <p:tavLst>
                                        <p:tav tm="0">
                                          <p:val>
                                            <p:strVal val="#ppt_x"/>
                                          </p:val>
                                        </p:tav>
                                        <p:tav tm="100000">
                                          <p:val>
                                            <p:strVal val="#ppt_x"/>
                                          </p:val>
                                        </p:tav>
                                      </p:tavLst>
                                    </p:anim>
                                    <p:anim calcmode="lin" valueType="num">
                                      <p:cBhvr>
                                        <p:cTn id="24"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a:extLst>
              <a:ext uri="{FF2B5EF4-FFF2-40B4-BE49-F238E27FC236}">
                <a16:creationId xmlns:a16="http://schemas.microsoft.com/office/drawing/2014/main" id="{5E0F2318-1C05-28BE-D1AE-63BE2F391598}"/>
              </a:ext>
            </a:extLst>
          </p:cNvPr>
          <p:cNvGraphicFramePr>
            <a:graphicFrameLocks noChangeAspect="1"/>
          </p:cNvGraphicFramePr>
          <p:nvPr>
            <p:extLst>
              <p:ext uri="{D42A27DB-BD31-4B8C-83A1-F6EECF244321}">
                <p14:modId xmlns:p14="http://schemas.microsoft.com/office/powerpoint/2010/main" val="233155905"/>
              </p:ext>
            </p:extLst>
          </p:nvPr>
        </p:nvGraphicFramePr>
        <p:xfrm>
          <a:off x="1686230" y="4700456"/>
          <a:ext cx="5225885" cy="1528878"/>
        </p:xfrm>
        <a:graphic>
          <a:graphicData uri="http://schemas.openxmlformats.org/presentationml/2006/ole">
            <mc:AlternateContent xmlns:mc="http://schemas.openxmlformats.org/markup-compatibility/2006">
              <mc:Choice xmlns:v="urn:schemas-microsoft-com:vml" Requires="v">
                <p:oleObj name="Visio" r:id="rId3" imgW="5467325" imgH="1605064" progId="Visio.Drawing.15">
                  <p:embed/>
                </p:oleObj>
              </mc:Choice>
              <mc:Fallback>
                <p:oleObj name="Visio" r:id="rId3" imgW="5467325" imgH="1605064" progId="Visio.Drawing.15">
                  <p:embed/>
                  <p:pic>
                    <p:nvPicPr>
                      <p:cNvPr id="20" name="对象 19">
                        <a:extLst>
                          <a:ext uri="{FF2B5EF4-FFF2-40B4-BE49-F238E27FC236}">
                            <a16:creationId xmlns:a16="http://schemas.microsoft.com/office/drawing/2014/main" id="{9DEF2DF7-7666-3250-B72D-DC09901E4F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230" y="4700456"/>
                        <a:ext cx="5225885" cy="1528878"/>
                      </a:xfrm>
                      <a:prstGeom prst="rect">
                        <a:avLst/>
                      </a:prstGeom>
                      <a:noFill/>
                    </p:spPr>
                  </p:pic>
                </p:oleObj>
              </mc:Fallback>
            </mc:AlternateContent>
          </a:graphicData>
        </a:graphic>
      </p:graphicFrame>
      <p:sp>
        <p:nvSpPr>
          <p:cNvPr id="23" name="矩形 22">
            <a:extLst>
              <a:ext uri="{FF2B5EF4-FFF2-40B4-BE49-F238E27FC236}">
                <a16:creationId xmlns:a16="http://schemas.microsoft.com/office/drawing/2014/main" id="{09F6976D-6A59-B7EE-DDD9-3218D515BAA5}"/>
              </a:ext>
            </a:extLst>
          </p:cNvPr>
          <p:cNvSpPr/>
          <p:nvPr/>
        </p:nvSpPr>
        <p:spPr>
          <a:xfrm>
            <a:off x="-590469" y="4616401"/>
            <a:ext cx="10134438" cy="1870191"/>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角色映射（</a:t>
            </a:r>
            <a:r>
              <a:rPr lang="en-US" altLang="zh-CN" b="1" kern="100" dirty="0">
                <a:solidFill>
                  <a:srgbClr val="000000"/>
                </a:solidFill>
                <a:latin typeface="+mj-ea"/>
              </a:rPr>
              <a:t> </a:t>
            </a:r>
            <a:r>
              <a:rPr lang="en-US" altLang="zh-CN" kern="100" dirty="0">
                <a:solidFill>
                  <a:srgbClr val="000000"/>
                </a:solidFill>
                <a:latin typeface="+mj-ea"/>
              </a:rPr>
              <a:t>Role-Mapping</a:t>
            </a:r>
            <a:r>
              <a:rPr lang="en-US" altLang="zh-CN" b="1" kern="100" dirty="0">
                <a:solidFill>
                  <a:srgbClr val="000000"/>
                </a:solidFill>
                <a:latin typeface="+mj-ea"/>
              </a:rPr>
              <a:t> </a:t>
            </a:r>
            <a:r>
              <a:rPr lang="zh-CN" altLang="en-US" dirty="0">
                <a:sym typeface="微软雅黑" panose="020B0503020204020204" pitchFamily="34" charset="-122"/>
              </a:rPr>
              <a:t>）</a:t>
            </a:r>
          </a:p>
        </p:txBody>
      </p:sp>
      <p:sp>
        <p:nvSpPr>
          <p:cNvPr id="19" name="Rectangle 2">
            <a:extLst>
              <a:ext uri="{FF2B5EF4-FFF2-40B4-BE49-F238E27FC236}">
                <a16:creationId xmlns:a16="http://schemas.microsoft.com/office/drawing/2014/main" id="{E035164A-95F2-85EB-40EB-980129422AD1}"/>
              </a:ext>
            </a:extLst>
          </p:cNvPr>
          <p:cNvSpPr>
            <a:spLocks noChangeArrowheads="1"/>
          </p:cNvSpPr>
          <p:nvPr/>
        </p:nvSpPr>
        <p:spPr bwMode="auto">
          <a:xfrm>
            <a:off x="2235993" y="459105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47">
            <a:extLst>
              <a:ext uri="{FF2B5EF4-FFF2-40B4-BE49-F238E27FC236}">
                <a16:creationId xmlns:a16="http://schemas.microsoft.com/office/drawing/2014/main" id="{939A19C8-F4BE-8611-9E99-6EDA1DC5C305}"/>
              </a:ext>
            </a:extLst>
          </p:cNvPr>
          <p:cNvSpPr>
            <a:spLocks noChangeArrowheads="1"/>
          </p:cNvSpPr>
          <p:nvPr/>
        </p:nvSpPr>
        <p:spPr bwMode="auto">
          <a:xfrm>
            <a:off x="411838" y="2206393"/>
            <a:ext cx="5241476" cy="394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pPr>
            <a:r>
              <a:rPr lang="zh-CN" altLang="zh-CN"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表示</a:t>
            </a:r>
            <a:r>
              <a:rPr lang="zh-CN" altLang="en-US"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建立</a:t>
            </a:r>
            <a:r>
              <a:rPr lang="zh-CN" altLang="zh-CN"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不同域空间</a:t>
            </a:r>
            <a:r>
              <a:rPr lang="zh-CN" altLang="en-US"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a:t>
            </a:r>
            <a:r>
              <a:rPr lang="zh-CN" altLang="zh-CN"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角色到角色的</a:t>
            </a:r>
            <a:r>
              <a:rPr lang="zh-CN" altLang="en-US"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对应关系</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a:t>
            </a:r>
            <a:endParaRPr lang="en-US" altLang="zh-CN" sz="18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6" name="矩形 3">
            <a:extLst>
              <a:ext uri="{FF2B5EF4-FFF2-40B4-BE49-F238E27FC236}">
                <a16:creationId xmlns:a16="http://schemas.microsoft.com/office/drawing/2014/main" id="{67110963-A1FE-80BE-AA4C-B55B7896A126}"/>
              </a:ext>
            </a:extLst>
          </p:cNvPr>
          <p:cNvSpPr>
            <a:spLocks noChangeArrowheads="1"/>
          </p:cNvSpPr>
          <p:nvPr/>
        </p:nvSpPr>
        <p:spPr bwMode="auto">
          <a:xfrm>
            <a:off x="428361" y="1748129"/>
            <a:ext cx="2515739"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角色映射（</a:t>
            </a:r>
            <a:r>
              <a:rPr lang="en-US" altLang="zh-CN"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RM</a:t>
            </a: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a:t>
            </a:r>
          </a:p>
        </p:txBody>
      </p:sp>
      <p:sp>
        <p:nvSpPr>
          <p:cNvPr id="9" name="矩形 8">
            <a:extLst>
              <a:ext uri="{FF2B5EF4-FFF2-40B4-BE49-F238E27FC236}">
                <a16:creationId xmlns:a16="http://schemas.microsoft.com/office/drawing/2014/main" id="{47182EE6-9714-9F00-BC58-09B528E420BB}"/>
              </a:ext>
            </a:extLst>
          </p:cNvPr>
          <p:cNvSpPr/>
          <p:nvPr/>
        </p:nvSpPr>
        <p:spPr>
          <a:xfrm>
            <a:off x="487484" y="2115687"/>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CD1F6C3B-2787-1CE5-CB5F-85F188B36C16}"/>
              </a:ext>
            </a:extLst>
          </p:cNvPr>
          <p:cNvSpPr/>
          <p:nvPr/>
        </p:nvSpPr>
        <p:spPr>
          <a:xfrm>
            <a:off x="1102334" y="2115686"/>
            <a:ext cx="1568260" cy="45719"/>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47">
                <a:extLst>
                  <a:ext uri="{FF2B5EF4-FFF2-40B4-BE49-F238E27FC236}">
                    <a16:creationId xmlns:a16="http://schemas.microsoft.com/office/drawing/2014/main" id="{35F4BE84-F073-F8B0-B067-B0CD3FD15A92}"/>
                  </a:ext>
                </a:extLst>
              </p:cNvPr>
              <p:cNvSpPr>
                <a:spLocks noChangeArrowheads="1"/>
              </p:cNvSpPr>
              <p:nvPr/>
            </p:nvSpPr>
            <p:spPr bwMode="auto">
              <a:xfrm>
                <a:off x="411838" y="2773048"/>
                <a:ext cx="7968942" cy="18771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68573" tIns="34287" rIns="68573" bIns="34287">
                <a:spAutoFit/>
              </a:bodyPr>
              <a:lstStyle/>
              <a:p>
                <a:pPr>
                  <a:lnSpc>
                    <a:spcPct val="130000"/>
                  </a:lnSpc>
                </a:pPr>
                <a14:m>
                  <m:oMath xmlns:m="http://schemas.openxmlformats.org/officeDocument/2006/math">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𝑅𝑀</m:t>
                    </m:r>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8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8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𝑗</m:t>
                        </m:r>
                      </m:sub>
                    </m:s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𝑅</m:t>
                    </m:r>
                  </m:oMath>
                </a14:m>
                <a:r>
                  <a:rPr lang="zh-CN" altLang="zh-CN"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，其中</a:t>
                </a:r>
                <a14:m>
                  <m:oMath xmlns:m="http://schemas.openxmlformats.org/officeDocument/2006/math">
                    <m:sSub>
                      <m:sSubPr>
                        <m:ctrlPr>
                          <a:rPr lang="zh-CN" altLang="zh-CN" sz="18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8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𝑗</m:t>
                        </m:r>
                      </m:sub>
                    </m:s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𝐷</m:t>
                    </m:r>
                  </m:oMath>
                </a14:m>
                <a:r>
                  <a:rPr lang="zh-CN" altLang="zh-CN"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且</a:t>
                </a:r>
                <a14:m>
                  <m:oMath xmlns:m="http://schemas.openxmlformats.org/officeDocument/2006/math">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𝑗</m:t>
                    </m:r>
                  </m:oMath>
                </a14:m>
                <a:r>
                  <a:rPr lang="en-US" altLang="zh-CN"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当</a:t>
                </a:r>
                <a14:m>
                  <m:oMath xmlns:m="http://schemas.openxmlformats.org/officeDocument/2006/math">
                    <m:sSub>
                      <m:sSubPr>
                        <m:ctrlPr>
                          <a:rPr lang="zh-CN" altLang="zh-CN" sz="18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sSub>
                      <m:sSubPr>
                        <m:ctrlPr>
                          <a:rPr lang="zh-CN" altLang="zh-CN" sz="18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sub>
                    </m:s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8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𝑗</m:t>
                        </m:r>
                      </m:sub>
                    </m:sSub>
                    <m:sSub>
                      <m:sSubPr>
                        <m:ctrlPr>
                          <a:rPr lang="zh-CN" altLang="zh-CN" sz="18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sub>
                    </m:s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RM</m:t>
                    </m:r>
                    <m:r>
                      <a:rPr lang="zh-CN"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𝑗</m:t>
                    </m:r>
                  </m:oMath>
                </a14:m>
                <a:r>
                  <a:rPr lang="zh-CN" altLang="zh-CN"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，规定</a:t>
                </a:r>
                <a14:m>
                  <m:oMath xmlns:m="http://schemas.openxmlformats.org/officeDocument/2006/math">
                    <m:sSub>
                      <m:sSubPr>
                        <m:ctrlPr>
                          <a:rPr lang="zh-CN" altLang="zh-CN" sz="18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zh-CN"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是外域，</a:t>
                </a:r>
                <a14:m>
                  <m:oMath xmlns:m="http://schemas.openxmlformats.org/officeDocument/2006/math">
                    <m:sSub>
                      <m:sSubPr>
                        <m:ctrlPr>
                          <a:rPr lang="zh-CN" altLang="zh-CN" sz="1800" i="1"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1800" kern="100" spc="75">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𝑗</m:t>
                        </m:r>
                      </m:sub>
                    </m:sSub>
                  </m:oMath>
                </a14:m>
                <a:r>
                  <a:rPr lang="zh-CN" altLang="zh-CN"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是主域。</a:t>
                </a:r>
                <a:r>
                  <a:rPr lang="zh-CN" altLang="en-US"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映射关系表示如下：</a:t>
                </a:r>
                <a:endParaRPr lang="en-US" altLang="zh-CN" sz="1800" kern="100" spc="7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14:m>
                  <m:oMath xmlns:m="http://schemas.openxmlformats.org/officeDocument/2006/math">
                    <m:r>
                      <a:rPr lang="en-US" altLang="zh-CN" sz="2000" i="1" spc="75">
                        <a:solidFill>
                          <a:srgbClr val="000000"/>
                        </a:solidFill>
                        <a:latin typeface="Cambria Math" panose="02040503050406030204" pitchFamily="18" charset="0"/>
                        <a:ea typeface="Cambria Math" panose="02040503050406030204" pitchFamily="18" charset="0"/>
                      </a:rPr>
                      <m:t>𝑎𝑢𝑡h𝑜𝑟𝑖𝑧𝑒𝑑</m:t>
                    </m:r>
                    <m:r>
                      <a:rPr lang="en-US" altLang="zh-CN" sz="2000" i="1" spc="75">
                        <a:solidFill>
                          <a:srgbClr val="000000"/>
                        </a:solidFill>
                        <a:latin typeface="Cambria Math" panose="02040503050406030204" pitchFamily="18" charset="0"/>
                        <a:ea typeface="Cambria Math" panose="02040503050406030204" pitchFamily="18" charset="0"/>
                      </a:rPr>
                      <m:t>_</m:t>
                    </m:r>
                    <m:r>
                      <a:rPr lang="en-US" altLang="zh-CN" sz="2000" i="1" spc="75">
                        <a:solidFill>
                          <a:srgbClr val="000000"/>
                        </a:solidFill>
                        <a:latin typeface="Cambria Math" panose="02040503050406030204" pitchFamily="18" charset="0"/>
                        <a:ea typeface="Cambria Math" panose="02040503050406030204" pitchFamily="18" charset="0"/>
                      </a:rPr>
                      <m:t>𝑚𝑝𝑅𝑜𝑙𝑒𝐿𝑜𝑐</m:t>
                    </m:r>
                    <m:r>
                      <a:rPr lang="en-US" altLang="zh-CN" sz="2000" i="1" spc="75">
                        <a:solidFill>
                          <a:srgbClr val="000000"/>
                        </a:solidFill>
                        <a:latin typeface="Cambria Math" panose="02040503050406030204" pitchFamily="18" charset="0"/>
                        <a:ea typeface="Cambria Math" panose="02040503050406030204" pitchFamily="18" charset="0"/>
                      </a:rPr>
                      <m:t>(</m:t>
                    </m:r>
                    <m:sSub>
                      <m:sSubPr>
                        <m:ctrlPr>
                          <a:rPr lang="zh-CN" altLang="zh-CN" sz="2000" i="1" spc="75">
                            <a:solidFill>
                              <a:srgbClr val="000000"/>
                            </a:solidFill>
                            <a:latin typeface="Cambria Math" panose="02040503050406030204" pitchFamily="18" charset="0"/>
                            <a:ea typeface="Cambria Math" panose="02040503050406030204" pitchFamily="18" charset="0"/>
                          </a:rPr>
                        </m:ctrlPr>
                      </m:sSubPr>
                      <m:e>
                        <m:r>
                          <a:rPr lang="en-US" altLang="zh-CN" sz="2000" i="1" spc="75">
                            <a:solidFill>
                              <a:srgbClr val="000000"/>
                            </a:solidFill>
                            <a:latin typeface="Cambria Math" panose="02040503050406030204" pitchFamily="18" charset="0"/>
                            <a:ea typeface="Cambria Math" panose="02040503050406030204" pitchFamily="18" charset="0"/>
                          </a:rPr>
                          <m:t>𝑑</m:t>
                        </m:r>
                      </m:e>
                      <m:sub>
                        <m:r>
                          <a:rPr lang="en-US" altLang="zh-CN" sz="2000" i="1" spc="75">
                            <a:solidFill>
                              <a:srgbClr val="000000"/>
                            </a:solidFill>
                            <a:latin typeface="Cambria Math" panose="02040503050406030204" pitchFamily="18" charset="0"/>
                            <a:ea typeface="Cambria Math" panose="02040503050406030204" pitchFamily="18" charset="0"/>
                          </a:rPr>
                          <m:t>𝑖</m:t>
                        </m:r>
                      </m:sub>
                    </m:sSub>
                    <m:sSub>
                      <m:sSubPr>
                        <m:ctrlPr>
                          <a:rPr lang="zh-CN" altLang="zh-CN" sz="2000" i="1" spc="75">
                            <a:solidFill>
                              <a:srgbClr val="000000"/>
                            </a:solidFill>
                            <a:latin typeface="Cambria Math" panose="02040503050406030204" pitchFamily="18" charset="0"/>
                            <a:ea typeface="Cambria Math" panose="02040503050406030204" pitchFamily="18" charset="0"/>
                          </a:rPr>
                        </m:ctrlPr>
                      </m:sSubPr>
                      <m:e>
                        <m:r>
                          <a:rPr lang="en-US" altLang="zh-CN" sz="2000" i="1" spc="75">
                            <a:solidFill>
                              <a:srgbClr val="000000"/>
                            </a:solidFill>
                            <a:latin typeface="Cambria Math" panose="02040503050406030204" pitchFamily="18" charset="0"/>
                            <a:ea typeface="Cambria Math" panose="02040503050406030204" pitchFamily="18" charset="0"/>
                          </a:rPr>
                          <m:t>𝑟</m:t>
                        </m:r>
                      </m:e>
                      <m:sub>
                        <m:r>
                          <a:rPr lang="en-US" altLang="zh-CN" sz="2000" i="1" spc="75">
                            <a:solidFill>
                              <a:srgbClr val="000000"/>
                            </a:solidFill>
                            <a:latin typeface="Cambria Math" panose="02040503050406030204" pitchFamily="18" charset="0"/>
                            <a:ea typeface="Cambria Math" panose="02040503050406030204" pitchFamily="18" charset="0"/>
                          </a:rPr>
                          <m:t>𝑚</m:t>
                        </m:r>
                      </m:sub>
                    </m:sSub>
                    <m:r>
                      <a:rPr lang="en-US" altLang="zh-CN" sz="2000" i="1" spc="75">
                        <a:solidFill>
                          <a:srgbClr val="000000"/>
                        </a:solidFill>
                        <a:latin typeface="Cambria Math" panose="02040503050406030204" pitchFamily="18" charset="0"/>
                        <a:ea typeface="Cambria Math" panose="02040503050406030204" pitchFamily="18" charset="0"/>
                      </a:rPr>
                      <m:t>)⊇(</m:t>
                    </m:r>
                    <m:r>
                      <a:rPr lang="en-US" altLang="zh-CN" sz="2000" i="1" spc="75">
                        <a:solidFill>
                          <a:srgbClr val="000000"/>
                        </a:solidFill>
                        <a:latin typeface="Cambria Math" panose="02040503050406030204" pitchFamily="18" charset="0"/>
                        <a:ea typeface="Cambria Math" panose="02040503050406030204" pitchFamily="18" charset="0"/>
                      </a:rPr>
                      <m:t>𝑅𝑜𝑙𝑒𝐿𝑜𝑐</m:t>
                    </m:r>
                    <m:r>
                      <a:rPr lang="en-US" altLang="zh-CN" sz="2000" i="1" spc="75">
                        <a:solidFill>
                          <a:srgbClr val="000000"/>
                        </a:solidFill>
                        <a:latin typeface="Cambria Math" panose="02040503050406030204" pitchFamily="18" charset="0"/>
                        <a:ea typeface="Cambria Math" panose="02040503050406030204" pitchFamily="18" charset="0"/>
                      </a:rPr>
                      <m:t>(</m:t>
                    </m:r>
                    <m:sSub>
                      <m:sSubPr>
                        <m:ctrlPr>
                          <a:rPr lang="zh-CN" altLang="zh-CN" sz="2000" i="1" spc="75">
                            <a:solidFill>
                              <a:srgbClr val="000000"/>
                            </a:solidFill>
                            <a:latin typeface="Cambria Math" panose="02040503050406030204" pitchFamily="18" charset="0"/>
                            <a:ea typeface="Cambria Math" panose="02040503050406030204" pitchFamily="18" charset="0"/>
                          </a:rPr>
                        </m:ctrlPr>
                      </m:sSubPr>
                      <m:e>
                        <m:r>
                          <a:rPr lang="en-US" altLang="zh-CN" sz="2000" i="1" spc="75">
                            <a:solidFill>
                              <a:srgbClr val="000000"/>
                            </a:solidFill>
                            <a:latin typeface="Cambria Math" panose="02040503050406030204" pitchFamily="18" charset="0"/>
                            <a:ea typeface="Cambria Math" panose="02040503050406030204" pitchFamily="18" charset="0"/>
                          </a:rPr>
                          <m:t>𝑑</m:t>
                        </m:r>
                      </m:e>
                      <m:sub>
                        <m:r>
                          <a:rPr lang="en-US" altLang="zh-CN" sz="2000" i="1" spc="75">
                            <a:solidFill>
                              <a:srgbClr val="000000"/>
                            </a:solidFill>
                            <a:latin typeface="Cambria Math" panose="02040503050406030204" pitchFamily="18" charset="0"/>
                            <a:ea typeface="Cambria Math" panose="02040503050406030204" pitchFamily="18" charset="0"/>
                          </a:rPr>
                          <m:t>𝑗</m:t>
                        </m:r>
                      </m:sub>
                    </m:sSub>
                    <m:sSub>
                      <m:sSubPr>
                        <m:ctrlPr>
                          <a:rPr lang="zh-CN" altLang="zh-CN" sz="2000" i="1" spc="75">
                            <a:solidFill>
                              <a:srgbClr val="000000"/>
                            </a:solidFill>
                            <a:latin typeface="Cambria Math" panose="02040503050406030204" pitchFamily="18" charset="0"/>
                            <a:ea typeface="Cambria Math" panose="02040503050406030204" pitchFamily="18" charset="0"/>
                          </a:rPr>
                        </m:ctrlPr>
                      </m:sSubPr>
                      <m:e>
                        <m:r>
                          <a:rPr lang="en-US" altLang="zh-CN" sz="2000" i="1" spc="75">
                            <a:solidFill>
                              <a:srgbClr val="000000"/>
                            </a:solidFill>
                            <a:latin typeface="Cambria Math" panose="02040503050406030204" pitchFamily="18" charset="0"/>
                            <a:ea typeface="Cambria Math" panose="02040503050406030204" pitchFamily="18" charset="0"/>
                          </a:rPr>
                          <m:t>𝑟</m:t>
                        </m:r>
                      </m:e>
                      <m:sub>
                        <m:r>
                          <a:rPr lang="en-US" altLang="zh-CN" sz="2000" i="1" spc="75">
                            <a:solidFill>
                              <a:srgbClr val="000000"/>
                            </a:solidFill>
                            <a:latin typeface="Cambria Math" panose="02040503050406030204" pitchFamily="18" charset="0"/>
                            <a:ea typeface="Cambria Math" panose="02040503050406030204" pitchFamily="18" charset="0"/>
                          </a:rPr>
                          <m:t>𝑛</m:t>
                        </m:r>
                      </m:sub>
                    </m:sSub>
                    <m:r>
                      <a:rPr lang="en-US" altLang="zh-CN" sz="2000" i="1" spc="75">
                        <a:solidFill>
                          <a:srgbClr val="000000"/>
                        </a:solidFill>
                        <a:latin typeface="Cambria Math" panose="02040503050406030204" pitchFamily="18" charset="0"/>
                        <a:ea typeface="Cambria Math" panose="02040503050406030204" pitchFamily="18" charset="0"/>
                      </a:rPr>
                      <m:t>))⋀</m:t>
                    </m:r>
                  </m:oMath>
                </a14:m>
                <a:r>
                  <a:rPr lang="en-US" altLang="zh-CN" sz="2000" i="1" spc="75"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altLang="zh-CN" sz="2000" i="1" spc="75">
                        <a:solidFill>
                          <a:srgbClr val="000000"/>
                        </a:solidFill>
                        <a:latin typeface="Cambria Math" panose="02040503050406030204" pitchFamily="18" charset="0"/>
                        <a:ea typeface="Cambria Math" panose="02040503050406030204" pitchFamily="18" charset="0"/>
                      </a:rPr>
                      <m:t>𝑎𝑢𝑡h𝑜𝑟𝑖𝑧𝑒𝑑</m:t>
                    </m:r>
                    <m:r>
                      <a:rPr lang="en-US" altLang="zh-CN" sz="2000" i="1" spc="75">
                        <a:solidFill>
                          <a:srgbClr val="000000"/>
                        </a:solidFill>
                        <a:latin typeface="Cambria Math" panose="02040503050406030204" pitchFamily="18" charset="0"/>
                        <a:ea typeface="Cambria Math" panose="02040503050406030204" pitchFamily="18" charset="0"/>
                      </a:rPr>
                      <m:t>_</m:t>
                    </m:r>
                    <m:r>
                      <a:rPr lang="en-US" altLang="zh-CN" sz="2000" i="1" spc="75">
                        <a:solidFill>
                          <a:srgbClr val="000000"/>
                        </a:solidFill>
                        <a:latin typeface="Cambria Math" panose="02040503050406030204" pitchFamily="18" charset="0"/>
                        <a:ea typeface="Cambria Math" panose="02040503050406030204" pitchFamily="18" charset="0"/>
                      </a:rPr>
                      <m:t>𝑚𝑝𝑝𝑒𝑟𝑚</m:t>
                    </m:r>
                    <m:d>
                      <m:dPr>
                        <m:ctrlPr>
                          <a:rPr lang="zh-CN" altLang="zh-CN" sz="2000" i="1" spc="75">
                            <a:solidFill>
                              <a:srgbClr val="000000"/>
                            </a:solidFill>
                            <a:latin typeface="Cambria Math" panose="02040503050406030204" pitchFamily="18" charset="0"/>
                            <a:ea typeface="Cambria Math" panose="02040503050406030204" pitchFamily="18" charset="0"/>
                          </a:rPr>
                        </m:ctrlPr>
                      </m:dPr>
                      <m:e>
                        <m:sSub>
                          <m:sSubPr>
                            <m:ctrlPr>
                              <a:rPr lang="zh-CN" altLang="zh-CN" sz="2000" i="1" spc="75">
                                <a:solidFill>
                                  <a:srgbClr val="000000"/>
                                </a:solidFill>
                                <a:latin typeface="Cambria Math" panose="02040503050406030204" pitchFamily="18" charset="0"/>
                                <a:ea typeface="Cambria Math" panose="02040503050406030204" pitchFamily="18" charset="0"/>
                              </a:rPr>
                            </m:ctrlPr>
                          </m:sSubPr>
                          <m:e>
                            <m:r>
                              <a:rPr lang="en-US" altLang="zh-CN" sz="2000" i="1" spc="75">
                                <a:solidFill>
                                  <a:srgbClr val="000000"/>
                                </a:solidFill>
                                <a:latin typeface="Cambria Math" panose="02040503050406030204" pitchFamily="18" charset="0"/>
                                <a:ea typeface="Cambria Math" panose="02040503050406030204" pitchFamily="18" charset="0"/>
                              </a:rPr>
                              <m:t>𝑑</m:t>
                            </m:r>
                          </m:e>
                          <m:sub>
                            <m:r>
                              <a:rPr lang="en-US" altLang="zh-CN" sz="2000" i="1" spc="75">
                                <a:solidFill>
                                  <a:srgbClr val="000000"/>
                                </a:solidFill>
                                <a:latin typeface="Cambria Math" panose="02040503050406030204" pitchFamily="18" charset="0"/>
                                <a:ea typeface="Cambria Math" panose="02040503050406030204" pitchFamily="18" charset="0"/>
                              </a:rPr>
                              <m:t>𝑖</m:t>
                            </m:r>
                          </m:sub>
                        </m:sSub>
                        <m:sSub>
                          <m:sSubPr>
                            <m:ctrlPr>
                              <a:rPr lang="zh-CN" altLang="zh-CN" sz="2000" i="1" spc="75">
                                <a:solidFill>
                                  <a:srgbClr val="000000"/>
                                </a:solidFill>
                                <a:latin typeface="Cambria Math" panose="02040503050406030204" pitchFamily="18" charset="0"/>
                                <a:ea typeface="Cambria Math" panose="02040503050406030204" pitchFamily="18" charset="0"/>
                              </a:rPr>
                            </m:ctrlPr>
                          </m:sSubPr>
                          <m:e>
                            <m:r>
                              <a:rPr lang="en-US" altLang="zh-CN" sz="2000" i="1" spc="75">
                                <a:solidFill>
                                  <a:srgbClr val="000000"/>
                                </a:solidFill>
                                <a:latin typeface="Cambria Math" panose="02040503050406030204" pitchFamily="18" charset="0"/>
                                <a:ea typeface="Cambria Math" panose="02040503050406030204" pitchFamily="18" charset="0"/>
                              </a:rPr>
                              <m:t>𝑟</m:t>
                            </m:r>
                          </m:e>
                          <m:sub>
                            <m:r>
                              <a:rPr lang="en-US" altLang="zh-CN" sz="2000" i="1" spc="75">
                                <a:solidFill>
                                  <a:srgbClr val="000000"/>
                                </a:solidFill>
                                <a:latin typeface="Cambria Math" panose="02040503050406030204" pitchFamily="18" charset="0"/>
                                <a:ea typeface="Cambria Math" panose="02040503050406030204" pitchFamily="18" charset="0"/>
                              </a:rPr>
                              <m:t>𝑚</m:t>
                            </m:r>
                          </m:sub>
                        </m:sSub>
                      </m:e>
                    </m:d>
                    <m:r>
                      <a:rPr lang="en-US" altLang="zh-CN" sz="2000" i="1" spc="75">
                        <a:solidFill>
                          <a:srgbClr val="000000"/>
                        </a:solidFill>
                        <a:latin typeface="Cambria Math" panose="02040503050406030204" pitchFamily="18" charset="0"/>
                        <a:ea typeface="Cambria Math" panose="02040503050406030204" pitchFamily="18" charset="0"/>
                      </a:rPr>
                      <m:t>⊇(</m:t>
                    </m:r>
                    <m:r>
                      <a:rPr lang="en-US" altLang="zh-CN" sz="2000" i="1" spc="75">
                        <a:solidFill>
                          <a:srgbClr val="000000"/>
                        </a:solidFill>
                        <a:latin typeface="Cambria Math" panose="02040503050406030204" pitchFamily="18" charset="0"/>
                        <a:ea typeface="Cambria Math" panose="02040503050406030204" pitchFamily="18" charset="0"/>
                      </a:rPr>
                      <m:t>𝑎𝑢𝑡h𝑜𝑟𝑖𝑧𝑒𝑑</m:t>
                    </m:r>
                    <m:r>
                      <a:rPr lang="en-US" altLang="zh-CN" sz="2000" i="1" spc="75">
                        <a:solidFill>
                          <a:srgbClr val="000000"/>
                        </a:solidFill>
                        <a:latin typeface="Cambria Math" panose="02040503050406030204" pitchFamily="18" charset="0"/>
                        <a:ea typeface="Cambria Math" panose="02040503050406030204" pitchFamily="18" charset="0"/>
                      </a:rPr>
                      <m:t>_</m:t>
                    </m:r>
                    <m:r>
                      <a:rPr lang="en-US" altLang="zh-CN" sz="2000" i="1" spc="75">
                        <a:solidFill>
                          <a:srgbClr val="000000"/>
                        </a:solidFill>
                        <a:latin typeface="Cambria Math" panose="02040503050406030204" pitchFamily="18" charset="0"/>
                        <a:ea typeface="Cambria Math" panose="02040503050406030204" pitchFamily="18" charset="0"/>
                      </a:rPr>
                      <m:t>𝑝𝑒𝑟𝑚</m:t>
                    </m:r>
                    <m:r>
                      <a:rPr lang="en-US" altLang="zh-CN" sz="2000" i="1" spc="75">
                        <a:solidFill>
                          <a:srgbClr val="000000"/>
                        </a:solidFill>
                        <a:latin typeface="Cambria Math" panose="02040503050406030204" pitchFamily="18" charset="0"/>
                        <a:ea typeface="Cambria Math" panose="02040503050406030204" pitchFamily="18" charset="0"/>
                      </a:rPr>
                      <m:t>(</m:t>
                    </m:r>
                    <m:sSub>
                      <m:sSubPr>
                        <m:ctrlPr>
                          <a:rPr lang="zh-CN" altLang="zh-CN" sz="2000" i="1" spc="75">
                            <a:solidFill>
                              <a:srgbClr val="000000"/>
                            </a:solidFill>
                            <a:latin typeface="Cambria Math" panose="02040503050406030204" pitchFamily="18" charset="0"/>
                            <a:ea typeface="Cambria Math" panose="02040503050406030204" pitchFamily="18" charset="0"/>
                          </a:rPr>
                        </m:ctrlPr>
                      </m:sSubPr>
                      <m:e>
                        <m:r>
                          <a:rPr lang="en-US" altLang="zh-CN" sz="2000" i="1" spc="75">
                            <a:solidFill>
                              <a:srgbClr val="000000"/>
                            </a:solidFill>
                            <a:latin typeface="Cambria Math" panose="02040503050406030204" pitchFamily="18" charset="0"/>
                            <a:ea typeface="Cambria Math" panose="02040503050406030204" pitchFamily="18" charset="0"/>
                          </a:rPr>
                          <m:t>𝑑</m:t>
                        </m:r>
                      </m:e>
                      <m:sub>
                        <m:r>
                          <a:rPr lang="en-US" altLang="zh-CN" sz="2000" i="1" spc="75">
                            <a:solidFill>
                              <a:srgbClr val="000000"/>
                            </a:solidFill>
                            <a:latin typeface="Cambria Math" panose="02040503050406030204" pitchFamily="18" charset="0"/>
                            <a:ea typeface="Cambria Math" panose="02040503050406030204" pitchFamily="18" charset="0"/>
                          </a:rPr>
                          <m:t>𝑗</m:t>
                        </m:r>
                      </m:sub>
                    </m:sSub>
                    <m:sSub>
                      <m:sSubPr>
                        <m:ctrlPr>
                          <a:rPr lang="zh-CN" altLang="zh-CN" sz="2000" i="1" spc="75">
                            <a:solidFill>
                              <a:srgbClr val="000000"/>
                            </a:solidFill>
                            <a:latin typeface="Cambria Math" panose="02040503050406030204" pitchFamily="18" charset="0"/>
                            <a:ea typeface="Cambria Math" panose="02040503050406030204" pitchFamily="18" charset="0"/>
                          </a:rPr>
                        </m:ctrlPr>
                      </m:sSubPr>
                      <m:e>
                        <m:r>
                          <a:rPr lang="en-US" altLang="zh-CN" sz="2000" i="1" spc="75">
                            <a:solidFill>
                              <a:srgbClr val="000000"/>
                            </a:solidFill>
                            <a:latin typeface="Cambria Math" panose="02040503050406030204" pitchFamily="18" charset="0"/>
                            <a:ea typeface="Cambria Math" panose="02040503050406030204" pitchFamily="18" charset="0"/>
                          </a:rPr>
                          <m:t>𝑟</m:t>
                        </m:r>
                      </m:e>
                      <m:sub>
                        <m:r>
                          <a:rPr lang="en-US" altLang="zh-CN" sz="2000" i="1" spc="75">
                            <a:solidFill>
                              <a:srgbClr val="000000"/>
                            </a:solidFill>
                            <a:latin typeface="Cambria Math" panose="02040503050406030204" pitchFamily="18" charset="0"/>
                            <a:ea typeface="Cambria Math" panose="02040503050406030204" pitchFamily="18" charset="0"/>
                          </a:rPr>
                          <m:t>𝑛</m:t>
                        </m:r>
                      </m:sub>
                    </m:sSub>
                    <m:r>
                      <a:rPr lang="en-US" altLang="zh-CN" sz="2000" i="1" spc="75">
                        <a:solidFill>
                          <a:srgbClr val="000000"/>
                        </a:solidFill>
                        <a:latin typeface="Cambria Math" panose="02040503050406030204" pitchFamily="18" charset="0"/>
                        <a:ea typeface="Cambria Math" panose="02040503050406030204" pitchFamily="18" charset="0"/>
                      </a:rPr>
                      <m:t>))⋀</m:t>
                    </m:r>
                  </m:oMath>
                </a14:m>
                <a:endParaRPr lang="en-US" altLang="zh-CN" sz="2000" i="1" spc="75" dirty="0">
                  <a:solidFill>
                    <a:srgbClr val="000000"/>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2000" i="1" spc="75">
                          <a:solidFill>
                            <a:srgbClr val="000000"/>
                          </a:solidFill>
                          <a:latin typeface="Cambria Math" panose="02040503050406030204" pitchFamily="18" charset="0"/>
                        </a:rPr>
                        <m:t>𝑎𝑢𝑡h𝑜𝑟𝑖𝑧𝑒𝑑</m:t>
                      </m:r>
                      <m:r>
                        <a:rPr lang="en-US" altLang="zh-CN" sz="2000" i="1" spc="75">
                          <a:solidFill>
                            <a:srgbClr val="000000"/>
                          </a:solidFill>
                          <a:latin typeface="Cambria Math" panose="02040503050406030204" pitchFamily="18" charset="0"/>
                        </a:rPr>
                        <m:t>_</m:t>
                      </m:r>
                      <m:r>
                        <a:rPr lang="en-US" altLang="zh-CN" sz="2000" i="1" spc="75">
                          <a:solidFill>
                            <a:srgbClr val="000000"/>
                          </a:solidFill>
                          <a:latin typeface="Cambria Math" panose="02040503050406030204" pitchFamily="18" charset="0"/>
                        </a:rPr>
                        <m:t>𝑚𝑝𝑢𝑠𝑒𝑟</m:t>
                      </m:r>
                      <m:d>
                        <m:dPr>
                          <m:ctrlPr>
                            <a:rPr lang="zh-CN" altLang="zh-CN" sz="2000" i="1" spc="75">
                              <a:solidFill>
                                <a:srgbClr val="000000"/>
                              </a:solidFill>
                              <a:latin typeface="Cambria Math" panose="02040503050406030204" pitchFamily="18" charset="0"/>
                            </a:rPr>
                          </m:ctrlPr>
                        </m:dPr>
                        <m:e>
                          <m:sSub>
                            <m:sSubPr>
                              <m:ctrlPr>
                                <a:rPr lang="zh-CN" altLang="zh-CN" sz="2000" i="1" spc="75">
                                  <a:solidFill>
                                    <a:srgbClr val="000000"/>
                                  </a:solidFill>
                                  <a:latin typeface="Cambria Math" panose="02040503050406030204" pitchFamily="18" charset="0"/>
                                </a:rPr>
                              </m:ctrlPr>
                            </m:sSubPr>
                            <m:e>
                              <m:r>
                                <a:rPr lang="en-US" altLang="zh-CN" sz="2000" i="1" spc="75">
                                  <a:solidFill>
                                    <a:srgbClr val="000000"/>
                                  </a:solidFill>
                                  <a:latin typeface="Cambria Math" panose="02040503050406030204" pitchFamily="18" charset="0"/>
                                </a:rPr>
                                <m:t>𝑑</m:t>
                              </m:r>
                            </m:e>
                            <m:sub>
                              <m:r>
                                <a:rPr lang="en-US" altLang="zh-CN" sz="2000" i="1" spc="75">
                                  <a:solidFill>
                                    <a:srgbClr val="000000"/>
                                  </a:solidFill>
                                  <a:latin typeface="Cambria Math" panose="02040503050406030204" pitchFamily="18" charset="0"/>
                                </a:rPr>
                                <m:t>𝑗</m:t>
                              </m:r>
                            </m:sub>
                          </m:sSub>
                          <m:sSub>
                            <m:sSubPr>
                              <m:ctrlPr>
                                <a:rPr lang="zh-CN" altLang="zh-CN" sz="2000" i="1" spc="75">
                                  <a:solidFill>
                                    <a:srgbClr val="000000"/>
                                  </a:solidFill>
                                  <a:latin typeface="Cambria Math" panose="02040503050406030204" pitchFamily="18" charset="0"/>
                                </a:rPr>
                              </m:ctrlPr>
                            </m:sSubPr>
                            <m:e>
                              <m:r>
                                <a:rPr lang="en-US" altLang="zh-CN" sz="2000" i="1" spc="75">
                                  <a:solidFill>
                                    <a:srgbClr val="000000"/>
                                  </a:solidFill>
                                  <a:latin typeface="Cambria Math" panose="02040503050406030204" pitchFamily="18" charset="0"/>
                                </a:rPr>
                                <m:t>𝑟</m:t>
                              </m:r>
                            </m:e>
                            <m:sub>
                              <m:r>
                                <a:rPr lang="en-US" altLang="zh-CN" sz="2000" i="1" spc="75">
                                  <a:solidFill>
                                    <a:srgbClr val="000000"/>
                                  </a:solidFill>
                                  <a:latin typeface="Cambria Math" panose="02040503050406030204" pitchFamily="18" charset="0"/>
                                </a:rPr>
                                <m:t>𝑛</m:t>
                              </m:r>
                            </m:sub>
                          </m:sSub>
                        </m:e>
                      </m:d>
                      <m:r>
                        <a:rPr lang="en-US" altLang="zh-CN" sz="2000" i="1" spc="75">
                          <a:solidFill>
                            <a:srgbClr val="000000"/>
                          </a:solidFill>
                          <a:latin typeface="Cambria Math" panose="02040503050406030204" pitchFamily="18" charset="0"/>
                        </a:rPr>
                        <m:t>⊇(</m:t>
                      </m:r>
                      <m:r>
                        <a:rPr lang="en-US" altLang="zh-CN" sz="2000" i="1" spc="75">
                          <a:solidFill>
                            <a:srgbClr val="000000"/>
                          </a:solidFill>
                          <a:latin typeface="Cambria Math" panose="02040503050406030204" pitchFamily="18" charset="0"/>
                        </a:rPr>
                        <m:t>𝑎𝑢𝑡h𝑜𝑟𝑖𝑧𝑒𝑑</m:t>
                      </m:r>
                      <m:r>
                        <a:rPr lang="en-US" altLang="zh-CN" sz="2000" i="1" spc="75">
                          <a:solidFill>
                            <a:srgbClr val="000000"/>
                          </a:solidFill>
                          <a:latin typeface="Cambria Math" panose="02040503050406030204" pitchFamily="18" charset="0"/>
                        </a:rPr>
                        <m:t>_</m:t>
                      </m:r>
                      <m:r>
                        <a:rPr lang="en-US" altLang="zh-CN" sz="2000" i="1" spc="75">
                          <a:solidFill>
                            <a:srgbClr val="000000"/>
                          </a:solidFill>
                          <a:latin typeface="Cambria Math" panose="02040503050406030204" pitchFamily="18" charset="0"/>
                        </a:rPr>
                        <m:t>𝑢𝑠𝑒𝑟</m:t>
                      </m:r>
                      <m:r>
                        <a:rPr lang="en-US" altLang="zh-CN" sz="2000" i="1" spc="75">
                          <a:solidFill>
                            <a:srgbClr val="000000"/>
                          </a:solidFill>
                          <a:latin typeface="Cambria Math" panose="02040503050406030204" pitchFamily="18" charset="0"/>
                        </a:rPr>
                        <m:t>(</m:t>
                      </m:r>
                      <m:sSub>
                        <m:sSubPr>
                          <m:ctrlPr>
                            <a:rPr lang="zh-CN" altLang="zh-CN" sz="2000" i="1" spc="75">
                              <a:solidFill>
                                <a:srgbClr val="000000"/>
                              </a:solidFill>
                              <a:latin typeface="Cambria Math" panose="02040503050406030204" pitchFamily="18" charset="0"/>
                            </a:rPr>
                          </m:ctrlPr>
                        </m:sSubPr>
                        <m:e>
                          <m:r>
                            <a:rPr lang="en-US" altLang="zh-CN" sz="2000" i="1" spc="75">
                              <a:solidFill>
                                <a:srgbClr val="000000"/>
                              </a:solidFill>
                              <a:latin typeface="Cambria Math" panose="02040503050406030204" pitchFamily="18" charset="0"/>
                            </a:rPr>
                            <m:t>𝑑</m:t>
                          </m:r>
                        </m:e>
                        <m:sub>
                          <m:r>
                            <a:rPr lang="en-US" altLang="zh-CN" sz="2000" i="1" spc="75">
                              <a:solidFill>
                                <a:srgbClr val="000000"/>
                              </a:solidFill>
                              <a:latin typeface="Cambria Math" panose="02040503050406030204" pitchFamily="18" charset="0"/>
                            </a:rPr>
                            <m:t>𝑖</m:t>
                          </m:r>
                        </m:sub>
                      </m:sSub>
                      <m:sSub>
                        <m:sSubPr>
                          <m:ctrlPr>
                            <a:rPr lang="zh-CN" altLang="zh-CN" sz="2000" i="1" spc="75">
                              <a:solidFill>
                                <a:srgbClr val="000000"/>
                              </a:solidFill>
                              <a:latin typeface="Cambria Math" panose="02040503050406030204" pitchFamily="18" charset="0"/>
                            </a:rPr>
                          </m:ctrlPr>
                        </m:sSubPr>
                        <m:e>
                          <m:r>
                            <a:rPr lang="en-US" altLang="zh-CN" sz="2000" i="1" spc="75">
                              <a:solidFill>
                                <a:srgbClr val="000000"/>
                              </a:solidFill>
                              <a:latin typeface="Cambria Math" panose="02040503050406030204" pitchFamily="18" charset="0"/>
                            </a:rPr>
                            <m:t>𝑟</m:t>
                          </m:r>
                        </m:e>
                        <m:sub>
                          <m:r>
                            <a:rPr lang="en-US" altLang="zh-CN" sz="2000" i="1" spc="75">
                              <a:solidFill>
                                <a:srgbClr val="000000"/>
                              </a:solidFill>
                              <a:latin typeface="Cambria Math" panose="02040503050406030204" pitchFamily="18" charset="0"/>
                            </a:rPr>
                            <m:t>𝑚</m:t>
                          </m:r>
                        </m:sub>
                      </m:sSub>
                      <m:r>
                        <a:rPr lang="en-US" altLang="zh-CN" sz="2000" i="1" spc="75">
                          <a:solidFill>
                            <a:srgbClr val="000000"/>
                          </a:solidFill>
                          <a:latin typeface="Cambria Math" panose="02040503050406030204" pitchFamily="18" charset="0"/>
                        </a:rPr>
                        <m:t>))</m:t>
                      </m:r>
                    </m:oMath>
                  </m:oMathPara>
                </a14:m>
                <a:endParaRPr lang="zh-CN" altLang="zh-CN" sz="2000" i="1" spc="75" dirty="0">
                  <a:solidFill>
                    <a:srgbClr val="000000"/>
                  </a:solidFill>
                  <a:latin typeface="Cambria Math" panose="02040503050406030204" pitchFamily="18" charset="0"/>
                </a:endParaRPr>
              </a:p>
            </p:txBody>
          </p:sp>
        </mc:Choice>
        <mc:Fallback xmlns="">
          <p:sp>
            <p:nvSpPr>
              <p:cNvPr id="11" name="矩形 47">
                <a:extLst>
                  <a:ext uri="{FF2B5EF4-FFF2-40B4-BE49-F238E27FC236}">
                    <a16:creationId xmlns:a16="http://schemas.microsoft.com/office/drawing/2014/main" id="{35F4BE84-F073-F8B0-B067-B0CD3FD15A92}"/>
                  </a:ext>
                </a:extLst>
              </p:cNvPr>
              <p:cNvSpPr>
                <a:spLocks noRot="1" noChangeAspect="1" noMove="1" noResize="1" noEditPoints="1" noAdjustHandles="1" noChangeArrowheads="1" noChangeShapeType="1" noTextEdit="1"/>
              </p:cNvSpPr>
              <p:nvPr/>
            </p:nvSpPr>
            <p:spPr bwMode="auto">
              <a:xfrm>
                <a:off x="411838" y="2773048"/>
                <a:ext cx="7968942" cy="1877174"/>
              </a:xfrm>
              <a:prstGeom prst="rect">
                <a:avLst/>
              </a:prstGeom>
              <a:blipFill>
                <a:blip r:embed="rId5"/>
                <a:stretch>
                  <a:fillRect l="-230" r="-306" b="-19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15" name="直接连接符 14">
            <a:extLst>
              <a:ext uri="{FF2B5EF4-FFF2-40B4-BE49-F238E27FC236}">
                <a16:creationId xmlns:a16="http://schemas.microsoft.com/office/drawing/2014/main" id="{C4AA2360-A9A1-E848-212B-A25C143E0740}"/>
              </a:ext>
            </a:extLst>
          </p:cNvPr>
          <p:cNvCxnSpPr>
            <a:cxnSpLocks/>
          </p:cNvCxnSpPr>
          <p:nvPr/>
        </p:nvCxnSpPr>
        <p:spPr>
          <a:xfrm flipV="1">
            <a:off x="275771" y="2660762"/>
            <a:ext cx="8650515" cy="62052"/>
          </a:xfrm>
          <a:prstGeom prst="line">
            <a:avLst/>
          </a:prstGeom>
          <a:ln>
            <a:solidFill>
              <a:schemeClr val="bg1">
                <a:lumMod val="65000"/>
                <a:alpha val="6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34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childTnLst>
                          </p:cTn>
                        </p:par>
                        <p:par>
                          <p:cTn id="14" fill="hold">
                            <p:stCondLst>
                              <p:cond delay="750"/>
                            </p:stCondLst>
                            <p:childTnLst>
                              <p:par>
                                <p:cTn id="15" presetID="14" presetClass="entr" presetSubtype="1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750"/>
                                        <p:tgtEl>
                                          <p:spTgt spid="4"/>
                                        </p:tgtEl>
                                      </p:cBhvr>
                                    </p:animEffect>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750"/>
                                        <p:tgtEl>
                                          <p:spTgt spid="11"/>
                                        </p:tgtEl>
                                      </p:cBhvr>
                                    </p:animEffect>
                                  </p:childTnLst>
                                </p:cTn>
                              </p:par>
                              <p:par>
                                <p:cTn id="27" presetID="2" presetClass="entr" presetSubtype="4"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50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p:bldP spid="6" grpId="0"/>
      <p:bldP spid="9" grpId="0" animBg="1"/>
      <p:bldP spid="10"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3.4 </a:t>
            </a:r>
            <a:r>
              <a:rPr lang="zh-CN" altLang="en-US" dirty="0">
                <a:sym typeface="微软雅黑" panose="020B0503020204020204" pitchFamily="34" charset="-122"/>
              </a:rPr>
              <a:t>职责分离约束（</a:t>
            </a:r>
            <a:r>
              <a:rPr lang="en-US" altLang="zh-CN" b="1" kern="0" dirty="0">
                <a:solidFill>
                  <a:schemeClr val="tx1">
                    <a:lumMod val="50000"/>
                    <a:lumOff val="50000"/>
                  </a:schemeClr>
                </a:solidFill>
              </a:rPr>
              <a:t> </a:t>
            </a:r>
            <a:r>
              <a:rPr lang="en-US" altLang="zh-CN" dirty="0"/>
              <a:t>Separation of Duty </a:t>
            </a:r>
            <a:r>
              <a:rPr lang="zh-CN" altLang="en-US" dirty="0">
                <a:sym typeface="微软雅黑" panose="020B0503020204020204" pitchFamily="34" charset="-122"/>
              </a:rPr>
              <a:t>）</a:t>
            </a:r>
          </a:p>
        </p:txBody>
      </p:sp>
      <p:sp>
        <p:nvSpPr>
          <p:cNvPr id="17" name="椭圆 16">
            <a:extLst>
              <a:ext uri="{FF2B5EF4-FFF2-40B4-BE49-F238E27FC236}">
                <a16:creationId xmlns:a16="http://schemas.microsoft.com/office/drawing/2014/main" id="{4A563DC5-D82A-1807-3B5D-6FA12D494961}"/>
              </a:ext>
            </a:extLst>
          </p:cNvPr>
          <p:cNvSpPr/>
          <p:nvPr/>
        </p:nvSpPr>
        <p:spPr>
          <a:xfrm>
            <a:off x="3102774" y="1295813"/>
            <a:ext cx="388528" cy="42181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210906"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043FA2AB-5E25-143A-4351-5A96085F9B0E}"/>
              </a:ext>
            </a:extLst>
          </p:cNvPr>
          <p:cNvSpPr/>
          <p:nvPr/>
        </p:nvSpPr>
        <p:spPr>
          <a:xfrm>
            <a:off x="216807" y="3967164"/>
            <a:ext cx="9907160" cy="2072478"/>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F5552826-E0DB-229D-A4ED-1353DE7A6183}"/>
              </a:ext>
            </a:extLst>
          </p:cNvPr>
          <p:cNvSpPr/>
          <p:nvPr/>
        </p:nvSpPr>
        <p:spPr>
          <a:xfrm>
            <a:off x="216807" y="1741715"/>
            <a:ext cx="9907160" cy="2072478"/>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085A241-9424-94C9-745E-5462017CABF6}"/>
                  </a:ext>
                </a:extLst>
              </p:cNvPr>
              <p:cNvSpPr/>
              <p:nvPr/>
            </p:nvSpPr>
            <p:spPr>
              <a:xfrm>
                <a:off x="2998335" y="1832340"/>
                <a:ext cx="5852580" cy="2013172"/>
              </a:xfrm>
              <a:prstGeom prst="rect">
                <a:avLst/>
              </a:prstGeom>
            </p:spPr>
            <p:txBody>
              <a:bodyPr wrap="square" lIns="91432" tIns="45716" rIns="91432" bIns="45716">
                <a:spAutoFit/>
              </a:bodyPr>
              <a:lstStyle/>
              <a:p>
                <a:pPr>
                  <a:lnSpc>
                    <a:spcPct val="125000"/>
                  </a:lnSpc>
                  <a:defRPr/>
                </a:pP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𝑅𝑆𝑆𝑂𝐷</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𝑅𝑜𝑙𝑒</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2</m:t>
                        </m:r>
                      </m:e>
                      <m:sup>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𝑅𝑜𝑙𝑒</m:t>
                        </m:r>
                      </m:sup>
                    </m:s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，构成角色到角色子集的互斥关系。</a:t>
                </a:r>
                <a:r>
                  <a:rPr lang="en-US" altLang="zh-CN" sz="1800" kern="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𝑅</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𝑅𝑆𝑆𝑂𝐷</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是某一具体角色，而</a:t>
                </a:r>
                <a14:m>
                  <m:oMath xmlns:m="http://schemas.openxmlformats.org/officeDocument/2006/math">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𝑅</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则是</a:t>
                </a:r>
                <a:r>
                  <a:rPr lang="en-US" altLang="zh-CN" sz="1600"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Role</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的子集</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。正式定义如下：</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defRPr/>
                </a:pPr>
                <a14:m>
                  <m:oMathPara xmlns:m="http://schemas.openxmlformats.org/officeDocument/2006/math">
                    <m:oMathParaPr>
                      <m:jc m:val="center"/>
                    </m:oMathParaPr>
                    <m:oMath xmlns:m="http://schemas.openxmlformats.org/officeDocument/2006/math">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𝑢</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𝑈𝑠𝑒𝑟</m:t>
                      </m:r>
                      <m:r>
                        <a:rPr lang="en-US" altLang="zh-CN" sz="20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𝑟</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𝑅𝑜𝑙𝑒</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𝑟</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𝑅</m:t>
                              </m:r>
                            </m:e>
                            <m:sub>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𝑗</m:t>
                              </m:r>
                            </m:sub>
                          </m:sSub>
                        </m:e>
                      </m:d>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𝑅𝑆𝑆𝑂𝐷</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𝑅</m:t>
                          </m:r>
                        </m:e>
                        <m:sub>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𝑢</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𝑟</m:t>
                          </m:r>
                        </m:e>
                      </m:d>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𝑈𝐴</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𝑢</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𝑗</m:t>
                              </m:r>
                            </m:sub>
                          </m:sSub>
                        </m:e>
                      </m:d>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𝑈𝐴</m:t>
                      </m:r>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m:t>
                      </m:r>
                    </m:oMath>
                  </m:oMathPara>
                </a14:m>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mc:Choice>
        <mc:Fallback xmlns="">
          <p:sp>
            <p:nvSpPr>
              <p:cNvPr id="7" name="矩形 6">
                <a:extLst>
                  <a:ext uri="{FF2B5EF4-FFF2-40B4-BE49-F238E27FC236}">
                    <a16:creationId xmlns:a16="http://schemas.microsoft.com/office/drawing/2014/main" id="{2085A241-9424-94C9-745E-5462017CABF6}"/>
                  </a:ext>
                </a:extLst>
              </p:cNvPr>
              <p:cNvSpPr>
                <a:spLocks noRot="1" noChangeAspect="1" noMove="1" noResize="1" noEditPoints="1" noAdjustHandles="1" noChangeArrowheads="1" noChangeShapeType="1" noTextEdit="1"/>
              </p:cNvSpPr>
              <p:nvPr/>
            </p:nvSpPr>
            <p:spPr>
              <a:xfrm>
                <a:off x="2998335" y="1832340"/>
                <a:ext cx="5852580" cy="2013172"/>
              </a:xfrm>
              <a:prstGeom prst="rect">
                <a:avLst/>
              </a:prstGeom>
              <a:blipFill>
                <a:blip r:embed="rId3"/>
                <a:stretch>
                  <a:fillRect l="-93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44192F3C-7F54-63A4-AB68-61078D3E2B7F}"/>
              </a:ext>
            </a:extLst>
          </p:cNvPr>
          <p:cNvSpPr/>
          <p:nvPr/>
        </p:nvSpPr>
        <p:spPr>
          <a:xfrm>
            <a:off x="318202" y="4160006"/>
            <a:ext cx="2525472" cy="15563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600" b="1" kern="0" dirty="0">
                <a:solidFill>
                  <a:schemeClr val="tx1">
                    <a:lumMod val="50000"/>
                    <a:lumOff val="50000"/>
                  </a:schemeClr>
                </a:solidFill>
                <a:latin typeface="微软雅黑" panose="020B0503020204020204" pitchFamily="34" charset="-122"/>
                <a:ea typeface="微软雅黑" panose="020B0503020204020204" pitchFamily="34" charset="-122"/>
              </a:rPr>
              <a:t>权限静态职责分离（</a:t>
            </a:r>
            <a:r>
              <a:rPr lang="en-US" altLang="zh-CN" sz="1600" b="1" kern="0" dirty="0">
                <a:solidFill>
                  <a:schemeClr val="tx1">
                    <a:lumMod val="50000"/>
                    <a:lumOff val="50000"/>
                  </a:schemeClr>
                </a:solidFill>
                <a:latin typeface="微软雅黑" panose="020B0503020204020204" pitchFamily="34" charset="-122"/>
                <a:ea typeface="微软雅黑" panose="020B0503020204020204" pitchFamily="34" charset="-122"/>
              </a:rPr>
              <a:t>Permission Static SOD</a:t>
            </a:r>
            <a:r>
              <a:rPr lang="zh-CN" altLang="zh-CN" sz="1600" b="1"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600" b="1" kern="0" dirty="0">
                <a:solidFill>
                  <a:schemeClr val="tx1">
                    <a:lumMod val="50000"/>
                    <a:lumOff val="50000"/>
                  </a:schemeClr>
                </a:solidFill>
                <a:latin typeface="微软雅黑" panose="020B0503020204020204" pitchFamily="34" charset="-122"/>
                <a:ea typeface="微软雅黑" panose="020B0503020204020204" pitchFamily="34" charset="-122"/>
              </a:rPr>
              <a:t>PSSOD</a:t>
            </a:r>
            <a:r>
              <a:rPr lang="zh-CN" altLang="zh-CN" sz="1600" b="1"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50000"/>
                    <a:lumOff val="50000"/>
                  </a:schemeClr>
                </a:solidFill>
                <a:latin typeface="微软雅黑" panose="020B0503020204020204" pitchFamily="34" charset="-122"/>
                <a:ea typeface="微软雅黑" panose="020B0503020204020204" pitchFamily="34" charset="-122"/>
              </a:rPr>
              <a:t>是</a:t>
            </a:r>
            <a:r>
              <a:rPr lang="en-US" altLang="zh-CN" sz="1600" kern="0" dirty="0">
                <a:solidFill>
                  <a:schemeClr val="tx1">
                    <a:lumMod val="50000"/>
                    <a:lumOff val="50000"/>
                  </a:schemeClr>
                </a:solidFill>
                <a:latin typeface="微软雅黑" panose="020B0503020204020204" pitchFamily="34" charset="-122"/>
                <a:ea typeface="微软雅黑" panose="020B0503020204020204" pitchFamily="34" charset="-122"/>
              </a:rPr>
              <a:t>PA</a:t>
            </a:r>
            <a:r>
              <a:rPr lang="zh-CN" altLang="zh-CN" sz="1600" kern="0" dirty="0">
                <a:solidFill>
                  <a:schemeClr val="tx1">
                    <a:lumMod val="50000"/>
                    <a:lumOff val="50000"/>
                  </a:schemeClr>
                </a:solidFill>
                <a:latin typeface="微软雅黑" panose="020B0503020204020204" pitchFamily="34" charset="-122"/>
                <a:ea typeface="微软雅黑" panose="020B0503020204020204" pitchFamily="34" charset="-122"/>
              </a:rPr>
              <a:t>关系的约束，用于确定不能分配给角色的权限集合</a:t>
            </a:r>
            <a:r>
              <a:rPr lang="zh-CN" altLang="en-US" sz="1600" kern="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zh-CN" sz="16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C5B0FF6-C0E1-28DF-BC9D-279F9A7CC599}"/>
              </a:ext>
            </a:extLst>
          </p:cNvPr>
          <p:cNvSpPr/>
          <p:nvPr/>
        </p:nvSpPr>
        <p:spPr>
          <a:xfrm>
            <a:off x="293085" y="2068524"/>
            <a:ext cx="2550589" cy="14188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600" b="1" kern="0" dirty="0">
                <a:solidFill>
                  <a:schemeClr val="tx1">
                    <a:lumMod val="50000"/>
                    <a:lumOff val="50000"/>
                  </a:schemeClr>
                </a:solidFill>
                <a:latin typeface="微软雅黑" panose="020B0503020204020204" pitchFamily="34" charset="-122"/>
                <a:ea typeface="微软雅黑" panose="020B0503020204020204" pitchFamily="34" charset="-122"/>
              </a:rPr>
              <a:t>角色静态职责分离（</a:t>
            </a:r>
            <a:r>
              <a:rPr lang="en-US" altLang="zh-CN" sz="1600" b="1" kern="0" dirty="0">
                <a:solidFill>
                  <a:schemeClr val="tx1">
                    <a:lumMod val="50000"/>
                    <a:lumOff val="50000"/>
                  </a:schemeClr>
                </a:solidFill>
                <a:latin typeface="微软雅黑" panose="020B0503020204020204" pitchFamily="34" charset="-122"/>
                <a:ea typeface="微软雅黑" panose="020B0503020204020204" pitchFamily="34" charset="-122"/>
              </a:rPr>
              <a:t>Role Static SOD</a:t>
            </a:r>
            <a:r>
              <a:rPr lang="zh-CN" altLang="zh-CN" sz="1600" b="1"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600" b="1" kern="0" dirty="0">
                <a:solidFill>
                  <a:schemeClr val="tx1">
                    <a:lumMod val="50000"/>
                    <a:lumOff val="50000"/>
                  </a:schemeClr>
                </a:solidFill>
                <a:latin typeface="微软雅黑" panose="020B0503020204020204" pitchFamily="34" charset="-122"/>
                <a:ea typeface="微软雅黑" panose="020B0503020204020204" pitchFamily="34" charset="-122"/>
              </a:rPr>
              <a:t>RSSOD</a:t>
            </a:r>
            <a:r>
              <a:rPr lang="zh-CN" altLang="zh-CN" sz="1600" b="1"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50000"/>
                    <a:lumOff val="50000"/>
                  </a:schemeClr>
                </a:solidFill>
                <a:latin typeface="微软雅黑" panose="020B0503020204020204" pitchFamily="34" charset="-122"/>
                <a:ea typeface="微软雅黑" panose="020B0503020204020204" pitchFamily="34" charset="-122"/>
              </a:rPr>
              <a:t>是</a:t>
            </a:r>
            <a:r>
              <a:rPr lang="en-US" altLang="zh-CN" sz="1600" kern="0" dirty="0">
                <a:solidFill>
                  <a:schemeClr val="tx1">
                    <a:lumMod val="50000"/>
                    <a:lumOff val="50000"/>
                  </a:schemeClr>
                </a:solidFill>
                <a:latin typeface="微软雅黑" panose="020B0503020204020204" pitchFamily="34" charset="-122"/>
                <a:ea typeface="微软雅黑" panose="020B0503020204020204" pitchFamily="34" charset="-122"/>
              </a:rPr>
              <a:t>UA</a:t>
            </a:r>
            <a:r>
              <a:rPr lang="zh-CN" altLang="zh-CN" sz="1600" kern="0" dirty="0">
                <a:solidFill>
                  <a:schemeClr val="tx1">
                    <a:lumMod val="50000"/>
                    <a:lumOff val="50000"/>
                  </a:schemeClr>
                </a:solidFill>
                <a:latin typeface="微软雅黑" panose="020B0503020204020204" pitchFamily="34" charset="-122"/>
                <a:ea typeface="微软雅黑" panose="020B0503020204020204" pitchFamily="34" charset="-122"/>
              </a:rPr>
              <a:t>关系的约束，定义了一个用户只能被分配一个角色的规</a:t>
            </a:r>
            <a:r>
              <a:rPr lang="zh-CN" altLang="en-US" sz="1600" kern="0" dirty="0">
                <a:solidFill>
                  <a:schemeClr val="tx1">
                    <a:lumMod val="50000"/>
                    <a:lumOff val="50000"/>
                  </a:schemeClr>
                </a:solidFill>
                <a:latin typeface="微软雅黑" panose="020B0503020204020204" pitchFamily="34" charset="-122"/>
                <a:ea typeface="微软雅黑" panose="020B0503020204020204" pitchFamily="34" charset="-122"/>
              </a:rPr>
              <a:t>则。</a:t>
            </a:r>
            <a:endParaRPr lang="zh-CN" altLang="zh-CN" sz="28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BE82977-90DC-5205-8935-9D45A34AB670}"/>
                  </a:ext>
                </a:extLst>
              </p:cNvPr>
              <p:cNvSpPr/>
              <p:nvPr/>
            </p:nvSpPr>
            <p:spPr>
              <a:xfrm>
                <a:off x="2843674" y="4213192"/>
                <a:ext cx="6007241" cy="1488476"/>
              </a:xfrm>
              <a:prstGeom prst="rect">
                <a:avLst/>
              </a:prstGeom>
            </p:spPr>
            <p:txBody>
              <a:bodyPr wrap="square" lIns="91432" tIns="45716" rIns="91432" bIns="45716">
                <a:spAutoFit/>
              </a:bodyPr>
              <a:lstStyle/>
              <a:p>
                <a:pPr>
                  <a:lnSpc>
                    <a:spcPct val="125000"/>
                  </a:lnSpc>
                  <a:defRPr/>
                </a:pP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𝑃𝑆𝑆𝑂𝐷</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2</m:t>
                        </m:r>
                      </m:e>
                      <m:sup>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𝑃𝑒𝑟𝑚</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𝐿𝑜𝑐𝑎𝑡𝑖𝑜𝑛</m:t>
                        </m:r>
                      </m:sup>
                    </m:sSup>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𝑅𝑜𝑙𝑒</m:t>
                    </m:r>
                  </m:oMath>
                </a14:m>
                <a:r>
                  <a:rPr lang="zh-CN" altLang="zh-CN" sz="1800" kern="0" dirty="0">
                    <a:solidFill>
                      <a:schemeClr val="tx1">
                        <a:lumMod val="75000"/>
                        <a:lumOff val="25000"/>
                      </a:schemeClr>
                    </a:solidFill>
                    <a:latin typeface="Cambria Math" panose="02040503050406030204" pitchFamily="18" charset="0"/>
                    <a:ea typeface="微软雅黑" panose="020B0503020204020204" pitchFamily="34" charset="-122"/>
                  </a:rPr>
                  <a:t>，</a:t>
                </a:r>
                <a:r>
                  <a:rPr lang="zh-CN" altLang="zh-CN" sz="1600" kern="0" dirty="0">
                    <a:solidFill>
                      <a:schemeClr val="tx1">
                        <a:lumMod val="75000"/>
                        <a:lumOff val="25000"/>
                      </a:schemeClr>
                    </a:solidFill>
                    <a:latin typeface="Cambria Math" panose="02040503050406030204" pitchFamily="18" charset="0"/>
                    <a:ea typeface="微软雅黑" panose="020B0503020204020204" pitchFamily="34" charset="-122"/>
                  </a:rPr>
                  <a:t>表示与角色关联的冲突权限集合。</a:t>
                </a:r>
                <a14:m>
                  <m:oMath xmlns:m="http://schemas.openxmlformats.org/officeDocument/2006/math">
                    <m:d>
                      <m:d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𝑝𝑙</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e>
                    </m:d>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𝑃𝑆𝑆𝑂𝐷</m:t>
                    </m:r>
                  </m:oMath>
                </a14:m>
                <a:r>
                  <a:rPr lang="zh-CN" altLang="zh-CN" sz="1800" kern="0" dirty="0">
                    <a:solidFill>
                      <a:schemeClr val="tx1">
                        <a:lumMod val="75000"/>
                        <a:lumOff val="25000"/>
                      </a:schemeClr>
                    </a:solidFill>
                    <a:latin typeface="Cambria Math" panose="02040503050406030204" pitchFamily="18" charset="0"/>
                    <a:ea typeface="微软雅黑" panose="020B0503020204020204" pitchFamily="34" charset="-122"/>
                  </a:rPr>
                  <a:t>，</a:t>
                </a:r>
                <a:r>
                  <a:rPr lang="zh-CN" altLang="zh-CN" sz="1600" kern="0" dirty="0">
                    <a:solidFill>
                      <a:schemeClr val="tx1">
                        <a:lumMod val="75000"/>
                        <a:lumOff val="25000"/>
                      </a:schemeClr>
                    </a:solidFill>
                    <a:latin typeface="Cambria Math" panose="02040503050406030204" pitchFamily="18" charset="0"/>
                    <a:ea typeface="微软雅黑" panose="020B0503020204020204" pitchFamily="34" charset="-122"/>
                  </a:rPr>
                  <a:t>其中</a:t>
                </a: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𝑝𝑙</m:t>
                    </m:r>
                  </m:oMath>
                </a14:m>
                <a:r>
                  <a:rPr lang="zh-CN" altLang="zh-CN" sz="1600" kern="0" dirty="0">
                    <a:solidFill>
                      <a:schemeClr val="tx1">
                        <a:lumMod val="75000"/>
                        <a:lumOff val="25000"/>
                      </a:schemeClr>
                    </a:solidFill>
                    <a:latin typeface="Cambria Math" panose="02040503050406030204" pitchFamily="18" charset="0"/>
                    <a:ea typeface="微软雅黑" panose="020B0503020204020204" pitchFamily="34" charset="-122"/>
                  </a:rPr>
                  <a:t>是</a:t>
                </a:r>
                <a:r>
                  <a:rPr lang="en-US" altLang="zh-CN" sz="1800" kern="0" dirty="0">
                    <a:solidFill>
                      <a:schemeClr val="tx1">
                        <a:lumMod val="75000"/>
                        <a:lumOff val="25000"/>
                      </a:schemeClr>
                    </a:solidFill>
                    <a:latin typeface="Cambria Math" panose="02040503050406030204" pitchFamily="18" charset="0"/>
                    <a:ea typeface="微软雅黑" panose="020B0503020204020204" pitchFamily="34" charset="-122"/>
                  </a:rPr>
                  <a:t>PL</a:t>
                </a:r>
                <a:r>
                  <a:rPr lang="zh-CN" altLang="zh-CN" sz="1600" kern="0" dirty="0">
                    <a:solidFill>
                      <a:schemeClr val="tx1">
                        <a:lumMod val="75000"/>
                        <a:lumOff val="25000"/>
                      </a:schemeClr>
                    </a:solidFill>
                    <a:latin typeface="Cambria Math" panose="02040503050406030204" pitchFamily="18" charset="0"/>
                    <a:ea typeface="微软雅黑" panose="020B0503020204020204" pitchFamily="34" charset="-122"/>
                  </a:rPr>
                  <a:t>的子集，而</a:t>
                </a: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oMath>
                </a14:m>
                <a:r>
                  <a:rPr lang="zh-CN" altLang="zh-CN" sz="1600" kern="0" dirty="0">
                    <a:solidFill>
                      <a:schemeClr val="tx1">
                        <a:lumMod val="75000"/>
                        <a:lumOff val="25000"/>
                      </a:schemeClr>
                    </a:solidFill>
                    <a:latin typeface="Cambria Math" panose="02040503050406030204" pitchFamily="18" charset="0"/>
                    <a:ea typeface="微软雅黑" panose="020B0503020204020204" pitchFamily="34" charset="-122"/>
                  </a:rPr>
                  <a:t>则是某一具体角色</a:t>
                </a:r>
                <a:r>
                  <a:rPr lang="zh-CN" altLang="en-US" sz="1600" kern="0" dirty="0">
                    <a:solidFill>
                      <a:schemeClr val="tx1">
                        <a:lumMod val="75000"/>
                        <a:lumOff val="25000"/>
                      </a:schemeClr>
                    </a:solidFill>
                    <a:latin typeface="Cambria Math" panose="02040503050406030204" pitchFamily="18" charset="0"/>
                    <a:ea typeface="微软雅黑" panose="020B0503020204020204" pitchFamily="34" charset="-122"/>
                  </a:rPr>
                  <a:t>。正式定义如下</a:t>
                </a:r>
                <a:r>
                  <a:rPr lang="zh-CN" altLang="zh-CN" sz="1600" kern="0" dirty="0">
                    <a:solidFill>
                      <a:schemeClr val="tx1">
                        <a:lumMod val="75000"/>
                        <a:lumOff val="25000"/>
                      </a:schemeClr>
                    </a:solidFill>
                    <a:latin typeface="Cambria Math" panose="02040503050406030204" pitchFamily="18" charset="0"/>
                    <a:ea typeface="微软雅黑" panose="020B0503020204020204" pitchFamily="34" charset="-122"/>
                  </a:rPr>
                  <a:t>：</a:t>
                </a:r>
                <a:endParaRPr lang="en-US" altLang="zh-CN" sz="1600" kern="0" dirty="0">
                  <a:solidFill>
                    <a:schemeClr val="tx1">
                      <a:lumMod val="75000"/>
                      <a:lumOff val="25000"/>
                    </a:schemeClr>
                  </a:solidFill>
                  <a:latin typeface="Cambria Math" panose="02040503050406030204" pitchFamily="18" charset="0"/>
                  <a:ea typeface="微软雅黑" panose="020B0503020204020204" pitchFamily="34" charset="-122"/>
                </a:endParaRPr>
              </a:p>
              <a:p>
                <a:pPr>
                  <a:lnSpc>
                    <a:spcPct val="125000"/>
                  </a:lnSpc>
                  <a:defRPr/>
                </a:pPr>
                <a14:m>
                  <m:oMathPara xmlns:m="http://schemas.openxmlformats.org/officeDocument/2006/math">
                    <m:oMathParaPr>
                      <m:jc m:val="centerGroup"/>
                    </m:oMathParaPr>
                    <m:oMath xmlns:m="http://schemas.openxmlformats.org/officeDocument/2006/math">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𝑟</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𝑅𝑜𝑙𝑒</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𝑝𝑙</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𝑟</m:t>
                          </m:r>
                        </m:e>
                      </m:d>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𝑃𝑆𝑆𝑂𝐷</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𝑡</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𝑝𝑙</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𝑟</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𝑡</m:t>
                          </m:r>
                        </m:e>
                      </m:d>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𝑃𝐴</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oMath>
                  </m:oMathPara>
                </a14:m>
                <a:endParaRPr lang="zh-CN" altLang="en-US" sz="2000" kern="0" dirty="0">
                  <a:solidFill>
                    <a:schemeClr val="tx1">
                      <a:lumMod val="75000"/>
                      <a:lumOff val="25000"/>
                    </a:schemeClr>
                  </a:solidFill>
                  <a:latin typeface="Cambria Math" panose="02040503050406030204" pitchFamily="18" charset="0"/>
                  <a:ea typeface="微软雅黑" panose="020B0503020204020204" pitchFamily="34" charset="-122"/>
                </a:endParaRPr>
              </a:p>
            </p:txBody>
          </p:sp>
        </mc:Choice>
        <mc:Fallback xmlns="">
          <p:sp>
            <p:nvSpPr>
              <p:cNvPr id="12" name="矩形 11">
                <a:extLst>
                  <a:ext uri="{FF2B5EF4-FFF2-40B4-BE49-F238E27FC236}">
                    <a16:creationId xmlns:a16="http://schemas.microsoft.com/office/drawing/2014/main" id="{4BE82977-90DC-5205-8935-9D45A34AB670}"/>
                  </a:ext>
                </a:extLst>
              </p:cNvPr>
              <p:cNvSpPr>
                <a:spLocks noRot="1" noChangeAspect="1" noMove="1" noResize="1" noEditPoints="1" noAdjustHandles="1" noChangeArrowheads="1" noChangeShapeType="1" noTextEdit="1"/>
              </p:cNvSpPr>
              <p:nvPr/>
            </p:nvSpPr>
            <p:spPr>
              <a:xfrm>
                <a:off x="2843674" y="4213192"/>
                <a:ext cx="6007241" cy="1488476"/>
              </a:xfrm>
              <a:prstGeom prst="rect">
                <a:avLst/>
              </a:prstGeom>
              <a:blipFill>
                <a:blip r:embed="rId4"/>
                <a:stretch>
                  <a:fillRect l="-507" r="-101"/>
                </a:stretch>
              </a:blipFill>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A02FE487-3B1E-3AC1-0879-68B2712B5F7E}"/>
              </a:ext>
            </a:extLst>
          </p:cNvPr>
          <p:cNvSpPr/>
          <p:nvPr/>
        </p:nvSpPr>
        <p:spPr>
          <a:xfrm>
            <a:off x="5984587" y="1029892"/>
            <a:ext cx="560221" cy="5334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FB4ED28-7EE9-FC17-7D14-B3DE674B92D9}"/>
              </a:ext>
            </a:extLst>
          </p:cNvPr>
          <p:cNvSpPr/>
          <p:nvPr/>
        </p:nvSpPr>
        <p:spPr>
          <a:xfrm>
            <a:off x="5700676" y="1335625"/>
            <a:ext cx="388528" cy="40609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AC4134F-AA6A-FDD2-41C8-12447A610B81}"/>
              </a:ext>
            </a:extLst>
          </p:cNvPr>
          <p:cNvSpPr/>
          <p:nvPr/>
        </p:nvSpPr>
        <p:spPr>
          <a:xfrm>
            <a:off x="7291290" y="1300518"/>
            <a:ext cx="279989" cy="2904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D47445C-54C6-69EE-76BE-2FE7C2361722}"/>
              </a:ext>
            </a:extLst>
          </p:cNvPr>
          <p:cNvSpPr/>
          <p:nvPr/>
        </p:nvSpPr>
        <p:spPr>
          <a:xfrm>
            <a:off x="1164598" y="6083642"/>
            <a:ext cx="422697" cy="4029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1E6443CA-7631-820F-5BAC-8958D21315CA}"/>
              </a:ext>
            </a:extLst>
          </p:cNvPr>
          <p:cNvSpPr/>
          <p:nvPr/>
        </p:nvSpPr>
        <p:spPr>
          <a:xfrm>
            <a:off x="5461838" y="5822773"/>
            <a:ext cx="752726" cy="6638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634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2" presetClass="entr" presetSubtype="8" fill="hold" grpId="0" nodeType="withEffect">
                                  <p:stCondLst>
                                    <p:cond delay="50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3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600" decel="100000"/>
                                        <p:tgtEl>
                                          <p:spTgt spid="11"/>
                                        </p:tgtEl>
                                      </p:cBhvr>
                                    </p:animEffect>
                                    <p:anim calcmode="lin" valueType="num">
                                      <p:cBhvr>
                                        <p:cTn id="37" dur="600" decel="100000" fill="hold"/>
                                        <p:tgtEl>
                                          <p:spTgt spid="11"/>
                                        </p:tgtEl>
                                        <p:attrNameLst>
                                          <p:attrName>style.rotation</p:attrName>
                                        </p:attrNameLst>
                                      </p:cBhvr>
                                      <p:tavLst>
                                        <p:tav tm="0">
                                          <p:val>
                                            <p:fltVal val="-90"/>
                                          </p:val>
                                        </p:tav>
                                        <p:tav tm="100000">
                                          <p:val>
                                            <p:fltVal val="0"/>
                                          </p:val>
                                        </p:tav>
                                      </p:tavLst>
                                    </p:anim>
                                    <p:anim calcmode="lin" valueType="num">
                                      <p:cBhvr>
                                        <p:cTn id="38" dur="600" decel="100000" fill="hold"/>
                                        <p:tgtEl>
                                          <p:spTgt spid="11"/>
                                        </p:tgtEl>
                                        <p:attrNameLst>
                                          <p:attrName>ppt_x</p:attrName>
                                        </p:attrNameLst>
                                      </p:cBhvr>
                                      <p:tavLst>
                                        <p:tav tm="0">
                                          <p:val>
                                            <p:strVal val="#ppt_x+0.4"/>
                                          </p:val>
                                        </p:tav>
                                        <p:tav tm="100000">
                                          <p:val>
                                            <p:strVal val="#ppt_x-0.05"/>
                                          </p:val>
                                        </p:tav>
                                      </p:tavLst>
                                    </p:anim>
                                    <p:anim calcmode="lin" valueType="num">
                                      <p:cBhvr>
                                        <p:cTn id="39" dur="600" decel="100000" fill="hold"/>
                                        <p:tgtEl>
                                          <p:spTgt spid="11"/>
                                        </p:tgtEl>
                                        <p:attrNameLst>
                                          <p:attrName>ppt_y</p:attrName>
                                        </p:attrNameLst>
                                      </p:cBhvr>
                                      <p:tavLst>
                                        <p:tav tm="0">
                                          <p:val>
                                            <p:strVal val="#ppt_y-0.4"/>
                                          </p:val>
                                        </p:tav>
                                        <p:tav tm="100000">
                                          <p:val>
                                            <p:strVal val="#ppt_y+0.1"/>
                                          </p:val>
                                        </p:tav>
                                      </p:tavLst>
                                    </p:anim>
                                    <p:anim calcmode="lin" valueType="num">
                                      <p:cBhvr>
                                        <p:cTn id="40" dur="150" accel="100000" fill="hold">
                                          <p:stCondLst>
                                            <p:cond delay="600"/>
                                          </p:stCondLst>
                                        </p:cTn>
                                        <p:tgtEl>
                                          <p:spTgt spid="11"/>
                                        </p:tgtEl>
                                        <p:attrNameLst>
                                          <p:attrName>ppt_x</p:attrName>
                                        </p:attrNameLst>
                                      </p:cBhvr>
                                      <p:tavLst>
                                        <p:tav tm="0">
                                          <p:val>
                                            <p:strVal val="#ppt_x-0.05"/>
                                          </p:val>
                                        </p:tav>
                                        <p:tav tm="100000">
                                          <p:val>
                                            <p:strVal val="#ppt_x"/>
                                          </p:val>
                                        </p:tav>
                                      </p:tavLst>
                                    </p:anim>
                                    <p:anim calcmode="lin" valueType="num">
                                      <p:cBhvr>
                                        <p:cTn id="41" dur="150" accel="100000" fill="hold">
                                          <p:stCondLst>
                                            <p:cond delay="600"/>
                                          </p:stCondLst>
                                        </p:cTn>
                                        <p:tgtEl>
                                          <p:spTgt spid="11"/>
                                        </p:tgtEl>
                                        <p:attrNameLst>
                                          <p:attrName>ppt_y</p:attrName>
                                        </p:attrNameLst>
                                      </p:cBhvr>
                                      <p:tavLst>
                                        <p:tav tm="0">
                                          <p:val>
                                            <p:strVal val="#ppt_y+0.1"/>
                                          </p:val>
                                        </p:tav>
                                        <p:tav tm="100000">
                                          <p:val>
                                            <p:strVal val="#ppt_y"/>
                                          </p:val>
                                        </p:tav>
                                      </p:tavLst>
                                    </p:anim>
                                  </p:childTnLst>
                                </p:cTn>
                              </p:par>
                            </p:childTnLst>
                          </p:cTn>
                        </p:par>
                        <p:par>
                          <p:cTn id="42" fill="hold">
                            <p:stCondLst>
                              <p:cond delay="1750"/>
                            </p:stCondLst>
                            <p:childTnLst>
                              <p:par>
                                <p:cTn id="43" presetID="14" presetClass="entr" presetSubtype="1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randombar(horizontal)">
                                      <p:cBhvr>
                                        <p:cTn id="45" dur="1500"/>
                                        <p:tgtEl>
                                          <p:spTgt spid="7"/>
                                        </p:tgtEl>
                                      </p:cBhvr>
                                    </p:animEffect>
                                  </p:childTnLst>
                                </p:cTn>
                              </p:par>
                            </p:childTnLst>
                          </p:cTn>
                        </p:par>
                        <p:par>
                          <p:cTn id="46" fill="hold">
                            <p:stCondLst>
                              <p:cond delay="3250"/>
                            </p:stCondLst>
                            <p:childTnLst>
                              <p:par>
                                <p:cTn id="47" presetID="52" presetClass="entr" presetSubtype="0" fill="hold" grpId="0" nodeType="afterEffect">
                                  <p:stCondLst>
                                    <p:cond delay="500"/>
                                  </p:stCondLst>
                                  <p:childTnLst>
                                    <p:set>
                                      <p:cBhvr>
                                        <p:cTn id="48" dur="1" fill="hold">
                                          <p:stCondLst>
                                            <p:cond delay="0"/>
                                          </p:stCondLst>
                                        </p:cTn>
                                        <p:tgtEl>
                                          <p:spTgt spid="9"/>
                                        </p:tgtEl>
                                        <p:attrNameLst>
                                          <p:attrName>style.visibility</p:attrName>
                                        </p:attrNameLst>
                                      </p:cBhvr>
                                      <p:to>
                                        <p:strVal val="visible"/>
                                      </p:to>
                                    </p:set>
                                    <p:animScale>
                                      <p:cBhvr>
                                        <p:cTn id="49" dur="75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750" decel="50000" fill="hold">
                                          <p:stCondLst>
                                            <p:cond delay="0"/>
                                          </p:stCondLst>
                                        </p:cTn>
                                        <p:tgtEl>
                                          <p:spTgt spid="9"/>
                                        </p:tgtEl>
                                        <p:attrNameLst>
                                          <p:attrName>ppt_x</p:attrName>
                                          <p:attrName>ppt_y</p:attrName>
                                        </p:attrNameLst>
                                      </p:cBhvr>
                                    </p:animMotion>
                                    <p:animEffect transition="in" filter="fade">
                                      <p:cBhvr>
                                        <p:cTn id="51" dur="750"/>
                                        <p:tgtEl>
                                          <p:spTgt spid="9"/>
                                        </p:tgtEl>
                                      </p:cBhvr>
                                    </p:animEffect>
                                  </p:childTnLst>
                                </p:cTn>
                              </p:par>
                            </p:childTnLst>
                          </p:cTn>
                        </p:par>
                        <p:par>
                          <p:cTn id="52" fill="hold">
                            <p:stCondLst>
                              <p:cond delay="4500"/>
                            </p:stCondLst>
                            <p:childTnLst>
                              <p:par>
                                <p:cTn id="53" presetID="14" presetClass="entr" presetSubtype="1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randombar(horizontal)">
                                      <p:cBhvr>
                                        <p:cTn id="55" dur="1500"/>
                                        <p:tgtEl>
                                          <p:spTgt spid="1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animEffect transition="in" filter="fade">
                                      <p:cBhvr>
                                        <p:cTn id="60" dur="500"/>
                                        <p:tgtEl>
                                          <p:spTgt spid="18"/>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Effect transition="in" filter="fade">
                                      <p:cBhvr>
                                        <p:cTn id="6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4" grpId="0" animBg="1"/>
      <p:bldP spid="7" grpId="0"/>
      <p:bldP spid="9" grpId="0" animBg="1"/>
      <p:bldP spid="11" grpId="0" animBg="1"/>
      <p:bldP spid="12" grpId="0"/>
      <p:bldP spid="13" grpId="0" animBg="1"/>
      <p:bldP spid="15" grpId="0" animBg="1"/>
      <p:bldP spid="16"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3.4 </a:t>
            </a:r>
            <a:r>
              <a:rPr lang="zh-CN" altLang="en-US" dirty="0">
                <a:sym typeface="微软雅黑" panose="020B0503020204020204" pitchFamily="34" charset="-122"/>
              </a:rPr>
              <a:t>职责分离约束（</a:t>
            </a:r>
            <a:r>
              <a:rPr lang="en-US" altLang="zh-CN" b="1" kern="0" dirty="0">
                <a:solidFill>
                  <a:schemeClr val="tx1">
                    <a:lumMod val="50000"/>
                    <a:lumOff val="50000"/>
                  </a:schemeClr>
                </a:solidFill>
              </a:rPr>
              <a:t> </a:t>
            </a:r>
            <a:r>
              <a:rPr lang="en-US" altLang="zh-CN" dirty="0"/>
              <a:t>Separation of Duty </a:t>
            </a:r>
            <a:r>
              <a:rPr lang="zh-CN" altLang="en-US" dirty="0">
                <a:sym typeface="微软雅黑" panose="020B0503020204020204" pitchFamily="34" charset="-122"/>
              </a:rPr>
              <a:t>）</a:t>
            </a:r>
          </a:p>
        </p:txBody>
      </p:sp>
      <p:graphicFrame>
        <p:nvGraphicFramePr>
          <p:cNvPr id="7" name="对象 6">
            <a:extLst>
              <a:ext uri="{FF2B5EF4-FFF2-40B4-BE49-F238E27FC236}">
                <a16:creationId xmlns:a16="http://schemas.microsoft.com/office/drawing/2014/main" id="{17F88077-E4F1-97F3-F57F-E7CDA7E255BD}"/>
              </a:ext>
            </a:extLst>
          </p:cNvPr>
          <p:cNvGraphicFramePr>
            <a:graphicFrameLocks noChangeAspect="1"/>
          </p:cNvGraphicFramePr>
          <p:nvPr>
            <p:extLst>
              <p:ext uri="{D42A27DB-BD31-4B8C-83A1-F6EECF244321}">
                <p14:modId xmlns:p14="http://schemas.microsoft.com/office/powerpoint/2010/main" val="3589923824"/>
              </p:ext>
            </p:extLst>
          </p:nvPr>
        </p:nvGraphicFramePr>
        <p:xfrm>
          <a:off x="2013864" y="4638527"/>
          <a:ext cx="4864100" cy="1727294"/>
        </p:xfrm>
        <a:graphic>
          <a:graphicData uri="http://schemas.openxmlformats.org/presentationml/2006/ole">
            <mc:AlternateContent xmlns:mc="http://schemas.openxmlformats.org/markup-compatibility/2006">
              <mc:Choice xmlns:v="urn:schemas-microsoft-com:vml" Requires="v">
                <p:oleObj name="Visio" r:id="rId3" imgW="5272031" imgH="1871814" progId="Visio.Drawing.15">
                  <p:embed/>
                </p:oleObj>
              </mc:Choice>
              <mc:Fallback>
                <p:oleObj name="Visio" r:id="rId3" imgW="5272031" imgH="1871814" progId="Visio.Drawing.15">
                  <p:embed/>
                  <p:pic>
                    <p:nvPicPr>
                      <p:cNvPr id="7" name="对象 6">
                        <a:extLst>
                          <a:ext uri="{FF2B5EF4-FFF2-40B4-BE49-F238E27FC236}">
                            <a16:creationId xmlns:a16="http://schemas.microsoft.com/office/drawing/2014/main" id="{17F88077-E4F1-97F3-F57F-E7CDA7E255BD}"/>
                          </a:ext>
                        </a:extLst>
                      </p:cNvPr>
                      <p:cNvPicPr>
                        <a:picLocks noChangeAspect="1" noChangeArrowheads="1"/>
                      </p:cNvPicPr>
                      <p:nvPr/>
                    </p:nvPicPr>
                    <p:blipFill>
                      <a:blip r:embed="rId4"/>
                      <a:srcRect/>
                      <a:stretch>
                        <a:fillRect/>
                      </a:stretch>
                    </p:blipFill>
                    <p:spPr bwMode="auto">
                      <a:xfrm>
                        <a:off x="2013864" y="4638527"/>
                        <a:ext cx="4864100" cy="1727294"/>
                      </a:xfrm>
                      <a:prstGeom prst="rect">
                        <a:avLst/>
                      </a:prstGeom>
                      <a:noFill/>
                    </p:spPr>
                  </p:pic>
                </p:oleObj>
              </mc:Fallback>
            </mc:AlternateContent>
          </a:graphicData>
        </a:graphic>
      </p:graphicFrame>
      <p:sp>
        <p:nvSpPr>
          <p:cNvPr id="4" name="Rectangle 2">
            <a:extLst>
              <a:ext uri="{FF2B5EF4-FFF2-40B4-BE49-F238E27FC236}">
                <a16:creationId xmlns:a16="http://schemas.microsoft.com/office/drawing/2014/main" id="{35BEA789-5CA7-A66F-1AD4-F5C6EF6743D3}"/>
              </a:ext>
            </a:extLst>
          </p:cNvPr>
          <p:cNvSpPr>
            <a:spLocks noChangeArrowheads="1"/>
          </p:cNvSpPr>
          <p:nvPr/>
        </p:nvSpPr>
        <p:spPr bwMode="auto">
          <a:xfrm>
            <a:off x="2184400" y="9965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燕尾形 111">
            <a:extLst>
              <a:ext uri="{FF2B5EF4-FFF2-40B4-BE49-F238E27FC236}">
                <a16:creationId xmlns:a16="http://schemas.microsoft.com/office/drawing/2014/main" id="{9EBD2469-CC23-A342-EE73-7B23A00A8FC3}"/>
              </a:ext>
            </a:extLst>
          </p:cNvPr>
          <p:cNvSpPr/>
          <p:nvPr/>
        </p:nvSpPr>
        <p:spPr>
          <a:xfrm rot="5400000">
            <a:off x="144571" y="2265981"/>
            <a:ext cx="599750" cy="576064"/>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连接符 7">
            <a:extLst>
              <a:ext uri="{FF2B5EF4-FFF2-40B4-BE49-F238E27FC236}">
                <a16:creationId xmlns:a16="http://schemas.microsoft.com/office/drawing/2014/main" id="{FE413180-F6BD-9838-5315-180A263FEA01}"/>
              </a:ext>
            </a:extLst>
          </p:cNvPr>
          <p:cNvCxnSpPr>
            <a:cxnSpLocks/>
          </p:cNvCxnSpPr>
          <p:nvPr/>
        </p:nvCxnSpPr>
        <p:spPr>
          <a:xfrm flipV="1">
            <a:off x="435116" y="3311544"/>
            <a:ext cx="8561544" cy="19297"/>
          </a:xfrm>
          <a:prstGeom prst="line">
            <a:avLst/>
          </a:prstGeom>
          <a:ln>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8EF379C9-34DB-AC21-AD84-F4B7D7751F7B}"/>
              </a:ext>
            </a:extLst>
          </p:cNvPr>
          <p:cNvSpPr/>
          <p:nvPr/>
        </p:nvSpPr>
        <p:spPr>
          <a:xfrm>
            <a:off x="2548343" y="1191527"/>
            <a:ext cx="5666918" cy="338546"/>
          </a:xfrm>
          <a:prstGeom prst="rect">
            <a:avLst/>
          </a:prstGeom>
        </p:spPr>
        <p:txBody>
          <a:bodyPr wrap="none" lIns="91431" tIns="45716" rIns="91431" bIns="45716">
            <a:spAutoFit/>
          </a:bodyPr>
          <a:lstStyle/>
          <a:p>
            <a:r>
              <a:rPr lang="zh-CN" altLang="zh-CN" sz="1600" b="1" kern="0" dirty="0">
                <a:solidFill>
                  <a:schemeClr val="tx1">
                    <a:lumMod val="75000"/>
                    <a:lumOff val="25000"/>
                  </a:schemeClr>
                </a:solidFill>
                <a:latin typeface="微软雅黑" panose="020B0503020204020204" pitchFamily="34" charset="-122"/>
                <a:ea typeface="微软雅黑" panose="020B0503020204020204" pitchFamily="34" charset="-122"/>
              </a:rPr>
              <a:t>多域职责分离约束 （</a:t>
            </a:r>
            <a:r>
              <a:rPr lang="en-US" altLang="zh-CN" sz="1600" b="1" kern="0" dirty="0">
                <a:solidFill>
                  <a:schemeClr val="tx1">
                    <a:lumMod val="75000"/>
                    <a:lumOff val="25000"/>
                  </a:schemeClr>
                </a:solidFill>
                <a:latin typeface="微软雅黑" panose="020B0503020204020204" pitchFamily="34" charset="-122"/>
                <a:ea typeface="微软雅黑" panose="020B0503020204020204" pitchFamily="34" charset="-122"/>
              </a:rPr>
              <a:t>Multi-Domain RSSOD</a:t>
            </a:r>
            <a:r>
              <a:rPr lang="zh-CN" altLang="zh-CN" sz="1600" b="1"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kern="0" dirty="0">
                <a:solidFill>
                  <a:schemeClr val="tx1">
                    <a:lumMod val="75000"/>
                    <a:lumOff val="25000"/>
                  </a:schemeClr>
                </a:solidFill>
                <a:latin typeface="微软雅黑" panose="020B0503020204020204" pitchFamily="34" charset="-122"/>
                <a:ea typeface="微软雅黑" panose="020B0503020204020204" pitchFamily="34" charset="-122"/>
              </a:rPr>
              <a:t>MRSSOD</a:t>
            </a:r>
            <a:r>
              <a:rPr lang="zh-CN" altLang="zh-CN" sz="1600" b="1"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a:solidFill>
                <a:srgbClr val="202A36"/>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11" name="矩形 47">
                <a:extLst>
                  <a:ext uri="{FF2B5EF4-FFF2-40B4-BE49-F238E27FC236}">
                    <a16:creationId xmlns:a16="http://schemas.microsoft.com/office/drawing/2014/main" id="{4501475C-AD11-AA1F-213B-03E652A70E3F}"/>
                  </a:ext>
                </a:extLst>
              </p:cNvPr>
              <p:cNvSpPr>
                <a:spLocks noChangeArrowheads="1"/>
              </p:cNvSpPr>
              <p:nvPr/>
            </p:nvSpPr>
            <p:spPr bwMode="auto">
              <a:xfrm>
                <a:off x="912498" y="1622039"/>
                <a:ext cx="2309329" cy="16215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kern="0" dirty="0">
                    <a:solidFill>
                      <a:schemeClr val="tx1">
                        <a:lumMod val="75000"/>
                        <a:lumOff val="25000"/>
                      </a:schemeClr>
                    </a:solidFill>
                  </a:rPr>
                  <a:t>为</a:t>
                </a:r>
                <a:r>
                  <a:rPr lang="zh-CN" altLang="zh-CN" sz="1400" kern="0" dirty="0">
                    <a:solidFill>
                      <a:schemeClr val="tx1">
                        <a:lumMod val="75000"/>
                        <a:lumOff val="25000"/>
                      </a:schemeClr>
                    </a:solidFill>
                  </a:rPr>
                  <a:t>对</a:t>
                </a:r>
                <a:r>
                  <a:rPr lang="en-US" altLang="zh-CN" sz="1400" kern="0" dirty="0">
                    <a:solidFill>
                      <a:schemeClr val="tx1">
                        <a:lumMod val="75000"/>
                        <a:lumOff val="25000"/>
                      </a:schemeClr>
                    </a:solidFill>
                  </a:rPr>
                  <a:t>RM</a:t>
                </a:r>
                <a:r>
                  <a:rPr lang="zh-CN" altLang="zh-CN" sz="1400" kern="0" dirty="0">
                    <a:solidFill>
                      <a:schemeClr val="tx1">
                        <a:lumMod val="75000"/>
                        <a:lumOff val="25000"/>
                      </a:schemeClr>
                    </a:solidFill>
                  </a:rPr>
                  <a:t>关系的约束，其中</a:t>
                </a:r>
                <a14:m>
                  <m:oMath xmlns:m="http://schemas.openxmlformats.org/officeDocument/2006/math">
                    <m:sSub>
                      <m:sSubPr>
                        <m:ctrlPr>
                          <a:rPr lang="zh-CN" altLang="zh-CN" sz="1400" i="1" kern="0" spc="75">
                            <a:solidFill>
                              <a:srgbClr val="000000"/>
                            </a:solidFill>
                            <a:latin typeface="Cambria Math" panose="02040503050406030204" pitchFamily="18" charset="0"/>
                            <a:ea typeface="Cambria Math" panose="02040503050406030204" pitchFamily="18" charset="0"/>
                          </a:rPr>
                        </m:ctrlPr>
                      </m:sSubPr>
                      <m:e>
                        <m:r>
                          <a:rPr lang="en-US" altLang="zh-CN" sz="1400" i="1" spc="75">
                            <a:solidFill>
                              <a:srgbClr val="000000"/>
                            </a:solidFill>
                            <a:latin typeface="Cambria Math" panose="02040503050406030204" pitchFamily="18" charset="0"/>
                            <a:ea typeface="宋体" panose="02010600030101010101" pitchFamily="2" charset="-122"/>
                            <a:cs typeface="Times New Roman" panose="02020603050405020304" pitchFamily="18" charset="0"/>
                          </a:rPr>
                          <m:t>𝑀𝑅𝑆𝑆𝑂𝐷</m:t>
                        </m:r>
                      </m:e>
                      <m:sub>
                        <m:r>
                          <a:rPr lang="en-US" altLang="zh-CN" sz="1400" i="1" spc="75">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400" kern="0" dirty="0">
                    <a:solidFill>
                      <a:schemeClr val="tx1">
                        <a:lumMod val="75000"/>
                        <a:lumOff val="25000"/>
                      </a:schemeClr>
                    </a:solidFill>
                  </a:rPr>
                  <a:t>定义了一个角色在另一个域中只能映射到一个角色的原则</a:t>
                </a:r>
                <a:r>
                  <a:rPr lang="zh-CN" altLang="en-US" sz="1400" kern="0" dirty="0">
                    <a:solidFill>
                      <a:schemeClr val="tx1">
                        <a:lumMod val="75000"/>
                        <a:lumOff val="25000"/>
                      </a:schemeClr>
                    </a:solidFill>
                    <a:sym typeface="微软雅黑" pitchFamily="34" charset="-122"/>
                  </a:rPr>
                  <a:t>。</a:t>
                </a:r>
                <a:r>
                  <a:rPr lang="zh-CN" altLang="zh-CN" sz="1400" kern="0" dirty="0">
                    <a:solidFill>
                      <a:schemeClr val="tx1">
                        <a:lumMod val="75000"/>
                        <a:lumOff val="25000"/>
                      </a:schemeClr>
                    </a:solidFill>
                  </a:rPr>
                  <a:t> </a:t>
                </a:r>
                <a14:m>
                  <m:oMath xmlns:m="http://schemas.openxmlformats.org/officeDocument/2006/math">
                    <m:sSub>
                      <m:sSubPr>
                        <m:ctrlPr>
                          <a:rPr lang="zh-CN" altLang="zh-CN" sz="1400" i="1" kern="0">
                            <a:solidFill>
                              <a:schemeClr val="tx1">
                                <a:lumMod val="75000"/>
                                <a:lumOff val="25000"/>
                              </a:schemeClr>
                            </a:solidFill>
                            <a:latin typeface="Cambria Math" panose="02040503050406030204" pitchFamily="18" charset="0"/>
                          </a:rPr>
                        </m:ctrlPr>
                      </m:sSubPr>
                      <m:e>
                        <m:r>
                          <a:rPr lang="en-US" altLang="zh-CN" sz="1400" b="0" i="1" kern="0">
                            <a:solidFill>
                              <a:schemeClr val="tx1">
                                <a:lumMod val="75000"/>
                                <a:lumOff val="25000"/>
                              </a:schemeClr>
                            </a:solidFill>
                            <a:latin typeface="Cambria Math" panose="02040503050406030204" pitchFamily="18" charset="0"/>
                          </a:rPr>
                          <m:t>𝑀𝑅𝑆𝑆𝑂𝐷</m:t>
                        </m:r>
                      </m:e>
                      <m:sub>
                        <m:r>
                          <a:rPr lang="en-US" altLang="zh-CN" sz="1400" b="0" i="1" kern="0">
                            <a:solidFill>
                              <a:schemeClr val="tx1">
                                <a:lumMod val="75000"/>
                                <a:lumOff val="25000"/>
                              </a:schemeClr>
                            </a:solidFill>
                            <a:latin typeface="Cambria Math" panose="02040503050406030204" pitchFamily="18" charset="0"/>
                          </a:rPr>
                          <m:t>2</m:t>
                        </m:r>
                      </m:sub>
                    </m:sSub>
                  </m:oMath>
                </a14:m>
                <a:r>
                  <a:rPr lang="zh-CN" altLang="zh-CN" sz="1400" kern="0" dirty="0">
                    <a:solidFill>
                      <a:schemeClr val="tx1">
                        <a:lumMod val="75000"/>
                        <a:lumOff val="25000"/>
                      </a:schemeClr>
                    </a:solidFill>
                  </a:rPr>
                  <a:t>确定了当前角色不能映射的角色集合</a:t>
                </a:r>
                <a:endParaRPr lang="zh-CN" altLang="en-US" sz="1400" kern="0" dirty="0">
                  <a:solidFill>
                    <a:schemeClr val="tx1">
                      <a:lumMod val="75000"/>
                      <a:lumOff val="25000"/>
                    </a:schemeClr>
                  </a:solidFill>
                  <a:sym typeface="微软雅黑" pitchFamily="34" charset="-122"/>
                </a:endParaRPr>
              </a:p>
            </p:txBody>
          </p:sp>
        </mc:Choice>
        <mc:Fallback xmlns="">
          <p:sp>
            <p:nvSpPr>
              <p:cNvPr id="11" name="矩形 47">
                <a:extLst>
                  <a:ext uri="{FF2B5EF4-FFF2-40B4-BE49-F238E27FC236}">
                    <a16:creationId xmlns:a16="http://schemas.microsoft.com/office/drawing/2014/main" id="{4501475C-AD11-AA1F-213B-03E652A70E3F}"/>
                  </a:ext>
                </a:extLst>
              </p:cNvPr>
              <p:cNvSpPr>
                <a:spLocks noRot="1" noChangeAspect="1" noMove="1" noResize="1" noEditPoints="1" noAdjustHandles="1" noChangeArrowheads="1" noChangeShapeType="1" noTextEdit="1"/>
              </p:cNvSpPr>
              <p:nvPr/>
            </p:nvSpPr>
            <p:spPr bwMode="auto">
              <a:xfrm>
                <a:off x="912498" y="1622039"/>
                <a:ext cx="2309329" cy="1621590"/>
              </a:xfrm>
              <a:prstGeom prst="rect">
                <a:avLst/>
              </a:prstGeom>
              <a:blipFill>
                <a:blip r:embed="rId5"/>
                <a:stretch>
                  <a:fillRect l="-792" b="-33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47">
                <a:extLst>
                  <a:ext uri="{FF2B5EF4-FFF2-40B4-BE49-F238E27FC236}">
                    <a16:creationId xmlns:a16="http://schemas.microsoft.com/office/drawing/2014/main" id="{C6E56ABD-7B21-9E8D-DEAF-5ED084563267}"/>
                  </a:ext>
                </a:extLst>
              </p:cNvPr>
              <p:cNvSpPr>
                <a:spLocks noChangeArrowheads="1"/>
              </p:cNvSpPr>
              <p:nvPr/>
            </p:nvSpPr>
            <p:spPr bwMode="auto">
              <a:xfrm>
                <a:off x="3136251" y="1733303"/>
                <a:ext cx="5869739" cy="14444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5000"/>
                  </a:lnSpc>
                  <a:buNone/>
                  <a:defRPr/>
                </a:pP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𝑀𝑅𝑆𝑆𝑂𝐷</m:t>
                        </m:r>
                      </m:e>
                      <m:sub>
                        <m:r>
                          <a:rPr lang="en-US" altLang="zh-CN" sz="1600" kern="0">
                            <a:solidFill>
                              <a:schemeClr val="tx1">
                                <a:lumMod val="75000"/>
                                <a:lumOff val="25000"/>
                              </a:schemeClr>
                            </a:solidFill>
                            <a:latin typeface="Cambria Math" panose="02040503050406030204" pitchFamily="18" charset="0"/>
                          </a:rPr>
                          <m:t>1</m:t>
                        </m:r>
                      </m:sub>
                    </m:sSub>
                    <m:r>
                      <a:rPr lang="en-US" altLang="zh-CN" sz="1600" kern="0">
                        <a:solidFill>
                          <a:schemeClr val="tx1">
                            <a:lumMod val="75000"/>
                            <a:lumOff val="25000"/>
                          </a:schemeClr>
                        </a:solidFill>
                        <a:latin typeface="Cambria Math" panose="02040503050406030204" pitchFamily="18" charset="0"/>
                      </a:rPr>
                      <m:t>⊆</m:t>
                    </m:r>
                    <m:r>
                      <a:rPr lang="en-US" altLang="zh-CN" sz="1600" kern="0">
                        <a:solidFill>
                          <a:schemeClr val="tx1">
                            <a:lumMod val="75000"/>
                            <a:lumOff val="25000"/>
                          </a:schemeClr>
                        </a:solidFill>
                        <a:latin typeface="Cambria Math" panose="02040503050406030204" pitchFamily="18" charset="0"/>
                      </a:rPr>
                      <m:t>𝑅</m:t>
                    </m:r>
                    <m:r>
                      <a:rPr lang="en-US" altLang="zh-CN" sz="1600" kern="0">
                        <a:solidFill>
                          <a:schemeClr val="tx1">
                            <a:lumMod val="75000"/>
                            <a:lumOff val="25000"/>
                          </a:schemeClr>
                        </a:solidFill>
                        <a:latin typeface="Cambria Math" panose="02040503050406030204" pitchFamily="18" charset="0"/>
                      </a:rPr>
                      <m:t>×</m:t>
                    </m:r>
                    <m:sSup>
                      <m:sSupPr>
                        <m:ctrlPr>
                          <a:rPr lang="zh-CN" altLang="zh-CN" sz="1600" i="1" kern="0">
                            <a:solidFill>
                              <a:schemeClr val="tx1">
                                <a:lumMod val="75000"/>
                                <a:lumOff val="25000"/>
                              </a:schemeClr>
                            </a:solidFill>
                            <a:latin typeface="Cambria Math" panose="02040503050406030204" pitchFamily="18" charset="0"/>
                          </a:rPr>
                        </m:ctrlPr>
                      </m:sSupPr>
                      <m:e>
                        <m:r>
                          <a:rPr lang="en-US" altLang="zh-CN" sz="1600" kern="0">
                            <a:solidFill>
                              <a:schemeClr val="tx1">
                                <a:lumMod val="75000"/>
                                <a:lumOff val="25000"/>
                              </a:schemeClr>
                            </a:solidFill>
                            <a:latin typeface="Cambria Math" panose="02040503050406030204" pitchFamily="18" charset="0"/>
                          </a:rPr>
                          <m:t>2</m:t>
                        </m:r>
                      </m:e>
                      <m:sup>
                        <m:r>
                          <a:rPr lang="en-US" altLang="zh-CN" sz="1600" kern="0">
                            <a:solidFill>
                              <a:schemeClr val="tx1">
                                <a:lumMod val="75000"/>
                                <a:lumOff val="25000"/>
                              </a:schemeClr>
                            </a:solidFill>
                            <a:latin typeface="Cambria Math" panose="02040503050406030204" pitchFamily="18" charset="0"/>
                          </a:rPr>
                          <m:t>𝑅</m:t>
                        </m:r>
                      </m:sup>
                    </m:sSup>
                  </m:oMath>
                </a14:m>
                <a:r>
                  <a:rPr lang="zh-CN" altLang="zh-CN" sz="1400" kern="0" dirty="0">
                    <a:solidFill>
                      <a:schemeClr val="tx1">
                        <a:lumMod val="75000"/>
                        <a:lumOff val="25000"/>
                      </a:schemeClr>
                    </a:solidFill>
                  </a:rPr>
                  <a:t>，构成角色到角色子集的互斥关系。</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𝑟</m:t>
                    </m:r>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𝑅</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𝑀𝑅𝑆𝑆𝑂𝐷</m:t>
                        </m:r>
                      </m:e>
                      <m:sub>
                        <m:r>
                          <a:rPr lang="en-US" altLang="zh-CN" sz="1600" kern="0">
                            <a:solidFill>
                              <a:schemeClr val="tx1">
                                <a:lumMod val="75000"/>
                                <a:lumOff val="25000"/>
                              </a:schemeClr>
                            </a:solidFill>
                            <a:latin typeface="Cambria Math" panose="02040503050406030204" pitchFamily="18" charset="0"/>
                          </a:rPr>
                          <m:t>1</m:t>
                        </m:r>
                      </m:sub>
                    </m:sSub>
                  </m:oMath>
                </a14:m>
                <a:r>
                  <a:rPr lang="zh-CN" altLang="zh-CN" sz="1400" kern="0" dirty="0">
                    <a:solidFill>
                      <a:schemeClr val="tx1">
                        <a:lumMod val="75000"/>
                        <a:lumOff val="25000"/>
                      </a:schemeClr>
                    </a:solidFill>
                  </a:rPr>
                  <a:t>，其中</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𝑟</m:t>
                    </m:r>
                  </m:oMath>
                </a14:m>
                <a:r>
                  <a:rPr lang="zh-CN" altLang="zh-CN" sz="1400" kern="0" dirty="0">
                    <a:solidFill>
                      <a:schemeClr val="tx1">
                        <a:lumMod val="75000"/>
                        <a:lumOff val="25000"/>
                      </a:schemeClr>
                    </a:solidFill>
                  </a:rPr>
                  <a:t>是某一具体角色，</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rPr>
                        </m:ctrlPr>
                      </m:sSubPr>
                      <m:e>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𝑅</m:t>
                        </m:r>
                      </m:e>
                      <m:sub>
                        <m:r>
                          <a:rPr lang="en-US" altLang="zh-CN" sz="1600" kern="0">
                            <a:solidFill>
                              <a:schemeClr val="tx1">
                                <a:lumMod val="75000"/>
                                <a:lumOff val="25000"/>
                              </a:schemeClr>
                            </a:solidFill>
                            <a:latin typeface="Cambria Math" panose="02040503050406030204" pitchFamily="18" charset="0"/>
                          </a:rPr>
                          <m:t>𝑗</m:t>
                        </m:r>
                      </m:sub>
                    </m:sSub>
                  </m:oMath>
                </a14:m>
                <a:r>
                  <a:rPr lang="zh-CN" altLang="zh-CN" sz="1400" kern="0" dirty="0">
                    <a:solidFill>
                      <a:schemeClr val="tx1">
                        <a:lumMod val="75000"/>
                        <a:lumOff val="25000"/>
                      </a:schemeClr>
                    </a:solidFill>
                  </a:rPr>
                  <a:t>是</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rPr>
                      <m:t>𝑅</m:t>
                    </m:r>
                  </m:oMath>
                </a14:m>
                <a:r>
                  <a:rPr lang="zh-CN" altLang="zh-CN" sz="1400" kern="0" dirty="0">
                    <a:solidFill>
                      <a:schemeClr val="tx1">
                        <a:lumMod val="75000"/>
                        <a:lumOff val="25000"/>
                      </a:schemeClr>
                    </a:solidFill>
                  </a:rPr>
                  <a:t>的子集</a:t>
                </a:r>
                <a:r>
                  <a:rPr lang="zh-CN" altLang="en-US" sz="1400" kern="0" dirty="0">
                    <a:solidFill>
                      <a:schemeClr val="tx1">
                        <a:lumMod val="75000"/>
                        <a:lumOff val="25000"/>
                      </a:schemeClr>
                    </a:solidFill>
                  </a:rPr>
                  <a:t>。正式定义如下：</a:t>
                </a:r>
                <a:endParaRPr lang="en-US" altLang="zh-CN" sz="1400" kern="0" dirty="0">
                  <a:solidFill>
                    <a:schemeClr val="tx1">
                      <a:lumMod val="75000"/>
                      <a:lumOff val="25000"/>
                    </a:schemeClr>
                  </a:solidFill>
                </a:endParaRPr>
              </a:p>
              <a:p>
                <a:pPr algn="ctr">
                  <a:lnSpc>
                    <a:spcPct val="125000"/>
                  </a:lnSpc>
                  <a:buNone/>
                  <a:defRPr/>
                </a:pPr>
                <a14:m>
                  <m:oMathPara xmlns:m="http://schemas.openxmlformats.org/officeDocument/2006/math">
                    <m:oMathParaPr>
                      <m:jc m:val="centerGroup"/>
                    </m:oMathParaPr>
                    <m:oMath xmlns:m="http://schemas.openxmlformats.org/officeDocument/2006/math">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𝑖</m:t>
                          </m:r>
                        </m:sub>
                      </m:sSub>
                      <m:r>
                        <a:rPr lang="en-US" altLang="zh-CN" sz="1600" kern="0">
                          <a:solidFill>
                            <a:schemeClr val="tx1">
                              <a:lumMod val="75000"/>
                              <a:lumOff val="25000"/>
                            </a:schemeClr>
                          </a:solidFill>
                          <a:latin typeface="Cambria Math" panose="02040503050406030204" pitchFamily="18" charset="0"/>
                        </a:rPr>
                        <m:t>𝑟</m:t>
                      </m:r>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𝑖</m:t>
                          </m:r>
                        </m:sub>
                      </m:sSub>
                      <m:r>
                        <a:rPr lang="en-US" altLang="zh-CN" sz="1600" kern="0">
                          <a:solidFill>
                            <a:schemeClr val="tx1">
                              <a:lumMod val="75000"/>
                              <a:lumOff val="25000"/>
                            </a:schemeClr>
                          </a:solidFill>
                          <a:latin typeface="Cambria Math" panose="02040503050406030204" pitchFamily="18" charset="0"/>
                        </a:rPr>
                        <m:t>𝑅𝑜𝑙𝑒</m:t>
                      </m:r>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𝑟</m:t>
                      </m:r>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𝑅𝑜𝑙𝑒</m:t>
                      </m:r>
                      <m:r>
                        <a:rPr lang="en-US" altLang="zh-CN" sz="1600" kern="0">
                          <a:solidFill>
                            <a:schemeClr val="tx1">
                              <a:lumMod val="75000"/>
                              <a:lumOff val="25000"/>
                            </a:schemeClr>
                          </a:solidFill>
                          <a:latin typeface="Cambria Math" panose="02040503050406030204" pitchFamily="18" charset="0"/>
                        </a:rPr>
                        <m:t>,∀</m:t>
                      </m:r>
                      <m:d>
                        <m:dPr>
                          <m:ctrlPr>
                            <a:rPr lang="zh-CN" altLang="zh-CN" sz="1600" i="1" kern="0">
                              <a:solidFill>
                                <a:schemeClr val="tx1">
                                  <a:lumMod val="75000"/>
                                  <a:lumOff val="25000"/>
                                </a:schemeClr>
                              </a:solidFill>
                              <a:latin typeface="Cambria Math" panose="02040503050406030204" pitchFamily="18" charset="0"/>
                            </a:rPr>
                          </m:ctrlPr>
                        </m:dPr>
                        <m:e>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𝑟</m:t>
                          </m:r>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𝑅</m:t>
                              </m:r>
                            </m:e>
                            <m:sub>
                              <m:r>
                                <a:rPr lang="en-US" altLang="zh-CN" sz="1600" kern="0">
                                  <a:solidFill>
                                    <a:schemeClr val="tx1">
                                      <a:lumMod val="75000"/>
                                      <a:lumOff val="25000"/>
                                    </a:schemeClr>
                                  </a:solidFill>
                                  <a:latin typeface="Cambria Math" panose="02040503050406030204" pitchFamily="18" charset="0"/>
                                </a:rPr>
                                <m:t>𝑗</m:t>
                              </m:r>
                            </m:sub>
                          </m:sSub>
                        </m:e>
                      </m:d>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𝑀𝑅𝑆𝑆𝑂𝐷</m:t>
                          </m:r>
                        </m:e>
                        <m:sub>
                          <m:r>
                            <a:rPr lang="en-US" altLang="zh-CN" sz="1600" kern="0">
                              <a:solidFill>
                                <a:schemeClr val="tx1">
                                  <a:lumMod val="75000"/>
                                  <a:lumOff val="25000"/>
                                </a:schemeClr>
                              </a:solidFill>
                              <a:latin typeface="Cambria Math" panose="02040503050406030204" pitchFamily="18" charset="0"/>
                            </a:rPr>
                            <m:t>1</m:t>
                          </m:r>
                        </m:sub>
                      </m:sSub>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𝑟</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𝑅</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𝑖</m:t>
                          </m:r>
                        </m:sub>
                      </m:sSub>
                      <m:r>
                        <a:rPr lang="en-US" altLang="zh-CN" sz="1600" kern="0">
                          <a:solidFill>
                            <a:schemeClr val="tx1">
                              <a:lumMod val="75000"/>
                              <a:lumOff val="25000"/>
                            </a:schemeClr>
                          </a:solidFill>
                          <a:latin typeface="Cambria Math" panose="02040503050406030204" pitchFamily="18" charset="0"/>
                        </a:rPr>
                        <m:t>𝑟</m:t>
                      </m:r>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𝑟</m:t>
                      </m:r>
                      <m:r>
                        <a:rPr lang="en-US" altLang="zh-CN" sz="1600" kern="0">
                          <a:solidFill>
                            <a:schemeClr val="tx1">
                              <a:lumMod val="75000"/>
                              <a:lumOff val="25000"/>
                            </a:schemeClr>
                          </a:solidFill>
                          <a:latin typeface="Cambria Math" panose="02040503050406030204" pitchFamily="18" charset="0"/>
                        </a:rPr>
                        <m:t>)∈</m:t>
                      </m:r>
                      <m:r>
                        <a:rPr lang="en-US" altLang="zh-CN" sz="1600" kern="0">
                          <a:solidFill>
                            <a:schemeClr val="tx1">
                              <a:lumMod val="75000"/>
                              <a:lumOff val="25000"/>
                            </a:schemeClr>
                          </a:solidFill>
                          <a:latin typeface="Cambria Math" panose="02040503050406030204" pitchFamily="18" charset="0"/>
                        </a:rPr>
                        <m:t>𝑅𝑀</m:t>
                      </m:r>
                      <m:r>
                        <a:rPr lang="en-US" altLang="zh-CN" sz="1600" kern="0">
                          <a:solidFill>
                            <a:schemeClr val="tx1">
                              <a:lumMod val="75000"/>
                              <a:lumOff val="25000"/>
                            </a:schemeClr>
                          </a:solidFill>
                          <a:latin typeface="Cambria Math" panose="02040503050406030204" pitchFamily="18" charset="0"/>
                        </a:rPr>
                        <m:t> ⋀(</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𝑖</m:t>
                          </m:r>
                        </m:sub>
                      </m:sSub>
                      <m:r>
                        <a:rPr lang="en-US" altLang="zh-CN" sz="1600" kern="0">
                          <a:solidFill>
                            <a:schemeClr val="tx1">
                              <a:lumMod val="75000"/>
                              <a:lumOff val="25000"/>
                            </a:schemeClr>
                          </a:solidFill>
                          <a:latin typeface="Cambria Math" panose="02040503050406030204" pitchFamily="18" charset="0"/>
                        </a:rPr>
                        <m:t>𝑟</m:t>
                      </m:r>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𝑑</m:t>
                          </m:r>
                        </m:e>
                        <m:sub>
                          <m:r>
                            <a:rPr lang="en-US" altLang="zh-CN" sz="1600" kern="0">
                              <a:solidFill>
                                <a:schemeClr val="tx1">
                                  <a:lumMod val="75000"/>
                                  <a:lumOff val="25000"/>
                                </a:schemeClr>
                              </a:solidFill>
                              <a:latin typeface="Cambria Math" panose="02040503050406030204" pitchFamily="18" charset="0"/>
                            </a:rPr>
                            <m:t>𝑗</m:t>
                          </m:r>
                        </m:sub>
                      </m:sSub>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𝑟</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m:t>
                      </m:r>
                      <m:r>
                        <a:rPr lang="en-US" altLang="zh-CN" sz="1600" kern="0">
                          <a:solidFill>
                            <a:schemeClr val="tx1">
                              <a:lumMod val="75000"/>
                              <a:lumOff val="25000"/>
                            </a:schemeClr>
                          </a:solidFill>
                          <a:latin typeface="Cambria Math" panose="02040503050406030204" pitchFamily="18" charset="0"/>
                        </a:rPr>
                        <m:t>𝑅𝑀</m:t>
                      </m:r>
                      <m:r>
                        <a:rPr lang="en-US" altLang="zh-CN" sz="1600" kern="0">
                          <a:solidFill>
                            <a:schemeClr val="tx1">
                              <a:lumMod val="75000"/>
                              <a:lumOff val="25000"/>
                            </a:schemeClr>
                          </a:solidFill>
                          <a:latin typeface="Cambria Math" panose="02040503050406030204" pitchFamily="18" charset="0"/>
                        </a:rPr>
                        <m:t>.</m:t>
                      </m:r>
                    </m:oMath>
                  </m:oMathPara>
                </a14:m>
                <a:endParaRPr lang="zh-CN" altLang="zh-CN" sz="1600" kern="0" dirty="0">
                  <a:solidFill>
                    <a:schemeClr val="tx1">
                      <a:lumMod val="75000"/>
                      <a:lumOff val="25000"/>
                    </a:schemeClr>
                  </a:solidFill>
                </a:endParaRPr>
              </a:p>
            </p:txBody>
          </p:sp>
        </mc:Choice>
        <mc:Fallback xmlns="">
          <p:sp>
            <p:nvSpPr>
              <p:cNvPr id="16" name="矩形 47">
                <a:extLst>
                  <a:ext uri="{FF2B5EF4-FFF2-40B4-BE49-F238E27FC236}">
                    <a16:creationId xmlns:a16="http://schemas.microsoft.com/office/drawing/2014/main" id="{C6E56ABD-7B21-9E8D-DEAF-5ED084563267}"/>
                  </a:ext>
                </a:extLst>
              </p:cNvPr>
              <p:cNvSpPr>
                <a:spLocks noRot="1" noChangeAspect="1" noMove="1" noResize="1" noEditPoints="1" noAdjustHandles="1" noChangeArrowheads="1" noChangeShapeType="1" noTextEdit="1"/>
              </p:cNvSpPr>
              <p:nvPr/>
            </p:nvSpPr>
            <p:spPr bwMode="auto">
              <a:xfrm>
                <a:off x="3136251" y="1733303"/>
                <a:ext cx="5869739" cy="1444490"/>
              </a:xfrm>
              <a:prstGeom prst="rect">
                <a:avLst/>
              </a:prstGeom>
              <a:blipFill>
                <a:blip r:embed="rId6"/>
                <a:stretch>
                  <a:fillRect r="-34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燕尾形 119">
            <a:extLst>
              <a:ext uri="{FF2B5EF4-FFF2-40B4-BE49-F238E27FC236}">
                <a16:creationId xmlns:a16="http://schemas.microsoft.com/office/drawing/2014/main" id="{49E6B6A9-C6B5-EFB3-9C54-3887855E3A0B}"/>
              </a:ext>
            </a:extLst>
          </p:cNvPr>
          <p:cNvSpPr/>
          <p:nvPr/>
        </p:nvSpPr>
        <p:spPr>
          <a:xfrm rot="5400000">
            <a:off x="150351" y="3686347"/>
            <a:ext cx="599749" cy="576064"/>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8" name="直接连接符 17">
            <a:extLst>
              <a:ext uri="{FF2B5EF4-FFF2-40B4-BE49-F238E27FC236}">
                <a16:creationId xmlns:a16="http://schemas.microsoft.com/office/drawing/2014/main" id="{378875A8-B858-19ED-6D94-F99FD08C3A8F}"/>
              </a:ext>
            </a:extLst>
          </p:cNvPr>
          <p:cNvCxnSpPr>
            <a:cxnSpLocks/>
          </p:cNvCxnSpPr>
          <p:nvPr/>
        </p:nvCxnSpPr>
        <p:spPr>
          <a:xfrm flipH="1">
            <a:off x="435116" y="4480394"/>
            <a:ext cx="8561544" cy="67730"/>
          </a:xfrm>
          <a:prstGeom prst="line">
            <a:avLst/>
          </a:prstGeom>
          <a:ln>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47">
                <a:extLst>
                  <a:ext uri="{FF2B5EF4-FFF2-40B4-BE49-F238E27FC236}">
                    <a16:creationId xmlns:a16="http://schemas.microsoft.com/office/drawing/2014/main" id="{D4962763-6185-23D6-EB12-951927B26B94}"/>
                  </a:ext>
                </a:extLst>
              </p:cNvPr>
              <p:cNvSpPr>
                <a:spLocks noChangeArrowheads="1"/>
              </p:cNvSpPr>
              <p:nvPr/>
            </p:nvSpPr>
            <p:spPr bwMode="auto">
              <a:xfrm>
                <a:off x="911333" y="3356373"/>
                <a:ext cx="7557753" cy="11250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5000"/>
                  </a:lnSpc>
                  <a:buNone/>
                  <a:defRPr/>
                </a:pP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𝑀𝑅𝑆𝑆𝑂𝐷</m:t>
                        </m:r>
                      </m:e>
                      <m:sub>
                        <m:r>
                          <a:rPr lang="en-US" altLang="zh-CN" sz="1600" kern="0">
                            <a:solidFill>
                              <a:schemeClr val="tx1">
                                <a:lumMod val="75000"/>
                                <a:lumOff val="25000"/>
                              </a:schemeClr>
                            </a:solidFill>
                            <a:latin typeface="Cambria Math" panose="02040503050406030204" pitchFamily="18" charset="0"/>
                          </a:rPr>
                          <m:t>2</m:t>
                        </m:r>
                      </m:sub>
                    </m:sSub>
                    <m:r>
                      <a:rPr lang="en-US" altLang="zh-CN" sz="1600" kern="0">
                        <a:solidFill>
                          <a:schemeClr val="tx1">
                            <a:lumMod val="75000"/>
                            <a:lumOff val="25000"/>
                          </a:schemeClr>
                        </a:solidFill>
                        <a:latin typeface="Cambria Math" panose="02040503050406030204" pitchFamily="18" charset="0"/>
                      </a:rPr>
                      <m:t>⊆</m:t>
                    </m:r>
                    <m:r>
                      <a:rPr lang="en-US" altLang="zh-CN" sz="1600" kern="0">
                        <a:solidFill>
                          <a:schemeClr val="tx1">
                            <a:lumMod val="75000"/>
                            <a:lumOff val="25000"/>
                          </a:schemeClr>
                        </a:solidFill>
                        <a:latin typeface="Cambria Math" panose="02040503050406030204" pitchFamily="18" charset="0"/>
                      </a:rPr>
                      <m:t>𝑅</m:t>
                    </m:r>
                    <m:r>
                      <a:rPr lang="en-US" altLang="zh-CN" sz="1600" kern="0">
                        <a:solidFill>
                          <a:schemeClr val="tx1">
                            <a:lumMod val="75000"/>
                            <a:lumOff val="25000"/>
                          </a:schemeClr>
                        </a:solidFill>
                        <a:latin typeface="Cambria Math" panose="02040503050406030204" pitchFamily="18" charset="0"/>
                      </a:rPr>
                      <m:t>×</m:t>
                    </m:r>
                    <m:sSup>
                      <m:sSupPr>
                        <m:ctrlPr>
                          <a:rPr lang="zh-CN" altLang="zh-CN" sz="1600" i="1" kern="0">
                            <a:solidFill>
                              <a:schemeClr val="tx1">
                                <a:lumMod val="75000"/>
                                <a:lumOff val="25000"/>
                              </a:schemeClr>
                            </a:solidFill>
                            <a:latin typeface="Cambria Math" panose="02040503050406030204" pitchFamily="18" charset="0"/>
                          </a:rPr>
                        </m:ctrlPr>
                      </m:sSupPr>
                      <m:e>
                        <m:r>
                          <a:rPr lang="en-US" altLang="zh-CN" sz="1600" kern="0">
                            <a:solidFill>
                              <a:schemeClr val="tx1">
                                <a:lumMod val="75000"/>
                                <a:lumOff val="25000"/>
                              </a:schemeClr>
                            </a:solidFill>
                            <a:latin typeface="Cambria Math" panose="02040503050406030204" pitchFamily="18" charset="0"/>
                          </a:rPr>
                          <m:t>2</m:t>
                        </m:r>
                      </m:e>
                      <m:sup>
                        <m:r>
                          <a:rPr lang="en-US" altLang="zh-CN" sz="1600" kern="0">
                            <a:solidFill>
                              <a:schemeClr val="tx1">
                                <a:lumMod val="75000"/>
                                <a:lumOff val="25000"/>
                              </a:schemeClr>
                            </a:solidFill>
                            <a:latin typeface="Cambria Math" panose="02040503050406030204" pitchFamily="18" charset="0"/>
                          </a:rPr>
                          <m:t>𝑅</m:t>
                        </m:r>
                      </m:sup>
                    </m:sSup>
                  </m:oMath>
                </a14:m>
                <a:r>
                  <a:rPr lang="zh-CN" altLang="zh-CN" sz="1400" kern="0" dirty="0">
                    <a:solidFill>
                      <a:schemeClr val="tx1">
                        <a:lumMod val="75000"/>
                        <a:lumOff val="25000"/>
                      </a:schemeClr>
                    </a:solidFill>
                  </a:rPr>
                  <a:t>，构成角色到角色子集的互斥关系。</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rPr>
                      <m:t>(</m:t>
                    </m:r>
                    <m:r>
                      <a:rPr lang="en-US" altLang="zh-CN" sz="1600" kern="0">
                        <a:solidFill>
                          <a:schemeClr val="tx1">
                            <a:lumMod val="75000"/>
                            <a:lumOff val="25000"/>
                          </a:schemeClr>
                        </a:solidFill>
                        <a:latin typeface="Cambria Math" panose="02040503050406030204" pitchFamily="18" charset="0"/>
                      </a:rPr>
                      <m:t>𝑟</m:t>
                    </m:r>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𝑅</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m:t>
                    </m:r>
                    <m:r>
                      <a:rPr lang="zh-CN"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𝑀𝑅𝑆𝑆𝑂𝐷</m:t>
                        </m:r>
                      </m:e>
                      <m:sub>
                        <m:r>
                          <a:rPr lang="en-US" altLang="zh-CN" sz="1600" kern="0">
                            <a:solidFill>
                              <a:schemeClr val="tx1">
                                <a:lumMod val="75000"/>
                                <a:lumOff val="25000"/>
                              </a:schemeClr>
                            </a:solidFill>
                            <a:latin typeface="Cambria Math" panose="02040503050406030204" pitchFamily="18" charset="0"/>
                          </a:rPr>
                          <m:t>2</m:t>
                        </m:r>
                      </m:sub>
                    </m:sSub>
                  </m:oMath>
                </a14:m>
                <a:r>
                  <a:rPr lang="zh-CN" altLang="zh-CN" sz="1400" kern="0" dirty="0">
                    <a:solidFill>
                      <a:schemeClr val="tx1">
                        <a:lumMod val="75000"/>
                        <a:lumOff val="25000"/>
                      </a:schemeClr>
                    </a:solidFill>
                  </a:rPr>
                  <a:t>，其中</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rPr>
                      <m:t>𝑟</m:t>
                    </m:r>
                  </m:oMath>
                </a14:m>
                <a:r>
                  <a:rPr lang="zh-CN" altLang="zh-CN" sz="1400" kern="0" dirty="0">
                    <a:solidFill>
                      <a:schemeClr val="tx1">
                        <a:lumMod val="75000"/>
                        <a:lumOff val="25000"/>
                      </a:schemeClr>
                    </a:solidFill>
                  </a:rPr>
                  <a:t>是某一具体角色，</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𝑅</m:t>
                        </m:r>
                      </m:e>
                      <m:sub>
                        <m:r>
                          <a:rPr lang="en-US" altLang="zh-CN" sz="1600" kern="0">
                            <a:solidFill>
                              <a:schemeClr val="tx1">
                                <a:lumMod val="75000"/>
                                <a:lumOff val="25000"/>
                              </a:schemeClr>
                            </a:solidFill>
                            <a:latin typeface="Cambria Math" panose="02040503050406030204" pitchFamily="18" charset="0"/>
                          </a:rPr>
                          <m:t>𝑗</m:t>
                        </m:r>
                      </m:sub>
                    </m:sSub>
                  </m:oMath>
                </a14:m>
                <a:r>
                  <a:rPr lang="zh-CN" altLang="zh-CN" sz="1400" kern="0" dirty="0">
                    <a:solidFill>
                      <a:schemeClr val="tx1">
                        <a:lumMod val="75000"/>
                        <a:lumOff val="25000"/>
                      </a:schemeClr>
                    </a:solidFill>
                  </a:rPr>
                  <a:t>是</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rPr>
                      <m:t>𝑅</m:t>
                    </m:r>
                  </m:oMath>
                </a14:m>
                <a:r>
                  <a:rPr lang="zh-CN" altLang="zh-CN" sz="1400" kern="0" dirty="0">
                    <a:solidFill>
                      <a:schemeClr val="tx1">
                        <a:lumMod val="75000"/>
                        <a:lumOff val="25000"/>
                      </a:schemeClr>
                    </a:solidFill>
                  </a:rPr>
                  <a:t>的子集，</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rPr>
                      <m:t>𝑟</m:t>
                    </m:r>
                  </m:oMath>
                </a14:m>
                <a:r>
                  <a:rPr lang="zh-CN" altLang="zh-CN" sz="1400" kern="0" dirty="0">
                    <a:solidFill>
                      <a:schemeClr val="tx1">
                        <a:lumMod val="75000"/>
                        <a:lumOff val="25000"/>
                      </a:schemeClr>
                    </a:solidFill>
                  </a:rPr>
                  <a:t>不能映射到角色子集</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𝑅</m:t>
                        </m:r>
                      </m:e>
                      <m:sub>
                        <m:r>
                          <a:rPr lang="en-US" altLang="zh-CN" sz="1600" kern="0">
                            <a:solidFill>
                              <a:schemeClr val="tx1">
                                <a:lumMod val="75000"/>
                                <a:lumOff val="25000"/>
                              </a:schemeClr>
                            </a:solidFill>
                            <a:latin typeface="Cambria Math" panose="02040503050406030204" pitchFamily="18" charset="0"/>
                          </a:rPr>
                          <m:t>𝑗</m:t>
                        </m:r>
                      </m:sub>
                    </m:sSub>
                  </m:oMath>
                </a14:m>
                <a:r>
                  <a:rPr lang="zh-CN" altLang="zh-CN" sz="1400" kern="0" dirty="0">
                    <a:solidFill>
                      <a:schemeClr val="tx1">
                        <a:lumMod val="75000"/>
                        <a:lumOff val="25000"/>
                      </a:schemeClr>
                    </a:solidFill>
                  </a:rPr>
                  <a:t>中的任何角色</a:t>
                </a:r>
                <a:r>
                  <a:rPr lang="zh-CN" altLang="en-US" sz="1400" kern="0" dirty="0">
                    <a:solidFill>
                      <a:schemeClr val="tx1">
                        <a:lumMod val="75000"/>
                        <a:lumOff val="25000"/>
                      </a:schemeClr>
                    </a:solidFill>
                  </a:rPr>
                  <a:t>。正式定义如下</a:t>
                </a:r>
                <a:r>
                  <a:rPr lang="zh-CN" altLang="zh-CN" sz="1400" kern="0" dirty="0">
                    <a:solidFill>
                      <a:schemeClr val="tx1">
                        <a:lumMod val="75000"/>
                        <a:lumOff val="25000"/>
                      </a:schemeClr>
                    </a:solidFill>
                  </a:rPr>
                  <a:t>：</a:t>
                </a:r>
                <a:endParaRPr lang="en-US" altLang="zh-CN" sz="1400" kern="0" dirty="0">
                  <a:solidFill>
                    <a:schemeClr val="tx1">
                      <a:lumMod val="75000"/>
                      <a:lumOff val="25000"/>
                    </a:schemeClr>
                  </a:solidFill>
                </a:endParaRPr>
              </a:p>
              <a:p>
                <a:pPr>
                  <a:lnSpc>
                    <a:spcPct val="125000"/>
                  </a:lnSpc>
                  <a:buNone/>
                  <a:defRPr/>
                </a:pPr>
                <a14:m>
                  <m:oMathPara xmlns:m="http://schemas.openxmlformats.org/officeDocument/2006/math">
                    <m:oMathParaPr>
                      <m:jc m:val="center"/>
                    </m:oMathParaPr>
                    <m:oMath xmlns:m="http://schemas.openxmlformats.org/officeDocument/2006/math">
                      <m:r>
                        <a:rPr lang="en-US" altLang="zh-CN" sz="1600" kern="0">
                          <a:solidFill>
                            <a:schemeClr val="tx1">
                              <a:lumMod val="75000"/>
                              <a:lumOff val="25000"/>
                            </a:schemeClr>
                          </a:solidFill>
                          <a:latin typeface="Cambria Math" panose="02040503050406030204" pitchFamily="18" charset="0"/>
                        </a:rPr>
                        <m:t>∀</m:t>
                      </m:r>
                      <m:r>
                        <a:rPr lang="en-US" altLang="zh-CN" sz="1600" kern="0">
                          <a:solidFill>
                            <a:schemeClr val="tx1">
                              <a:lumMod val="75000"/>
                              <a:lumOff val="25000"/>
                            </a:schemeClr>
                          </a:solidFill>
                          <a:latin typeface="Cambria Math" panose="02040503050406030204" pitchFamily="18" charset="0"/>
                        </a:rPr>
                        <m:t>𝑟</m:t>
                      </m:r>
                      <m:r>
                        <a:rPr lang="en-US" altLang="zh-CN" sz="1600" kern="0">
                          <a:solidFill>
                            <a:schemeClr val="tx1">
                              <a:lumMod val="75000"/>
                              <a:lumOff val="25000"/>
                            </a:schemeClr>
                          </a:solidFill>
                          <a:latin typeface="Cambria Math" panose="02040503050406030204" pitchFamily="18" charset="0"/>
                        </a:rPr>
                        <m:t>∈</m:t>
                      </m:r>
                      <m:r>
                        <a:rPr lang="en-US" altLang="zh-CN" sz="1600" kern="0">
                          <a:solidFill>
                            <a:schemeClr val="tx1">
                              <a:lumMod val="75000"/>
                              <a:lumOff val="25000"/>
                            </a:schemeClr>
                          </a:solidFill>
                          <a:latin typeface="Cambria Math" panose="02040503050406030204" pitchFamily="18" charset="0"/>
                        </a:rPr>
                        <m:t>𝑅</m:t>
                      </m:r>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𝑅</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m:t>
                      </m:r>
                      <m:r>
                        <a:rPr lang="en-US" altLang="zh-CN" sz="1600" kern="0">
                          <a:solidFill>
                            <a:schemeClr val="tx1">
                              <a:lumMod val="75000"/>
                              <a:lumOff val="25000"/>
                            </a:schemeClr>
                          </a:solidFill>
                          <a:latin typeface="Cambria Math" panose="02040503050406030204" pitchFamily="18" charset="0"/>
                        </a:rPr>
                        <m:t>𝑅</m:t>
                      </m:r>
                      <m:r>
                        <a:rPr lang="en-US" altLang="zh-CN" sz="1600" kern="0">
                          <a:solidFill>
                            <a:schemeClr val="tx1">
                              <a:lumMod val="75000"/>
                              <a:lumOff val="25000"/>
                            </a:schemeClr>
                          </a:solidFill>
                          <a:latin typeface="Cambria Math" panose="02040503050406030204" pitchFamily="18" charset="0"/>
                        </a:rPr>
                        <m:t>,∀</m:t>
                      </m:r>
                      <m:d>
                        <m:dPr>
                          <m:ctrlPr>
                            <a:rPr lang="zh-CN" altLang="zh-CN" sz="1600" i="1" kern="0">
                              <a:solidFill>
                                <a:schemeClr val="tx1">
                                  <a:lumMod val="75000"/>
                                  <a:lumOff val="25000"/>
                                </a:schemeClr>
                              </a:solidFill>
                              <a:latin typeface="Cambria Math" panose="02040503050406030204" pitchFamily="18" charset="0"/>
                            </a:rPr>
                          </m:ctrlPr>
                        </m:dPr>
                        <m:e>
                          <m:r>
                            <a:rPr lang="en-US" altLang="zh-CN" sz="1600" kern="0">
                              <a:solidFill>
                                <a:schemeClr val="tx1">
                                  <a:lumMod val="75000"/>
                                  <a:lumOff val="25000"/>
                                </a:schemeClr>
                              </a:solidFill>
                              <a:latin typeface="Cambria Math" panose="02040503050406030204" pitchFamily="18" charset="0"/>
                            </a:rPr>
                            <m:t>𝑟</m:t>
                          </m:r>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𝑅</m:t>
                              </m:r>
                            </m:e>
                            <m:sub>
                              <m:r>
                                <a:rPr lang="en-US" altLang="zh-CN" sz="1600" kern="0">
                                  <a:solidFill>
                                    <a:schemeClr val="tx1">
                                      <a:lumMod val="75000"/>
                                      <a:lumOff val="25000"/>
                                    </a:schemeClr>
                                  </a:solidFill>
                                  <a:latin typeface="Cambria Math" panose="02040503050406030204" pitchFamily="18" charset="0"/>
                                </a:rPr>
                                <m:t>𝑗</m:t>
                              </m:r>
                            </m:sub>
                          </m:sSub>
                        </m:e>
                      </m:d>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𝑀𝑅𝑆𝑆𝑂𝐷</m:t>
                          </m:r>
                        </m:e>
                        <m:sub>
                          <m:r>
                            <a:rPr lang="en-US" altLang="zh-CN" sz="1600" kern="0">
                              <a:solidFill>
                                <a:schemeClr val="tx1">
                                  <a:lumMod val="75000"/>
                                  <a:lumOff val="25000"/>
                                </a:schemeClr>
                              </a:solidFill>
                              <a:latin typeface="Cambria Math" panose="02040503050406030204" pitchFamily="18" charset="0"/>
                            </a:rPr>
                            <m:t>2</m:t>
                          </m:r>
                        </m:sub>
                      </m:sSub>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𝑟</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𝑅</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m:t>
                      </m:r>
                      <m:r>
                        <a:rPr lang="en-US" altLang="zh-CN" sz="1600" kern="0">
                          <a:solidFill>
                            <a:schemeClr val="tx1">
                              <a:lumMod val="75000"/>
                              <a:lumOff val="25000"/>
                            </a:schemeClr>
                          </a:solidFill>
                          <a:latin typeface="Cambria Math" panose="02040503050406030204" pitchFamily="18" charset="0"/>
                        </a:rPr>
                        <m:t>𝑟</m:t>
                      </m:r>
                      <m:r>
                        <a:rPr lang="en-US" altLang="zh-CN" sz="1600" kern="0">
                          <a:solidFill>
                            <a:schemeClr val="tx1">
                              <a:lumMod val="75000"/>
                              <a:lumOff val="25000"/>
                            </a:schemeClr>
                          </a:solidFill>
                          <a:latin typeface="Cambria Math" panose="02040503050406030204" pitchFamily="18" charset="0"/>
                        </a:rPr>
                        <m:t>,</m:t>
                      </m:r>
                      <m:sSub>
                        <m:sSubPr>
                          <m:ctrlPr>
                            <a:rPr lang="zh-CN" altLang="zh-CN" sz="1600" i="1" kern="0">
                              <a:solidFill>
                                <a:schemeClr val="tx1">
                                  <a:lumMod val="75000"/>
                                  <a:lumOff val="25000"/>
                                </a:schemeClr>
                              </a:solidFill>
                              <a:latin typeface="Cambria Math" panose="02040503050406030204" pitchFamily="18" charset="0"/>
                            </a:rPr>
                          </m:ctrlPr>
                        </m:sSubPr>
                        <m:e>
                          <m:r>
                            <a:rPr lang="en-US" altLang="zh-CN" sz="1600" kern="0">
                              <a:solidFill>
                                <a:schemeClr val="tx1">
                                  <a:lumMod val="75000"/>
                                  <a:lumOff val="25000"/>
                                </a:schemeClr>
                              </a:solidFill>
                              <a:latin typeface="Cambria Math" panose="02040503050406030204" pitchFamily="18" charset="0"/>
                            </a:rPr>
                            <m:t>𝑟</m:t>
                          </m:r>
                        </m:e>
                        <m:sub>
                          <m:r>
                            <a:rPr lang="en-US" altLang="zh-CN" sz="1600" kern="0">
                              <a:solidFill>
                                <a:schemeClr val="tx1">
                                  <a:lumMod val="75000"/>
                                  <a:lumOff val="25000"/>
                                </a:schemeClr>
                              </a:solidFill>
                              <a:latin typeface="Cambria Math" panose="02040503050406030204" pitchFamily="18" charset="0"/>
                            </a:rPr>
                            <m:t>𝑗</m:t>
                          </m:r>
                        </m:sub>
                      </m:sSub>
                      <m:r>
                        <a:rPr lang="en-US" altLang="zh-CN" sz="1600" kern="0">
                          <a:solidFill>
                            <a:schemeClr val="tx1">
                              <a:lumMod val="75000"/>
                              <a:lumOff val="25000"/>
                            </a:schemeClr>
                          </a:solidFill>
                          <a:latin typeface="Cambria Math" panose="02040503050406030204" pitchFamily="18" charset="0"/>
                        </a:rPr>
                        <m:t>)∉</m:t>
                      </m:r>
                      <m:r>
                        <a:rPr lang="en-US" altLang="zh-CN" sz="1600" kern="0">
                          <a:solidFill>
                            <a:schemeClr val="tx1">
                              <a:lumMod val="75000"/>
                              <a:lumOff val="25000"/>
                            </a:schemeClr>
                          </a:solidFill>
                          <a:latin typeface="Cambria Math" panose="02040503050406030204" pitchFamily="18" charset="0"/>
                        </a:rPr>
                        <m:t>𝑅𝑀</m:t>
                      </m:r>
                      <m:r>
                        <a:rPr lang="en-US" altLang="zh-CN" sz="1600" kern="0">
                          <a:solidFill>
                            <a:schemeClr val="tx1">
                              <a:lumMod val="75000"/>
                              <a:lumOff val="25000"/>
                            </a:schemeClr>
                          </a:solidFill>
                          <a:latin typeface="Cambria Math" panose="02040503050406030204" pitchFamily="18" charset="0"/>
                        </a:rPr>
                        <m:t>.</m:t>
                      </m:r>
                    </m:oMath>
                  </m:oMathPara>
                </a14:m>
                <a:endParaRPr lang="zh-CN" altLang="en-US" sz="1600" kern="0" dirty="0">
                  <a:solidFill>
                    <a:schemeClr val="tx1">
                      <a:lumMod val="75000"/>
                      <a:lumOff val="25000"/>
                    </a:schemeClr>
                  </a:solidFill>
                  <a:sym typeface="微软雅黑" pitchFamily="34" charset="-122"/>
                </a:endParaRPr>
              </a:p>
            </p:txBody>
          </p:sp>
        </mc:Choice>
        <mc:Fallback xmlns="">
          <p:sp>
            <p:nvSpPr>
              <p:cNvPr id="22" name="矩形 47">
                <a:extLst>
                  <a:ext uri="{FF2B5EF4-FFF2-40B4-BE49-F238E27FC236}">
                    <a16:creationId xmlns:a16="http://schemas.microsoft.com/office/drawing/2014/main" id="{D4962763-6185-23D6-EB12-951927B26B94}"/>
                  </a:ext>
                </a:extLst>
              </p:cNvPr>
              <p:cNvSpPr>
                <a:spLocks noRot="1" noChangeAspect="1" noMove="1" noResize="1" noEditPoints="1" noAdjustHandles="1" noChangeArrowheads="1" noChangeShapeType="1" noTextEdit="1"/>
              </p:cNvSpPr>
              <p:nvPr/>
            </p:nvSpPr>
            <p:spPr bwMode="auto">
              <a:xfrm>
                <a:off x="911333" y="3356373"/>
                <a:ext cx="7557753" cy="1125043"/>
              </a:xfrm>
              <a:prstGeom prst="rect">
                <a:avLst/>
              </a:prstGeom>
              <a:blipFill>
                <a:blip r:embed="rId7"/>
                <a:stretch>
                  <a:fillRect l="-2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7000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2000"/>
                            </p:stCondLst>
                            <p:childTnLst>
                              <p:par>
                                <p:cTn id="25" presetID="47"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par>
                          <p:cTn id="37" fill="hold">
                            <p:stCondLst>
                              <p:cond delay="3500"/>
                            </p:stCondLst>
                            <p:childTnLst>
                              <p:par>
                                <p:cTn id="38" presetID="12" presetClass="entr" presetSubtype="4"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p:tgtEl>
                                          <p:spTgt spid="7"/>
                                        </p:tgtEl>
                                        <p:attrNameLst>
                                          <p:attrName>ppt_y</p:attrName>
                                        </p:attrNameLst>
                                      </p:cBhvr>
                                      <p:tavLst>
                                        <p:tav tm="0">
                                          <p:val>
                                            <p:strVal val="#ppt_y+#ppt_h*1.125000"/>
                                          </p:val>
                                        </p:tav>
                                        <p:tav tm="100000">
                                          <p:val>
                                            <p:strVal val="#ppt_y"/>
                                          </p:val>
                                        </p:tav>
                                      </p:tavLst>
                                    </p:anim>
                                    <p:animEffect transition="in" filter="wipe(up)">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1" grpId="0"/>
      <p:bldP spid="16" grpId="0"/>
      <p:bldP spid="17"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67"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896449" y="3594733"/>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348129" y="3599244"/>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
        <p:nvSpPr>
          <p:cNvPr id="74" name="矩形 73"/>
          <p:cNvSpPr/>
          <p:nvPr/>
        </p:nvSpPr>
        <p:spPr>
          <a:xfrm>
            <a:off x="5906199" y="407039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367629" y="4078679"/>
            <a:ext cx="257987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域内</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RBAC-LE</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模型构建与验证</a:t>
            </a:r>
          </a:p>
        </p:txBody>
      </p:sp>
      <p:sp>
        <p:nvSpPr>
          <p:cNvPr id="76" name="矩形 75"/>
          <p:cNvSpPr/>
          <p:nvPr/>
        </p:nvSpPr>
        <p:spPr>
          <a:xfrm>
            <a:off x="5896449" y="455879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348129" y="4567821"/>
            <a:ext cx="2557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域间</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IDAC-TC</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模型构建与验证</a:t>
            </a:r>
          </a:p>
        </p:txBody>
      </p:sp>
      <p:sp>
        <p:nvSpPr>
          <p:cNvPr id="24" name="文本框 23"/>
          <p:cNvSpPr txBox="1"/>
          <p:nvPr/>
        </p:nvSpPr>
        <p:spPr>
          <a:xfrm>
            <a:off x="6372597" y="2575430"/>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896449" y="505380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353769" y="5062833"/>
            <a:ext cx="12618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a:t>
            </a:r>
          </a:p>
        </p:txBody>
      </p:sp>
      <p:sp>
        <p:nvSpPr>
          <p:cNvPr id="2" name="矩形 1">
            <a:extLst>
              <a:ext uri="{FF2B5EF4-FFF2-40B4-BE49-F238E27FC236}">
                <a16:creationId xmlns:a16="http://schemas.microsoft.com/office/drawing/2014/main" id="{70CB6724-6C84-9872-FD6A-E4ACCB057029}"/>
              </a:ext>
            </a:extLst>
          </p:cNvPr>
          <p:cNvSpPr/>
          <p:nvPr/>
        </p:nvSpPr>
        <p:spPr>
          <a:xfrm>
            <a:off x="5896449" y="553923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48C8A311-C258-A1BC-1BCF-930E02EC983C}"/>
              </a:ext>
            </a:extLst>
          </p:cNvPr>
          <p:cNvSpPr/>
          <p:nvPr/>
        </p:nvSpPr>
        <p:spPr>
          <a:xfrm>
            <a:off x="6353769" y="556977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194574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2659146-E8FF-592D-64E3-81E42FDC6D71}"/>
              </a:ext>
            </a:extLst>
          </p:cNvPr>
          <p:cNvSpPr/>
          <p:nvPr/>
        </p:nvSpPr>
        <p:spPr>
          <a:xfrm>
            <a:off x="-1081314" y="1917700"/>
            <a:ext cx="7351356" cy="3578414"/>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a:sym typeface="微软雅黑" panose="020B0503020204020204" pitchFamily="34" charset="-122"/>
              </a:rPr>
              <a:t>3.5 IDAC-TC</a:t>
            </a:r>
            <a:r>
              <a:rPr lang="zh-CN" altLang="en-US" dirty="0">
                <a:sym typeface="微软雅黑" panose="020B0503020204020204" pitchFamily="34" charset="-122"/>
              </a:rPr>
              <a:t>模型授权术语结构</a:t>
            </a:r>
          </a:p>
        </p:txBody>
      </p:sp>
      <p:sp>
        <p:nvSpPr>
          <p:cNvPr id="4" name="矩形 3">
            <a:extLst>
              <a:ext uri="{FF2B5EF4-FFF2-40B4-BE49-F238E27FC236}">
                <a16:creationId xmlns:a16="http://schemas.microsoft.com/office/drawing/2014/main" id="{B3FD28BB-8236-BBBD-E0BE-9D55C06DBEAC}"/>
              </a:ext>
            </a:extLst>
          </p:cNvPr>
          <p:cNvSpPr/>
          <p:nvPr/>
        </p:nvSpPr>
        <p:spPr>
          <a:xfrm>
            <a:off x="6099571" y="1917700"/>
            <a:ext cx="3153286" cy="357841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525E8900-CC76-5FA5-4F5A-20DA9262D038}"/>
              </a:ext>
            </a:extLst>
          </p:cNvPr>
          <p:cNvGrpSpPr/>
          <p:nvPr/>
        </p:nvGrpSpPr>
        <p:grpSpPr>
          <a:xfrm>
            <a:off x="206825" y="2110256"/>
            <a:ext cx="5722261" cy="1393663"/>
            <a:chOff x="1587499" y="3051859"/>
            <a:chExt cx="2806701" cy="1393663"/>
          </a:xfrm>
        </p:grpSpPr>
        <p:sp>
          <p:nvSpPr>
            <p:cNvPr id="6" name="矩形 5">
              <a:extLst>
                <a:ext uri="{FF2B5EF4-FFF2-40B4-BE49-F238E27FC236}">
                  <a16:creationId xmlns:a16="http://schemas.microsoft.com/office/drawing/2014/main" id="{67510FED-C18B-8BD3-AAF7-C9D76E62B449}"/>
                </a:ext>
              </a:extLst>
            </p:cNvPr>
            <p:cNvSpPr/>
            <p:nvPr/>
          </p:nvSpPr>
          <p:spPr>
            <a:xfrm>
              <a:off x="1587499" y="3051859"/>
              <a:ext cx="2566307" cy="366575"/>
            </a:xfrm>
            <a:prstGeom prst="rect">
              <a:avLst/>
            </a:prstGeom>
            <a:noFill/>
          </p:spPr>
          <p:txBody>
            <a:bodyPr wrap="square" lIns="0" tIns="0" rIns="0" bIns="0" rtlCol="0">
              <a:spAutoFit/>
            </a:bodyPr>
            <a:lstStyle/>
            <a:p>
              <a:pPr algn="just" hangingPunct="0">
                <a:lnSpc>
                  <a:spcPct val="150000"/>
                </a:lnSpc>
              </a:pPr>
              <a:r>
                <a:rPr lang="zh-CN" altLang="zh-CN" sz="1800" b="1" kern="0" dirty="0">
                  <a:solidFill>
                    <a:schemeClr val="tx1">
                      <a:lumMod val="75000"/>
                      <a:lumOff val="25000"/>
                    </a:schemeClr>
                  </a:solidFill>
                  <a:latin typeface="微软雅黑" panose="020B0503020204020204" pitchFamily="34" charset="-122"/>
                  <a:ea typeface="微软雅黑" panose="020B0503020204020204" pitchFamily="34" charset="-122"/>
                </a:rPr>
                <a:t>授权术语（</a:t>
              </a:r>
              <a:r>
                <a:rPr lang="en-US" altLang="zh-CN" sz="1800" b="1" kern="0" dirty="0">
                  <a:solidFill>
                    <a:schemeClr val="tx1">
                      <a:lumMod val="75000"/>
                      <a:lumOff val="25000"/>
                    </a:schemeClr>
                  </a:solidFill>
                  <a:latin typeface="微软雅黑" panose="020B0503020204020204" pitchFamily="34" charset="-122"/>
                  <a:ea typeface="微软雅黑" panose="020B0503020204020204" pitchFamily="34" charset="-122"/>
                </a:rPr>
                <a:t>Authorization Term</a:t>
              </a:r>
              <a:r>
                <a:rPr lang="zh-CN" altLang="en-US" sz="1800" b="1"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800" b="1" kern="0" dirty="0">
                  <a:solidFill>
                    <a:schemeClr val="tx1">
                      <a:lumMod val="75000"/>
                      <a:lumOff val="25000"/>
                    </a:schemeClr>
                  </a:solidFill>
                  <a:latin typeface="微软雅黑" panose="020B0503020204020204" pitchFamily="34" charset="-122"/>
                  <a:ea typeface="微软雅黑" panose="020B0503020204020204" pitchFamily="34" charset="-122"/>
                </a:rPr>
                <a:t>AT</a:t>
              </a:r>
              <a:r>
                <a:rPr lang="zh-CN" altLang="zh-CN" sz="1800" b="1"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思源黑体 CN Bold" panose="020B0800000000000000" pitchFamily="34" charset="-122"/>
                <a:ea typeface="思源黑体 CN Bold" panose="020B0800000000000000" pitchFamily="34" charset="-122"/>
                <a:cs typeface="+mn-ea"/>
                <a:sym typeface="+mn-lt"/>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672C50C-6EDA-9DF3-774A-9296C88EF979}"/>
                    </a:ext>
                  </a:extLst>
                </p:cNvPr>
                <p:cNvSpPr/>
                <p:nvPr/>
              </p:nvSpPr>
              <p:spPr>
                <a:xfrm>
                  <a:off x="1587500" y="3531297"/>
                  <a:ext cx="2806700" cy="914225"/>
                </a:xfrm>
                <a:prstGeom prst="rect">
                  <a:avLst/>
                </a:prstGeom>
                <a:noFill/>
              </p:spPr>
              <p:txBody>
                <a:bodyPr wrap="square" lIns="0" tIns="0" rIns="0" bIns="0" rtlCol="0">
                  <a:spAutoFit/>
                </a:bodyPr>
                <a:lstStyle/>
                <a:p>
                  <a:pPr algn="just" hangingPunct="0">
                    <a:lnSpc>
                      <a:spcPct val="150000"/>
                    </a:lnSpc>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指定访问控制策略的基本形式化结构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。其</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输入集表示为：</a:t>
                  </a:r>
                  <a14:m>
                    <m:oMath xmlns:m="http://schemas.openxmlformats.org/officeDocument/2006/math">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𝐴𝑇</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𝑢</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𝑟</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𝑙</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𝑜𝑝</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𝑑</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2000" b="0" i="1" kern="0">
                          <a:solidFill>
                            <a:schemeClr val="tx1">
                              <a:lumMod val="75000"/>
                              <a:lumOff val="25000"/>
                            </a:schemeClr>
                          </a:solidFill>
                          <a:latin typeface="Cambria Math" panose="02040503050406030204" pitchFamily="18" charset="0"/>
                          <a:ea typeface="微软雅黑" panose="020B0503020204020204" pitchFamily="34" charset="-122"/>
                        </a:rPr>
                        <m:t>𝑐</m:t>
                      </m:r>
                      <m:r>
                        <a:rPr lang="en-US" altLang="zh-CN" sz="2000" b="0" kern="0">
                          <a:solidFill>
                            <a:schemeClr val="tx1">
                              <a:lumMod val="75000"/>
                              <a:lumOff val="25000"/>
                            </a:schemeClr>
                          </a:solidFill>
                          <a:latin typeface="Cambria Math" panose="02040503050406030204" pitchFamily="18" charset="0"/>
                          <a:ea typeface="微软雅黑" panose="020B0503020204020204" pitchFamily="34" charset="-122"/>
                        </a:rPr>
                        <m:t>}</m:t>
                      </m:r>
                    </m:oMath>
                  </a14:m>
                  <a:r>
                    <a:rPr lang="zh-CN" altLang="en-US" sz="1800" kern="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域是外域，</a:t>
                  </a:r>
                  <a14:m>
                    <m:oMath xmlns:m="http://schemas.openxmlformats.org/officeDocument/2006/math">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域是主域。 </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mc:Choice>
          <mc:Fallback xmlns="">
            <p:sp>
              <p:nvSpPr>
                <p:cNvPr id="7" name="矩形 6">
                  <a:extLst>
                    <a:ext uri="{FF2B5EF4-FFF2-40B4-BE49-F238E27FC236}">
                      <a16:creationId xmlns:a16="http://schemas.microsoft.com/office/drawing/2014/main" id="{4672C50C-6EDA-9DF3-774A-9296C88EF979}"/>
                    </a:ext>
                  </a:extLst>
                </p:cNvPr>
                <p:cNvSpPr>
                  <a:spLocks noRot="1" noChangeAspect="1" noMove="1" noResize="1" noEditPoints="1" noAdjustHandles="1" noChangeArrowheads="1" noChangeShapeType="1" noTextEdit="1"/>
                </p:cNvSpPr>
                <p:nvPr/>
              </p:nvSpPr>
              <p:spPr>
                <a:xfrm>
                  <a:off x="1587500" y="3531297"/>
                  <a:ext cx="2806700" cy="914225"/>
                </a:xfrm>
                <a:prstGeom prst="rect">
                  <a:avLst/>
                </a:prstGeom>
                <a:blipFill>
                  <a:blip r:embed="rId4"/>
                  <a:stretch>
                    <a:fillRect l="-2236" r="-958" b="-10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710F8FB-ED60-5397-CB35-5145D9784B11}"/>
                  </a:ext>
                </a:extLst>
              </p:cNvPr>
              <p:cNvSpPr txBox="1"/>
              <p:nvPr/>
            </p:nvSpPr>
            <p:spPr>
              <a:xfrm>
                <a:off x="36342" y="3890290"/>
                <a:ext cx="5892744" cy="1784527"/>
              </a:xfrm>
              <a:prstGeom prst="rect">
                <a:avLst/>
              </a:prstGeom>
              <a:noFill/>
            </p:spPr>
            <p:txBody>
              <a:bodyPr wrap="square" rtlCol="0">
                <a:spAutoFit/>
              </a:bodyPr>
              <a:lstStyle/>
              <a:p>
                <a:pPr>
                  <a:lnSpc>
                    <a:spcPct val="150000"/>
                  </a:lnSpc>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其中，</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当</a:t>
                </a: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𝑗</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𝑢</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是域内访问用户；当</a:t>
                </a: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𝑗</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𝑢</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是跨域访问用户。若是该操作可以被</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跨域访问</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用户执行，则</a:t>
                </a:r>
                <a14:m>
                  <m:oMath xmlns:m="http://schemas.openxmlformats.org/officeDocument/2006/math">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域中一定存在一个角色</a:t>
                </a:r>
                <a14:m>
                  <m:oMath xmlns:m="http://schemas.openxmlformats.org/officeDocument/2006/math">
                    <m:sSub>
                      <m:sSubPr>
                        <m:ctrlPr>
                          <a:rPr lang="zh-CN" altLang="zh-CN" sz="20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2000" kern="0">
                        <a:solidFill>
                          <a:schemeClr val="tx1">
                            <a:lumMod val="75000"/>
                            <a:lumOff val="25000"/>
                          </a:schemeClr>
                        </a:solidFill>
                        <a:latin typeface="Cambria Math" panose="02040503050406030204" pitchFamily="18" charset="0"/>
                        <a:ea typeface="微软雅黑" panose="020B0503020204020204" pitchFamily="34" charset="-122"/>
                      </a:rPr>
                      <m:t>𝑟</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映射到这个角色。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0710F8FB-ED60-5397-CB35-5145D9784B11}"/>
                  </a:ext>
                </a:extLst>
              </p:cNvPr>
              <p:cNvSpPr txBox="1">
                <a:spLocks noRot="1" noChangeAspect="1" noMove="1" noResize="1" noEditPoints="1" noAdjustHandles="1" noChangeArrowheads="1" noChangeShapeType="1" noTextEdit="1"/>
              </p:cNvSpPr>
              <p:nvPr/>
            </p:nvSpPr>
            <p:spPr>
              <a:xfrm>
                <a:off x="36342" y="3890290"/>
                <a:ext cx="5892744" cy="1784527"/>
              </a:xfrm>
              <a:prstGeom prst="rect">
                <a:avLst/>
              </a:prstGeom>
              <a:blipFill>
                <a:blip r:embed="rId5"/>
                <a:stretch>
                  <a:fillRect l="-6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813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81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61950" y="308465"/>
            <a:ext cx="8229600" cy="533400"/>
          </a:xfrm>
        </p:spPr>
        <p:txBody>
          <a:bodyPr/>
          <a:lstStyle/>
          <a:p>
            <a:r>
              <a:rPr lang="en-US" altLang="zh-CN" dirty="0">
                <a:sym typeface="微软雅黑" panose="020B0503020204020204" pitchFamily="34" charset="-122"/>
              </a:rPr>
              <a:t>3.6 IDAC-TC</a:t>
            </a:r>
            <a:r>
              <a:rPr lang="zh-CN" altLang="en-US" dirty="0">
                <a:sym typeface="微软雅黑" panose="020B0503020204020204" pitchFamily="34" charset="-122"/>
              </a:rPr>
              <a:t>模型安全性验证</a:t>
            </a:r>
          </a:p>
        </p:txBody>
      </p:sp>
      <p:sp>
        <p:nvSpPr>
          <p:cNvPr id="5" name="Rectangle 33"/>
          <p:cNvSpPr/>
          <p:nvPr/>
        </p:nvSpPr>
        <p:spPr>
          <a:xfrm>
            <a:off x="509470" y="2039519"/>
            <a:ext cx="8082080" cy="372025"/>
          </a:xfrm>
          <a:prstGeom prst="rect">
            <a:avLst/>
          </a:prstGeom>
        </p:spPr>
        <p:txBody>
          <a:bodyPr wrap="square">
            <a:spAutoFit/>
          </a:bodyPr>
          <a:lstStyle/>
          <a:p>
            <a:pPr>
              <a:lnSpc>
                <a:spcPct val="125000"/>
              </a:lnSpc>
              <a:defRPr/>
            </a:pP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33"/>
          <p:cNvSpPr/>
          <p:nvPr/>
        </p:nvSpPr>
        <p:spPr>
          <a:xfrm>
            <a:off x="879776" y="7142471"/>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984A372B-F773-1176-0B71-D73C8B3F341E}"/>
              </a:ext>
            </a:extLst>
          </p:cNvPr>
          <p:cNvPicPr>
            <a:picLocks noChangeAspect="1"/>
          </p:cNvPicPr>
          <p:nvPr/>
        </p:nvPicPr>
        <p:blipFill>
          <a:blip r:embed="rId3"/>
          <a:stretch>
            <a:fillRect/>
          </a:stretch>
        </p:blipFill>
        <p:spPr>
          <a:xfrm>
            <a:off x="656064" y="1032063"/>
            <a:ext cx="7831872" cy="2058325"/>
          </a:xfrm>
          <a:prstGeom prst="rect">
            <a:avLst/>
          </a:prstGeom>
        </p:spPr>
      </p:pic>
      <p:sp>
        <p:nvSpPr>
          <p:cNvPr id="9" name="Rectangle 2">
            <a:extLst>
              <a:ext uri="{FF2B5EF4-FFF2-40B4-BE49-F238E27FC236}">
                <a16:creationId xmlns:a16="http://schemas.microsoft.com/office/drawing/2014/main" id="{BD6505C4-50E4-4EEB-161F-8D70F57EB804}"/>
              </a:ext>
            </a:extLst>
          </p:cNvPr>
          <p:cNvSpPr>
            <a:spLocks noChangeArrowheads="1"/>
          </p:cNvSpPr>
          <p:nvPr/>
        </p:nvSpPr>
        <p:spPr bwMode="auto">
          <a:xfrm>
            <a:off x="146050" y="2990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DF76BC38-54F1-DC02-DC9B-A3752097D42A}"/>
              </a:ext>
            </a:extLst>
          </p:cNvPr>
          <p:cNvGraphicFramePr>
            <a:graphicFrameLocks noChangeAspect="1"/>
          </p:cNvGraphicFramePr>
          <p:nvPr>
            <p:extLst>
              <p:ext uri="{D42A27DB-BD31-4B8C-83A1-F6EECF244321}">
                <p14:modId xmlns:p14="http://schemas.microsoft.com/office/powerpoint/2010/main" val="778976336"/>
              </p:ext>
            </p:extLst>
          </p:nvPr>
        </p:nvGraphicFramePr>
        <p:xfrm>
          <a:off x="1604735" y="3040495"/>
          <a:ext cx="5500688" cy="3267075"/>
        </p:xfrm>
        <a:graphic>
          <a:graphicData uri="http://schemas.openxmlformats.org/presentationml/2006/ole">
            <mc:AlternateContent xmlns:mc="http://schemas.openxmlformats.org/markup-compatibility/2006">
              <mc:Choice xmlns:v="urn:schemas-microsoft-com:vml" Requires="v">
                <p:oleObj name="Visio" r:id="rId4" imgW="9496740" imgH="5629579" progId="Visio.Drawing.15">
                  <p:embed/>
                </p:oleObj>
              </mc:Choice>
              <mc:Fallback>
                <p:oleObj name="Visio" r:id="rId4" imgW="9496740" imgH="562957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735" y="3040495"/>
                        <a:ext cx="5500688" cy="326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组合 19">
            <a:extLst>
              <a:ext uri="{FF2B5EF4-FFF2-40B4-BE49-F238E27FC236}">
                <a16:creationId xmlns:a16="http://schemas.microsoft.com/office/drawing/2014/main" id="{5A9ACA04-0967-8A04-A450-6662AD1D0170}"/>
              </a:ext>
            </a:extLst>
          </p:cNvPr>
          <p:cNvGrpSpPr/>
          <p:nvPr/>
        </p:nvGrpSpPr>
        <p:grpSpPr>
          <a:xfrm>
            <a:off x="6791590" y="5330719"/>
            <a:ext cx="2081488" cy="400591"/>
            <a:chOff x="799086" y="4633673"/>
            <a:chExt cx="2081488" cy="400591"/>
          </a:xfrm>
        </p:grpSpPr>
        <p:sp>
          <p:nvSpPr>
            <p:cNvPr id="15" name="Rectangle 24">
              <a:extLst>
                <a:ext uri="{FF2B5EF4-FFF2-40B4-BE49-F238E27FC236}">
                  <a16:creationId xmlns:a16="http://schemas.microsoft.com/office/drawing/2014/main" id="{85E21F53-9D57-309B-677E-756EC661429E}"/>
                </a:ext>
              </a:extLst>
            </p:cNvPr>
            <p:cNvSpPr>
              <a:spLocks noChangeArrowheads="1"/>
            </p:cNvSpPr>
            <p:nvPr/>
          </p:nvSpPr>
          <p:spPr bwMode="auto">
            <a:xfrm>
              <a:off x="799086" y="4633673"/>
              <a:ext cx="2081488" cy="25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0965" algn="l" defTabSz="685165" rtl="0" eaLnBrk="1" latinLnBrk="0" hangingPunct="1">
                <a:defRPr sz="1350" kern="1200">
                  <a:solidFill>
                    <a:schemeClr val="tx1"/>
                  </a:solidFill>
                  <a:latin typeface="+mn-lt"/>
                  <a:ea typeface="+mn-ea"/>
                  <a:cs typeface="+mn-cs"/>
                </a:defRPr>
              </a:lvl5pPr>
              <a:lvl6pPr marL="1713865" algn="l" defTabSz="685165" rtl="0" eaLnBrk="1" latinLnBrk="0" hangingPunct="1">
                <a:defRPr sz="1350" kern="1200">
                  <a:solidFill>
                    <a:schemeClr val="tx1"/>
                  </a:solidFill>
                  <a:latin typeface="+mn-lt"/>
                  <a:ea typeface="+mn-ea"/>
                  <a:cs typeface="+mn-cs"/>
                </a:defRPr>
              </a:lvl6pPr>
              <a:lvl7pPr marL="2056765" algn="l" defTabSz="685165" rtl="0" eaLnBrk="1" latinLnBrk="0" hangingPunct="1">
                <a:defRPr sz="1350" kern="1200">
                  <a:solidFill>
                    <a:schemeClr val="tx1"/>
                  </a:solidFill>
                  <a:latin typeface="+mn-lt"/>
                  <a:ea typeface="+mn-ea"/>
                  <a:cs typeface="+mn-cs"/>
                </a:defRPr>
              </a:lvl7pPr>
              <a:lvl8pPr marL="2399665" algn="l" defTabSz="685165" rtl="0" eaLnBrk="1" latinLnBrk="0" hangingPunct="1">
                <a:defRPr sz="1350" kern="1200">
                  <a:solidFill>
                    <a:schemeClr val="tx1"/>
                  </a:solidFill>
                  <a:latin typeface="+mn-lt"/>
                  <a:ea typeface="+mn-ea"/>
                  <a:cs typeface="+mn-cs"/>
                </a:defRPr>
              </a:lvl8pPr>
              <a:lvl9pPr marL="2742565" algn="l" defTabSz="685165" rtl="0" eaLnBrk="1" latinLnBrk="0" hangingPunct="1">
                <a:defRPr sz="1350" kern="1200">
                  <a:solidFill>
                    <a:schemeClr val="tx1"/>
                  </a:solidFill>
                  <a:latin typeface="+mn-lt"/>
                  <a:ea typeface="+mn-ea"/>
                  <a:cs typeface="+mn-cs"/>
                </a:defRPr>
              </a:lvl9pPr>
            </a:lstStyle>
            <a:p>
              <a:pPr algn="ctr" defTabSz="914400">
                <a:lnSpc>
                  <a:spcPct val="130000"/>
                </a:lnSpc>
                <a:defRPr/>
              </a:pPr>
              <a:endParaRPr lang="zh-CN" altLang="en-US" sz="1400" kern="0" dirty="0">
                <a:solidFill>
                  <a:schemeClr val="tx1">
                    <a:lumMod val="90000"/>
                    <a:lumOff val="10000"/>
                  </a:schemeClr>
                </a:solidFill>
                <a:cs typeface="+mn-ea"/>
                <a:sym typeface="+mn-lt"/>
              </a:endParaRPr>
            </a:p>
          </p:txBody>
        </p:sp>
        <p:sp>
          <p:nvSpPr>
            <p:cNvPr id="16" name="Rectangle 24">
              <a:extLst>
                <a:ext uri="{FF2B5EF4-FFF2-40B4-BE49-F238E27FC236}">
                  <a16:creationId xmlns:a16="http://schemas.microsoft.com/office/drawing/2014/main" id="{75B7D8A2-CB8C-6744-9E3F-2BAC392C3702}"/>
                </a:ext>
              </a:extLst>
            </p:cNvPr>
            <p:cNvSpPr>
              <a:spLocks noChangeArrowheads="1"/>
            </p:cNvSpPr>
            <p:nvPr/>
          </p:nvSpPr>
          <p:spPr bwMode="auto">
            <a:xfrm>
              <a:off x="1183813" y="4734887"/>
              <a:ext cx="1469995" cy="29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0965" algn="l" defTabSz="685165" rtl="0" eaLnBrk="1" latinLnBrk="0" hangingPunct="1">
                <a:defRPr sz="1350" kern="1200">
                  <a:solidFill>
                    <a:schemeClr val="tx1"/>
                  </a:solidFill>
                  <a:latin typeface="+mn-lt"/>
                  <a:ea typeface="+mn-ea"/>
                  <a:cs typeface="+mn-cs"/>
                </a:defRPr>
              </a:lvl5pPr>
              <a:lvl6pPr marL="1713865" algn="l" defTabSz="685165" rtl="0" eaLnBrk="1" latinLnBrk="0" hangingPunct="1">
                <a:defRPr sz="1350" kern="1200">
                  <a:solidFill>
                    <a:schemeClr val="tx1"/>
                  </a:solidFill>
                  <a:latin typeface="+mn-lt"/>
                  <a:ea typeface="+mn-ea"/>
                  <a:cs typeface="+mn-cs"/>
                </a:defRPr>
              </a:lvl6pPr>
              <a:lvl7pPr marL="2056765" algn="l" defTabSz="685165" rtl="0" eaLnBrk="1" latinLnBrk="0" hangingPunct="1">
                <a:defRPr sz="1350" kern="1200">
                  <a:solidFill>
                    <a:schemeClr val="tx1"/>
                  </a:solidFill>
                  <a:latin typeface="+mn-lt"/>
                  <a:ea typeface="+mn-ea"/>
                  <a:cs typeface="+mn-cs"/>
                </a:defRPr>
              </a:lvl7pPr>
              <a:lvl8pPr marL="2399665" algn="l" defTabSz="685165" rtl="0" eaLnBrk="1" latinLnBrk="0" hangingPunct="1">
                <a:defRPr sz="1350" kern="1200">
                  <a:solidFill>
                    <a:schemeClr val="tx1"/>
                  </a:solidFill>
                  <a:latin typeface="+mn-lt"/>
                  <a:ea typeface="+mn-ea"/>
                  <a:cs typeface="+mn-cs"/>
                </a:defRPr>
              </a:lvl8pPr>
              <a:lvl9pPr marL="2742565" algn="l" defTabSz="685165" rtl="0" eaLnBrk="1" latinLnBrk="0" hangingPunct="1">
                <a:defRPr sz="1350" kern="1200">
                  <a:solidFill>
                    <a:schemeClr val="tx1"/>
                  </a:solidFill>
                  <a:latin typeface="+mn-lt"/>
                  <a:ea typeface="+mn-ea"/>
                  <a:cs typeface="+mn-cs"/>
                </a:defRPr>
              </a:lvl9pPr>
            </a:lstStyle>
            <a:p>
              <a:pPr lvl="0" algn="ctr">
                <a:lnSpc>
                  <a:spcPct val="120000"/>
                </a:lnSpc>
                <a:spcBef>
                  <a:spcPts val="300"/>
                </a:spcBef>
              </a:pPr>
              <a:r>
                <a:rPr lang="zh-CN" altLang="en-US" sz="1800" dirty="0">
                  <a:solidFill>
                    <a:schemeClr val="tx1">
                      <a:lumMod val="50000"/>
                      <a:lumOff val="50000"/>
                    </a:schemeClr>
                  </a:solidFill>
                  <a:cs typeface="+mn-ea"/>
                  <a:sym typeface="+mn-lt"/>
                </a:rPr>
                <a:t>用户角色关系</a:t>
              </a:r>
            </a:p>
          </p:txBody>
        </p:sp>
      </p:grpSp>
      <p:grpSp>
        <p:nvGrpSpPr>
          <p:cNvPr id="21" name="组合 19">
            <a:extLst>
              <a:ext uri="{FF2B5EF4-FFF2-40B4-BE49-F238E27FC236}">
                <a16:creationId xmlns:a16="http://schemas.microsoft.com/office/drawing/2014/main" id="{16FC6115-FC46-CAA5-F70A-C4F0FF845252}"/>
              </a:ext>
            </a:extLst>
          </p:cNvPr>
          <p:cNvGrpSpPr/>
          <p:nvPr/>
        </p:nvGrpSpPr>
        <p:grpSpPr>
          <a:xfrm>
            <a:off x="437647" y="3175668"/>
            <a:ext cx="2081488" cy="526401"/>
            <a:chOff x="799086" y="4358175"/>
            <a:chExt cx="2081488" cy="526401"/>
          </a:xfrm>
        </p:grpSpPr>
        <p:sp>
          <p:nvSpPr>
            <p:cNvPr id="22" name="Rectangle 24">
              <a:extLst>
                <a:ext uri="{FF2B5EF4-FFF2-40B4-BE49-F238E27FC236}">
                  <a16:creationId xmlns:a16="http://schemas.microsoft.com/office/drawing/2014/main" id="{DFB40C69-6F09-3798-8DD3-F8E24F219A7D}"/>
                </a:ext>
              </a:extLst>
            </p:cNvPr>
            <p:cNvSpPr>
              <a:spLocks noChangeArrowheads="1"/>
            </p:cNvSpPr>
            <p:nvPr/>
          </p:nvSpPr>
          <p:spPr bwMode="auto">
            <a:xfrm>
              <a:off x="799086" y="4633673"/>
              <a:ext cx="2081488" cy="25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0965" algn="l" defTabSz="685165" rtl="0" eaLnBrk="1" latinLnBrk="0" hangingPunct="1">
                <a:defRPr sz="1350" kern="1200">
                  <a:solidFill>
                    <a:schemeClr val="tx1"/>
                  </a:solidFill>
                  <a:latin typeface="+mn-lt"/>
                  <a:ea typeface="+mn-ea"/>
                  <a:cs typeface="+mn-cs"/>
                </a:defRPr>
              </a:lvl5pPr>
              <a:lvl6pPr marL="1713865" algn="l" defTabSz="685165" rtl="0" eaLnBrk="1" latinLnBrk="0" hangingPunct="1">
                <a:defRPr sz="1350" kern="1200">
                  <a:solidFill>
                    <a:schemeClr val="tx1"/>
                  </a:solidFill>
                  <a:latin typeface="+mn-lt"/>
                  <a:ea typeface="+mn-ea"/>
                  <a:cs typeface="+mn-cs"/>
                </a:defRPr>
              </a:lvl6pPr>
              <a:lvl7pPr marL="2056765" algn="l" defTabSz="685165" rtl="0" eaLnBrk="1" latinLnBrk="0" hangingPunct="1">
                <a:defRPr sz="1350" kern="1200">
                  <a:solidFill>
                    <a:schemeClr val="tx1"/>
                  </a:solidFill>
                  <a:latin typeface="+mn-lt"/>
                  <a:ea typeface="+mn-ea"/>
                  <a:cs typeface="+mn-cs"/>
                </a:defRPr>
              </a:lvl7pPr>
              <a:lvl8pPr marL="2399665" algn="l" defTabSz="685165" rtl="0" eaLnBrk="1" latinLnBrk="0" hangingPunct="1">
                <a:defRPr sz="1350" kern="1200">
                  <a:solidFill>
                    <a:schemeClr val="tx1"/>
                  </a:solidFill>
                  <a:latin typeface="+mn-lt"/>
                  <a:ea typeface="+mn-ea"/>
                  <a:cs typeface="+mn-cs"/>
                </a:defRPr>
              </a:lvl8pPr>
              <a:lvl9pPr marL="2742565" algn="l" defTabSz="685165" rtl="0" eaLnBrk="1" latinLnBrk="0" hangingPunct="1">
                <a:defRPr sz="1350" kern="1200">
                  <a:solidFill>
                    <a:schemeClr val="tx1"/>
                  </a:solidFill>
                  <a:latin typeface="+mn-lt"/>
                  <a:ea typeface="+mn-ea"/>
                  <a:cs typeface="+mn-cs"/>
                </a:defRPr>
              </a:lvl9pPr>
            </a:lstStyle>
            <a:p>
              <a:pPr algn="ctr" defTabSz="914400">
                <a:lnSpc>
                  <a:spcPct val="130000"/>
                </a:lnSpc>
                <a:defRPr/>
              </a:pPr>
              <a:endParaRPr lang="zh-CN" altLang="en-US" sz="1400" kern="0" dirty="0">
                <a:solidFill>
                  <a:schemeClr val="tx1">
                    <a:lumMod val="90000"/>
                    <a:lumOff val="10000"/>
                  </a:schemeClr>
                </a:solidFill>
                <a:cs typeface="+mn-ea"/>
                <a:sym typeface="+mn-lt"/>
              </a:endParaRPr>
            </a:p>
          </p:txBody>
        </p:sp>
        <p:sp>
          <p:nvSpPr>
            <p:cNvPr id="23" name="Rectangle 24">
              <a:extLst>
                <a:ext uri="{FF2B5EF4-FFF2-40B4-BE49-F238E27FC236}">
                  <a16:creationId xmlns:a16="http://schemas.microsoft.com/office/drawing/2014/main" id="{EDD368AC-B649-A131-0E57-CBC7ADEAED13}"/>
                </a:ext>
              </a:extLst>
            </p:cNvPr>
            <p:cNvSpPr>
              <a:spLocks noChangeArrowheads="1"/>
            </p:cNvSpPr>
            <p:nvPr/>
          </p:nvSpPr>
          <p:spPr bwMode="auto">
            <a:xfrm>
              <a:off x="1408683" y="4358175"/>
              <a:ext cx="1254256"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0965" algn="l" defTabSz="685165" rtl="0" eaLnBrk="1" latinLnBrk="0" hangingPunct="1">
                <a:defRPr sz="1350" kern="1200">
                  <a:solidFill>
                    <a:schemeClr val="tx1"/>
                  </a:solidFill>
                  <a:latin typeface="+mn-lt"/>
                  <a:ea typeface="+mn-ea"/>
                  <a:cs typeface="+mn-cs"/>
                </a:defRPr>
              </a:lvl5pPr>
              <a:lvl6pPr marL="1713865" algn="l" defTabSz="685165" rtl="0" eaLnBrk="1" latinLnBrk="0" hangingPunct="1">
                <a:defRPr sz="1350" kern="1200">
                  <a:solidFill>
                    <a:schemeClr val="tx1"/>
                  </a:solidFill>
                  <a:latin typeface="+mn-lt"/>
                  <a:ea typeface="+mn-ea"/>
                  <a:cs typeface="+mn-cs"/>
                </a:defRPr>
              </a:lvl6pPr>
              <a:lvl7pPr marL="2056765" algn="l" defTabSz="685165" rtl="0" eaLnBrk="1" latinLnBrk="0" hangingPunct="1">
                <a:defRPr sz="1350" kern="1200">
                  <a:solidFill>
                    <a:schemeClr val="tx1"/>
                  </a:solidFill>
                  <a:latin typeface="+mn-lt"/>
                  <a:ea typeface="+mn-ea"/>
                  <a:cs typeface="+mn-cs"/>
                </a:defRPr>
              </a:lvl7pPr>
              <a:lvl8pPr marL="2399665" algn="l" defTabSz="685165" rtl="0" eaLnBrk="1" latinLnBrk="0" hangingPunct="1">
                <a:defRPr sz="1350" kern="1200">
                  <a:solidFill>
                    <a:schemeClr val="tx1"/>
                  </a:solidFill>
                  <a:latin typeface="+mn-lt"/>
                  <a:ea typeface="+mn-ea"/>
                  <a:cs typeface="+mn-cs"/>
                </a:defRPr>
              </a:lvl8pPr>
              <a:lvl9pPr marL="2742565" algn="l" defTabSz="685165" rtl="0" eaLnBrk="1" latinLnBrk="0" hangingPunct="1">
                <a:defRPr sz="1350" kern="1200">
                  <a:solidFill>
                    <a:schemeClr val="tx1"/>
                  </a:solidFill>
                  <a:latin typeface="+mn-lt"/>
                  <a:ea typeface="+mn-ea"/>
                  <a:cs typeface="+mn-cs"/>
                </a:defRPr>
              </a:lvl9pPr>
            </a:lstStyle>
            <a:p>
              <a:pPr lvl="0" algn="ctr">
                <a:lnSpc>
                  <a:spcPct val="120000"/>
                </a:lnSpc>
                <a:spcBef>
                  <a:spcPts val="300"/>
                </a:spcBef>
              </a:pPr>
              <a:r>
                <a:rPr lang="zh-CN" altLang="en-US" sz="1800" dirty="0">
                  <a:solidFill>
                    <a:schemeClr val="tx1">
                      <a:lumMod val="50000"/>
                      <a:lumOff val="50000"/>
                    </a:schemeClr>
                  </a:solidFill>
                  <a:cs typeface="+mn-ea"/>
                  <a:sym typeface="+mn-lt"/>
                </a:rPr>
                <a:t>拓扑结构</a:t>
              </a:r>
            </a:p>
          </p:txBody>
        </p:sp>
      </p:grpSp>
    </p:spTree>
    <p:extLst>
      <p:ext uri="{BB962C8B-B14F-4D97-AF65-F5344CB8AC3E}">
        <p14:creationId xmlns:p14="http://schemas.microsoft.com/office/powerpoint/2010/main" val="213803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3.6 IDAC-TC</a:t>
            </a:r>
            <a:r>
              <a:rPr lang="zh-CN" altLang="en-US" dirty="0">
                <a:sym typeface="微软雅黑" panose="020B0503020204020204" pitchFamily="34" charset="-122"/>
              </a:rPr>
              <a:t>模型安全性验证</a:t>
            </a:r>
          </a:p>
        </p:txBody>
      </p:sp>
      <p:grpSp>
        <p:nvGrpSpPr>
          <p:cNvPr id="6" name="组合 5">
            <a:extLst>
              <a:ext uri="{FF2B5EF4-FFF2-40B4-BE49-F238E27FC236}">
                <a16:creationId xmlns:a16="http://schemas.microsoft.com/office/drawing/2014/main" id="{472B8903-E0CD-D2CF-DB7F-54EFD0AD5796}"/>
              </a:ext>
            </a:extLst>
          </p:cNvPr>
          <p:cNvGrpSpPr/>
          <p:nvPr/>
        </p:nvGrpSpPr>
        <p:grpSpPr>
          <a:xfrm>
            <a:off x="-382339" y="1770251"/>
            <a:ext cx="6100968" cy="3758904"/>
            <a:chOff x="-382339" y="1770251"/>
            <a:chExt cx="6100968" cy="3758904"/>
          </a:xfrm>
        </p:grpSpPr>
        <p:pic>
          <p:nvPicPr>
            <p:cNvPr id="8" name="图片 7">
              <a:extLst>
                <a:ext uri="{FF2B5EF4-FFF2-40B4-BE49-F238E27FC236}">
                  <a16:creationId xmlns:a16="http://schemas.microsoft.com/office/drawing/2014/main" id="{DCC6E022-77F1-5BFA-177B-3AB51E542291}"/>
                </a:ext>
              </a:extLst>
            </p:cNvPr>
            <p:cNvPicPr>
              <a:picLocks noChangeAspect="1"/>
            </p:cNvPicPr>
            <p:nvPr/>
          </p:nvPicPr>
          <p:blipFill>
            <a:blip r:embed="rId3"/>
            <a:stretch>
              <a:fillRect/>
            </a:stretch>
          </p:blipFill>
          <p:spPr>
            <a:xfrm>
              <a:off x="-382339" y="2261912"/>
              <a:ext cx="6100968" cy="3267243"/>
            </a:xfrm>
            <a:prstGeom prst="rect">
              <a:avLst/>
            </a:prstGeom>
          </p:spPr>
        </p:pic>
        <p:sp>
          <p:nvSpPr>
            <p:cNvPr id="3" name="矩形 2">
              <a:extLst>
                <a:ext uri="{FF2B5EF4-FFF2-40B4-BE49-F238E27FC236}">
                  <a16:creationId xmlns:a16="http://schemas.microsoft.com/office/drawing/2014/main" id="{AACAE8CC-FCC0-6E26-B170-74C4706A498D}"/>
                </a:ext>
              </a:extLst>
            </p:cNvPr>
            <p:cNvSpPr/>
            <p:nvPr/>
          </p:nvSpPr>
          <p:spPr>
            <a:xfrm>
              <a:off x="1041677" y="1770251"/>
              <a:ext cx="2673980"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zh-CN" sz="2000" dirty="0">
                  <a:solidFill>
                    <a:schemeClr val="tx1"/>
                  </a:solidFill>
                  <a:latin typeface="微软雅黑" panose="020B0503020204020204" pitchFamily="34" charset="-122"/>
                  <a:ea typeface="微软雅黑" panose="020B0503020204020204" pitchFamily="34" charset="-122"/>
                  <a:cs typeface="+mn-ea"/>
                </a:rPr>
                <a:t>角色</a:t>
              </a:r>
              <a:r>
                <a:rPr lang="en-US" altLang="zh-CN" sz="2000" dirty="0">
                  <a:solidFill>
                    <a:schemeClr val="tx1"/>
                  </a:solidFill>
                  <a:latin typeface="微软雅黑" panose="020B0503020204020204" pitchFamily="34" charset="-122"/>
                  <a:ea typeface="微软雅黑" panose="020B0503020204020204" pitchFamily="34" charset="-122"/>
                  <a:cs typeface="+mn-ea"/>
                </a:rPr>
                <a:t>-</a:t>
              </a:r>
              <a:r>
                <a:rPr lang="zh-CN" altLang="zh-CN" sz="2000" dirty="0">
                  <a:solidFill>
                    <a:schemeClr val="tx1"/>
                  </a:solidFill>
                  <a:latin typeface="微软雅黑" panose="020B0503020204020204" pitchFamily="34" charset="-122"/>
                  <a:ea typeface="微软雅黑" panose="020B0503020204020204" pitchFamily="34" charset="-122"/>
                  <a:cs typeface="+mn-ea"/>
                </a:rPr>
                <a:t>权限</a:t>
              </a:r>
              <a:r>
                <a:rPr lang="en-US" altLang="zh-CN" sz="2000" dirty="0">
                  <a:solidFill>
                    <a:schemeClr val="tx1"/>
                  </a:solidFill>
                  <a:latin typeface="微软雅黑" panose="020B0503020204020204" pitchFamily="34" charset="-122"/>
                  <a:ea typeface="微软雅黑" panose="020B0503020204020204" pitchFamily="34" charset="-122"/>
                  <a:cs typeface="+mn-ea"/>
                </a:rPr>
                <a:t>-</a:t>
              </a:r>
              <a:r>
                <a:rPr lang="zh-CN" altLang="zh-CN" sz="2000" dirty="0">
                  <a:solidFill>
                    <a:schemeClr val="tx1"/>
                  </a:solidFill>
                  <a:latin typeface="微软雅黑" panose="020B0503020204020204" pitchFamily="34" charset="-122"/>
                  <a:ea typeface="微软雅黑" panose="020B0503020204020204" pitchFamily="34" charset="-122"/>
                  <a:cs typeface="+mn-ea"/>
                </a:rPr>
                <a:t>拓扑约束</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a:extLst>
              <a:ext uri="{FF2B5EF4-FFF2-40B4-BE49-F238E27FC236}">
                <a16:creationId xmlns:a16="http://schemas.microsoft.com/office/drawing/2014/main" id="{4E6AF4B6-256E-6FC6-05A8-EF458EDC1EA3}"/>
              </a:ext>
            </a:extLst>
          </p:cNvPr>
          <p:cNvGrpSpPr/>
          <p:nvPr/>
        </p:nvGrpSpPr>
        <p:grpSpPr>
          <a:xfrm>
            <a:off x="3980765" y="1152986"/>
            <a:ext cx="5659015" cy="4763659"/>
            <a:chOff x="3980765" y="1152986"/>
            <a:chExt cx="5659015" cy="4763659"/>
          </a:xfrm>
        </p:grpSpPr>
        <p:pic>
          <p:nvPicPr>
            <p:cNvPr id="9" name="图片 8">
              <a:extLst>
                <a:ext uri="{FF2B5EF4-FFF2-40B4-BE49-F238E27FC236}">
                  <a16:creationId xmlns:a16="http://schemas.microsoft.com/office/drawing/2014/main" id="{C12C03E7-0D63-D833-88F2-7FD311C6F192}"/>
                </a:ext>
              </a:extLst>
            </p:cNvPr>
            <p:cNvPicPr>
              <a:picLocks noChangeAspect="1"/>
            </p:cNvPicPr>
            <p:nvPr/>
          </p:nvPicPr>
          <p:blipFill>
            <a:blip r:embed="rId4"/>
            <a:stretch>
              <a:fillRect/>
            </a:stretch>
          </p:blipFill>
          <p:spPr>
            <a:xfrm>
              <a:off x="3980765" y="1611086"/>
              <a:ext cx="5659015" cy="4305559"/>
            </a:xfrm>
            <a:prstGeom prst="rect">
              <a:avLst/>
            </a:prstGeom>
          </p:spPr>
        </p:pic>
        <p:sp>
          <p:nvSpPr>
            <p:cNvPr id="5" name="矩形 4">
              <a:extLst>
                <a:ext uri="{FF2B5EF4-FFF2-40B4-BE49-F238E27FC236}">
                  <a16:creationId xmlns:a16="http://schemas.microsoft.com/office/drawing/2014/main" id="{3522B040-D3F3-1C55-5AE7-ECDD07D69496}"/>
                </a:ext>
              </a:extLst>
            </p:cNvPr>
            <p:cNvSpPr/>
            <p:nvPr/>
          </p:nvSpPr>
          <p:spPr>
            <a:xfrm>
              <a:off x="6093767" y="1152986"/>
              <a:ext cx="1433009"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solidFill>
                  <a:latin typeface="微软雅黑" panose="020B0503020204020204" pitchFamily="34" charset="-122"/>
                  <a:ea typeface="微软雅黑" panose="020B0503020204020204" pitchFamily="34" charset="-122"/>
                  <a:cs typeface="+mn-ea"/>
                </a:rPr>
                <a:t>权限结构</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67398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3.6 IDAC-TC</a:t>
            </a:r>
            <a:r>
              <a:rPr lang="zh-CN" altLang="en-US" dirty="0">
                <a:sym typeface="微软雅黑" panose="020B0503020204020204" pitchFamily="34" charset="-122"/>
              </a:rPr>
              <a:t>模型安全性验证</a:t>
            </a:r>
          </a:p>
        </p:txBody>
      </p:sp>
      <p:grpSp>
        <p:nvGrpSpPr>
          <p:cNvPr id="3" name="组合 2">
            <a:extLst>
              <a:ext uri="{FF2B5EF4-FFF2-40B4-BE49-F238E27FC236}">
                <a16:creationId xmlns:a16="http://schemas.microsoft.com/office/drawing/2014/main" id="{FE56D75C-16D7-EC8B-CE8A-43261BF32329}"/>
              </a:ext>
            </a:extLst>
          </p:cNvPr>
          <p:cNvGrpSpPr/>
          <p:nvPr/>
        </p:nvGrpSpPr>
        <p:grpSpPr>
          <a:xfrm>
            <a:off x="4226836" y="3113586"/>
            <a:ext cx="1087910" cy="980203"/>
            <a:chOff x="5424755" y="1340768"/>
            <a:chExt cx="670560" cy="604586"/>
          </a:xfrm>
        </p:grpSpPr>
        <p:grpSp>
          <p:nvGrpSpPr>
            <p:cNvPr id="4" name="组合 3">
              <a:extLst>
                <a:ext uri="{FF2B5EF4-FFF2-40B4-BE49-F238E27FC236}">
                  <a16:creationId xmlns:a16="http://schemas.microsoft.com/office/drawing/2014/main" id="{34A81145-95A4-4D39-9902-AEB47E34ECA2}"/>
                </a:ext>
              </a:extLst>
            </p:cNvPr>
            <p:cNvGrpSpPr/>
            <p:nvPr/>
          </p:nvGrpSpPr>
          <p:grpSpPr>
            <a:xfrm>
              <a:off x="5424755" y="1340768"/>
              <a:ext cx="670560" cy="604586"/>
              <a:chOff x="3720691" y="2824413"/>
              <a:chExt cx="1341120" cy="1209172"/>
            </a:xfrm>
          </p:grpSpPr>
          <p:sp>
            <p:nvSpPr>
              <p:cNvPr id="9" name="Freeform 5">
                <a:extLst>
                  <a:ext uri="{FF2B5EF4-FFF2-40B4-BE49-F238E27FC236}">
                    <a16:creationId xmlns:a16="http://schemas.microsoft.com/office/drawing/2014/main" id="{37115BCF-D84E-A8F3-45AF-D61A1C6B34B8}"/>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0" name="Freeform 5">
                <a:extLst>
                  <a:ext uri="{FF2B5EF4-FFF2-40B4-BE49-F238E27FC236}">
                    <a16:creationId xmlns:a16="http://schemas.microsoft.com/office/drawing/2014/main" id="{1B31A9F0-B628-0D27-FA35-AE8050ABEDDA}"/>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5" name="Freeform 5">
              <a:extLst>
                <a:ext uri="{FF2B5EF4-FFF2-40B4-BE49-F238E27FC236}">
                  <a16:creationId xmlns:a16="http://schemas.microsoft.com/office/drawing/2014/main" id="{8244BA95-E13A-3C27-43B2-78465307D00E}"/>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cxnSp>
        <p:nvCxnSpPr>
          <p:cNvPr id="14" name="肘形连接符 114">
            <a:extLst>
              <a:ext uri="{FF2B5EF4-FFF2-40B4-BE49-F238E27FC236}">
                <a16:creationId xmlns:a16="http://schemas.microsoft.com/office/drawing/2014/main" id="{F9EAD1AE-39A2-64A7-992C-AEC3961A670C}"/>
              </a:ext>
            </a:extLst>
          </p:cNvPr>
          <p:cNvCxnSpPr>
            <a:cxnSpLocks/>
          </p:cNvCxnSpPr>
          <p:nvPr/>
        </p:nvCxnSpPr>
        <p:spPr>
          <a:xfrm>
            <a:off x="3267406" y="1966475"/>
            <a:ext cx="1331152" cy="1207485"/>
          </a:xfrm>
          <a:prstGeom prst="bentConnector3">
            <a:avLst>
              <a:gd name="adj1" fmla="val 101042"/>
            </a:avLst>
          </a:prstGeom>
          <a:ln>
            <a:solidFill>
              <a:srgbClr val="414455"/>
            </a:solidFill>
            <a:prstDash val="sysDash"/>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54FBA765-82F5-A8C8-6D7E-F31967FDEF6C}"/>
              </a:ext>
            </a:extLst>
          </p:cNvPr>
          <p:cNvGrpSpPr/>
          <p:nvPr/>
        </p:nvGrpSpPr>
        <p:grpSpPr>
          <a:xfrm>
            <a:off x="2714685" y="1731839"/>
            <a:ext cx="502789" cy="453321"/>
            <a:chOff x="5424755" y="1340768"/>
            <a:chExt cx="670560" cy="604586"/>
          </a:xfrm>
        </p:grpSpPr>
        <p:grpSp>
          <p:nvGrpSpPr>
            <p:cNvPr id="16" name="组合 15">
              <a:extLst>
                <a:ext uri="{FF2B5EF4-FFF2-40B4-BE49-F238E27FC236}">
                  <a16:creationId xmlns:a16="http://schemas.microsoft.com/office/drawing/2014/main" id="{241C0E97-6B25-2675-6506-D25C3C770F02}"/>
                </a:ext>
              </a:extLst>
            </p:cNvPr>
            <p:cNvGrpSpPr/>
            <p:nvPr/>
          </p:nvGrpSpPr>
          <p:grpSpPr>
            <a:xfrm>
              <a:off x="5424755" y="1340768"/>
              <a:ext cx="670560" cy="604586"/>
              <a:chOff x="5424755" y="1340768"/>
              <a:chExt cx="670560" cy="604586"/>
            </a:xfrm>
          </p:grpSpPr>
          <p:grpSp>
            <p:nvGrpSpPr>
              <p:cNvPr id="18" name="组合 17">
                <a:extLst>
                  <a:ext uri="{FF2B5EF4-FFF2-40B4-BE49-F238E27FC236}">
                    <a16:creationId xmlns:a16="http://schemas.microsoft.com/office/drawing/2014/main" id="{D0DB67B0-A03B-EAD8-6E43-F3A6E0A9C1DF}"/>
                  </a:ext>
                </a:extLst>
              </p:cNvPr>
              <p:cNvGrpSpPr/>
              <p:nvPr/>
            </p:nvGrpSpPr>
            <p:grpSpPr>
              <a:xfrm>
                <a:off x="5424755" y="1340768"/>
                <a:ext cx="670560" cy="604586"/>
                <a:chOff x="3720691" y="2824413"/>
                <a:chExt cx="1341120" cy="1209172"/>
              </a:xfrm>
            </p:grpSpPr>
            <p:sp>
              <p:nvSpPr>
                <p:cNvPr id="20" name="Freeform 5">
                  <a:extLst>
                    <a:ext uri="{FF2B5EF4-FFF2-40B4-BE49-F238E27FC236}">
                      <a16:creationId xmlns:a16="http://schemas.microsoft.com/office/drawing/2014/main" id="{1A5B4DA6-5463-B93C-2A5A-4FDF5633C502}"/>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21" name="Freeform 5">
                  <a:extLst>
                    <a:ext uri="{FF2B5EF4-FFF2-40B4-BE49-F238E27FC236}">
                      <a16:creationId xmlns:a16="http://schemas.microsoft.com/office/drawing/2014/main" id="{4F73052C-2E7F-0955-223B-36E182743DC9}"/>
                    </a:ext>
                  </a:extLst>
                </p:cNvPr>
                <p:cNvSpPr/>
                <p:nvPr/>
              </p:nvSpPr>
              <p:spPr bwMode="auto">
                <a:xfrm rot="1855731">
                  <a:off x="3764580" y="2863367"/>
                  <a:ext cx="1264631" cy="114020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9" name="Freeform 5">
                <a:extLst>
                  <a:ext uri="{FF2B5EF4-FFF2-40B4-BE49-F238E27FC236}">
                    <a16:creationId xmlns:a16="http://schemas.microsoft.com/office/drawing/2014/main" id="{7FF0A38D-1529-1A53-CA05-21217B2B2B98}"/>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7" name="TextBox 7">
              <a:extLst>
                <a:ext uri="{FF2B5EF4-FFF2-40B4-BE49-F238E27FC236}">
                  <a16:creationId xmlns:a16="http://schemas.microsoft.com/office/drawing/2014/main" id="{02AA7362-6A3A-C421-AE2A-4156C30E59E6}"/>
                </a:ext>
              </a:extLst>
            </p:cNvPr>
            <p:cNvSpPr>
              <a:spLocks noChangeArrowheads="1"/>
            </p:cNvSpPr>
            <p:nvPr/>
          </p:nvSpPr>
          <p:spPr bwMode="auto">
            <a:xfrm>
              <a:off x="5474824" y="1505957"/>
              <a:ext cx="576063" cy="30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01</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22" name="矩形 21">
            <a:extLst>
              <a:ext uri="{FF2B5EF4-FFF2-40B4-BE49-F238E27FC236}">
                <a16:creationId xmlns:a16="http://schemas.microsoft.com/office/drawing/2014/main" id="{26960C4F-9728-AA83-8C2F-8C867BF02FAD}"/>
              </a:ext>
            </a:extLst>
          </p:cNvPr>
          <p:cNvSpPr/>
          <p:nvPr/>
        </p:nvSpPr>
        <p:spPr>
          <a:xfrm>
            <a:off x="1195104" y="1818256"/>
            <a:ext cx="1520654" cy="284669"/>
          </a:xfrm>
          <a:prstGeom prst="rect">
            <a:avLst/>
          </a:prstGeom>
        </p:spPr>
        <p:txBody>
          <a:bodyPr wrap="square" lIns="68555" tIns="34278" rIns="68555" bIns="34278">
            <a:spAutoFit/>
          </a:bodyPr>
          <a:lstStyle/>
          <a:p>
            <a:r>
              <a:rPr lang="en-US" altLang="zh-CN" sz="1400" b="1" dirty="0">
                <a:solidFill>
                  <a:srgbClr val="414455"/>
                </a:solidFill>
                <a:latin typeface="微软雅黑" panose="020B0503020204020204" pitchFamily="34" charset="-122"/>
                <a:ea typeface="微软雅黑" panose="020B0503020204020204" pitchFamily="34" charset="-122"/>
              </a:rPr>
              <a:t>RSSOD</a:t>
            </a:r>
            <a:r>
              <a:rPr lang="zh-CN" altLang="en-US" sz="1400" b="1" dirty="0">
                <a:solidFill>
                  <a:srgbClr val="414455"/>
                </a:solidFill>
                <a:latin typeface="微软雅黑" panose="020B0503020204020204" pitchFamily="34" charset="-122"/>
                <a:ea typeface="微软雅黑" panose="020B0503020204020204" pitchFamily="34" charset="-122"/>
              </a:rPr>
              <a:t>约束状态</a:t>
            </a:r>
            <a:endParaRPr lang="en-US" altLang="zh-CN" sz="1400" b="1" dirty="0">
              <a:solidFill>
                <a:srgbClr val="414455"/>
              </a:solidFill>
              <a:latin typeface="微软雅黑" panose="020B0503020204020204" pitchFamily="34" charset="-122"/>
              <a:ea typeface="微软雅黑" panose="020B0503020204020204" pitchFamily="34" charset="-122"/>
            </a:endParaRPr>
          </a:p>
        </p:txBody>
      </p:sp>
      <p:cxnSp>
        <p:nvCxnSpPr>
          <p:cNvPr id="24" name="肘形连接符 124">
            <a:extLst>
              <a:ext uri="{FF2B5EF4-FFF2-40B4-BE49-F238E27FC236}">
                <a16:creationId xmlns:a16="http://schemas.microsoft.com/office/drawing/2014/main" id="{E2ACC6A9-0B31-E0DD-D6F4-4213F307F5D8}"/>
              </a:ext>
            </a:extLst>
          </p:cNvPr>
          <p:cNvCxnSpPr>
            <a:cxnSpLocks/>
            <a:endCxn id="27" idx="1"/>
          </p:cNvCxnSpPr>
          <p:nvPr/>
        </p:nvCxnSpPr>
        <p:spPr>
          <a:xfrm>
            <a:off x="5251450" y="3586451"/>
            <a:ext cx="1512125" cy="5187"/>
          </a:xfrm>
          <a:prstGeom prst="bentConnector3">
            <a:avLst>
              <a:gd name="adj1" fmla="val 50000"/>
            </a:avLst>
          </a:prstGeom>
          <a:ln>
            <a:solidFill>
              <a:srgbClr val="414455"/>
            </a:solidFill>
            <a:prstDash val="sysDash"/>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C5294CD-53B4-B8DE-E797-FBBA47D5943C}"/>
              </a:ext>
            </a:extLst>
          </p:cNvPr>
          <p:cNvGrpSpPr/>
          <p:nvPr/>
        </p:nvGrpSpPr>
        <p:grpSpPr>
          <a:xfrm>
            <a:off x="6728148" y="3369354"/>
            <a:ext cx="502789" cy="453321"/>
            <a:chOff x="5424755" y="1340768"/>
            <a:chExt cx="670560" cy="604586"/>
          </a:xfrm>
        </p:grpSpPr>
        <p:grpSp>
          <p:nvGrpSpPr>
            <p:cNvPr id="26" name="组合 25">
              <a:extLst>
                <a:ext uri="{FF2B5EF4-FFF2-40B4-BE49-F238E27FC236}">
                  <a16:creationId xmlns:a16="http://schemas.microsoft.com/office/drawing/2014/main" id="{DB56C50E-4F2C-BB20-EF24-D8870E7253A4}"/>
                </a:ext>
              </a:extLst>
            </p:cNvPr>
            <p:cNvGrpSpPr/>
            <p:nvPr/>
          </p:nvGrpSpPr>
          <p:grpSpPr>
            <a:xfrm>
              <a:off x="5424755" y="1340768"/>
              <a:ext cx="670560" cy="604586"/>
              <a:chOff x="5424755" y="1340768"/>
              <a:chExt cx="670560" cy="604586"/>
            </a:xfrm>
          </p:grpSpPr>
          <p:grpSp>
            <p:nvGrpSpPr>
              <p:cNvPr id="28" name="组合 27">
                <a:extLst>
                  <a:ext uri="{FF2B5EF4-FFF2-40B4-BE49-F238E27FC236}">
                    <a16:creationId xmlns:a16="http://schemas.microsoft.com/office/drawing/2014/main" id="{99DAC330-76A7-76FB-6835-D41991D5B87D}"/>
                  </a:ext>
                </a:extLst>
              </p:cNvPr>
              <p:cNvGrpSpPr/>
              <p:nvPr/>
            </p:nvGrpSpPr>
            <p:grpSpPr>
              <a:xfrm>
                <a:off x="5424755" y="1340768"/>
                <a:ext cx="670560" cy="604586"/>
                <a:chOff x="3720691" y="2824413"/>
                <a:chExt cx="1341120" cy="1209172"/>
              </a:xfrm>
            </p:grpSpPr>
            <p:sp>
              <p:nvSpPr>
                <p:cNvPr id="30" name="Freeform 5">
                  <a:extLst>
                    <a:ext uri="{FF2B5EF4-FFF2-40B4-BE49-F238E27FC236}">
                      <a16:creationId xmlns:a16="http://schemas.microsoft.com/office/drawing/2014/main" id="{0474DBFB-74D5-297E-91A0-C931ECE99A6E}"/>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31" name="Freeform 5">
                  <a:extLst>
                    <a:ext uri="{FF2B5EF4-FFF2-40B4-BE49-F238E27FC236}">
                      <a16:creationId xmlns:a16="http://schemas.microsoft.com/office/drawing/2014/main" id="{2861FA96-A51D-A77B-9C5F-27B346E55340}"/>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29" name="Freeform 5">
                <a:extLst>
                  <a:ext uri="{FF2B5EF4-FFF2-40B4-BE49-F238E27FC236}">
                    <a16:creationId xmlns:a16="http://schemas.microsoft.com/office/drawing/2014/main" id="{90205F5A-FDD0-1CB2-3B7F-B660FFCA1443}"/>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27" name="TextBox 7">
              <a:extLst>
                <a:ext uri="{FF2B5EF4-FFF2-40B4-BE49-F238E27FC236}">
                  <a16:creationId xmlns:a16="http://schemas.microsoft.com/office/drawing/2014/main" id="{187B88DE-0743-A206-87E7-479A0DB59182}"/>
                </a:ext>
              </a:extLst>
            </p:cNvPr>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02</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32" name="矩形 31">
            <a:extLst>
              <a:ext uri="{FF2B5EF4-FFF2-40B4-BE49-F238E27FC236}">
                <a16:creationId xmlns:a16="http://schemas.microsoft.com/office/drawing/2014/main" id="{065BF975-9953-20F4-8FE1-D87D884C5773}"/>
              </a:ext>
            </a:extLst>
          </p:cNvPr>
          <p:cNvSpPr/>
          <p:nvPr/>
        </p:nvSpPr>
        <p:spPr>
          <a:xfrm>
            <a:off x="7284627" y="3451759"/>
            <a:ext cx="1163522" cy="315447"/>
          </a:xfrm>
          <a:prstGeom prst="rect">
            <a:avLst/>
          </a:prstGeom>
        </p:spPr>
        <p:txBody>
          <a:bodyPr wrap="square" lIns="68555" tIns="34278" rIns="68555" bIns="34278">
            <a:spAutoFit/>
          </a:bodyPr>
          <a:lstStyle/>
          <a:p>
            <a:r>
              <a:rPr lang="zh-CN" altLang="en-US" sz="1600" b="1" dirty="0">
                <a:solidFill>
                  <a:srgbClr val="414455"/>
                </a:solidFill>
                <a:latin typeface="微软雅黑" panose="020B0503020204020204" pitchFamily="34" charset="-122"/>
                <a:ea typeface="微软雅黑" panose="020B0503020204020204" pitchFamily="34" charset="-122"/>
              </a:rPr>
              <a:t>系统状态</a:t>
            </a:r>
            <a:endParaRPr lang="en-US" altLang="zh-CN" sz="1600" b="1" dirty="0">
              <a:solidFill>
                <a:srgbClr val="414455"/>
              </a:solidFill>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8D489938-1A3A-F6DC-CAD1-2AF7F0AE6127}"/>
              </a:ext>
            </a:extLst>
          </p:cNvPr>
          <p:cNvGrpSpPr/>
          <p:nvPr/>
        </p:nvGrpSpPr>
        <p:grpSpPr>
          <a:xfrm>
            <a:off x="759701" y="4805134"/>
            <a:ext cx="394805" cy="355962"/>
            <a:chOff x="5424755" y="1340768"/>
            <a:chExt cx="670560" cy="604586"/>
          </a:xfrm>
        </p:grpSpPr>
        <p:grpSp>
          <p:nvGrpSpPr>
            <p:cNvPr id="35" name="组合 34">
              <a:extLst>
                <a:ext uri="{FF2B5EF4-FFF2-40B4-BE49-F238E27FC236}">
                  <a16:creationId xmlns:a16="http://schemas.microsoft.com/office/drawing/2014/main" id="{7058CE7E-815E-96ED-8AB9-83628316556C}"/>
                </a:ext>
              </a:extLst>
            </p:cNvPr>
            <p:cNvGrpSpPr/>
            <p:nvPr/>
          </p:nvGrpSpPr>
          <p:grpSpPr>
            <a:xfrm>
              <a:off x="5424755" y="1340768"/>
              <a:ext cx="670560" cy="604586"/>
              <a:chOff x="3720691" y="2824413"/>
              <a:chExt cx="1341120" cy="1209172"/>
            </a:xfrm>
          </p:grpSpPr>
          <p:sp>
            <p:nvSpPr>
              <p:cNvPr id="37" name="Freeform 5">
                <a:extLst>
                  <a:ext uri="{FF2B5EF4-FFF2-40B4-BE49-F238E27FC236}">
                    <a16:creationId xmlns:a16="http://schemas.microsoft.com/office/drawing/2014/main" id="{210BB572-2234-2DEA-C099-76ACE5961C83}"/>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38" name="Freeform 5">
                <a:extLst>
                  <a:ext uri="{FF2B5EF4-FFF2-40B4-BE49-F238E27FC236}">
                    <a16:creationId xmlns:a16="http://schemas.microsoft.com/office/drawing/2014/main" id="{F67C22A4-DA61-A04F-23ED-4C1443C68A7D}"/>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36" name="Freeform 5">
              <a:extLst>
                <a:ext uri="{FF2B5EF4-FFF2-40B4-BE49-F238E27FC236}">
                  <a16:creationId xmlns:a16="http://schemas.microsoft.com/office/drawing/2014/main" id="{CAF3DCC2-8DE4-0E47-49A9-36937CB17689}"/>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cxnSp>
        <p:nvCxnSpPr>
          <p:cNvPr id="40" name="直接连接符 39">
            <a:extLst>
              <a:ext uri="{FF2B5EF4-FFF2-40B4-BE49-F238E27FC236}">
                <a16:creationId xmlns:a16="http://schemas.microsoft.com/office/drawing/2014/main" id="{C826D7E3-2B14-226C-9C6D-7AFD277FB9FE}"/>
              </a:ext>
            </a:extLst>
          </p:cNvPr>
          <p:cNvCxnSpPr/>
          <p:nvPr/>
        </p:nvCxnSpPr>
        <p:spPr>
          <a:xfrm>
            <a:off x="1302900" y="4940345"/>
            <a:ext cx="6123925"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9091DAB2-044E-0B12-E382-9B73602BA84D}"/>
              </a:ext>
            </a:extLst>
          </p:cNvPr>
          <p:cNvGrpSpPr/>
          <p:nvPr/>
        </p:nvGrpSpPr>
        <p:grpSpPr>
          <a:xfrm>
            <a:off x="7533951" y="4842552"/>
            <a:ext cx="193989" cy="174903"/>
            <a:chOff x="3720691" y="2824413"/>
            <a:chExt cx="1341120" cy="1209172"/>
          </a:xfrm>
        </p:grpSpPr>
        <p:sp>
          <p:nvSpPr>
            <p:cNvPr id="42" name="Freeform 5">
              <a:extLst>
                <a:ext uri="{FF2B5EF4-FFF2-40B4-BE49-F238E27FC236}">
                  <a16:creationId xmlns:a16="http://schemas.microsoft.com/office/drawing/2014/main" id="{23C3A1B6-C83E-3000-A6D7-63E2456D410E}"/>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43" name="Freeform 5">
              <a:extLst>
                <a:ext uri="{FF2B5EF4-FFF2-40B4-BE49-F238E27FC236}">
                  <a16:creationId xmlns:a16="http://schemas.microsoft.com/office/drawing/2014/main" id="{E8E91525-E62B-6658-DE31-B844F38731C7}"/>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44" name="TextBox 144">
            <a:extLst>
              <a:ext uri="{FF2B5EF4-FFF2-40B4-BE49-F238E27FC236}">
                <a16:creationId xmlns:a16="http://schemas.microsoft.com/office/drawing/2014/main" id="{49F9ED5C-82CA-E7A3-DE07-8CBA9346E4AE}"/>
              </a:ext>
            </a:extLst>
          </p:cNvPr>
          <p:cNvSpPr txBox="1"/>
          <p:nvPr/>
        </p:nvSpPr>
        <p:spPr>
          <a:xfrm>
            <a:off x="1230476" y="5050983"/>
            <a:ext cx="6407261" cy="584775"/>
          </a:xfrm>
          <a:prstGeom prst="rect">
            <a:avLst/>
          </a:prstGeom>
          <a:noFill/>
        </p:spPr>
        <p:txBody>
          <a:bodyPr wrap="square" rtlCol="0">
            <a:spAutoFit/>
          </a:bodyPr>
          <a:lstStyle/>
          <a:p>
            <a:r>
              <a:rPr lang="zh-CN" altLang="en-US" sz="1600" dirty="0">
                <a:solidFill>
                  <a:srgbClr val="414455"/>
                </a:solidFill>
                <a:latin typeface="微软雅黑" panose="020B0503020204020204" pitchFamily="34" charset="-122"/>
                <a:ea typeface="微软雅黑" panose="020B0503020204020204" pitchFamily="34" charset="-122"/>
              </a:rPr>
              <a:t>域</a:t>
            </a:r>
            <a:r>
              <a:rPr lang="en-US" altLang="zh-CN" sz="1600" dirty="0">
                <a:solidFill>
                  <a:srgbClr val="414455"/>
                </a:solidFill>
                <a:latin typeface="微软雅黑" panose="020B0503020204020204" pitchFamily="34" charset="-122"/>
                <a:ea typeface="微软雅黑" panose="020B0503020204020204" pitchFamily="34" charset="-122"/>
              </a:rPr>
              <a:t>CORE</a:t>
            </a:r>
            <a:r>
              <a:rPr lang="zh-CN" altLang="en-US" sz="1600" dirty="0">
                <a:solidFill>
                  <a:srgbClr val="414455"/>
                </a:solidFill>
                <a:latin typeface="微软雅黑" panose="020B0503020204020204" pitchFamily="34" charset="-122"/>
                <a:ea typeface="微软雅黑" panose="020B0503020204020204" pitchFamily="34" charset="-122"/>
              </a:rPr>
              <a:t>模型的角色分配行为安全性验证表明，模型可以保证</a:t>
            </a:r>
            <a:r>
              <a:rPr lang="zh-CN" altLang="zh-CN" sz="1600" dirty="0">
                <a:solidFill>
                  <a:srgbClr val="414455"/>
                </a:solidFill>
                <a:latin typeface="微软雅黑" panose="020B0503020204020204" pitchFamily="34" charset="-122"/>
                <a:ea typeface="微软雅黑" panose="020B0503020204020204" pitchFamily="34" charset="-122"/>
              </a:rPr>
              <a:t>单个域内用户只能被分配一个角色</a:t>
            </a:r>
            <a:r>
              <a:rPr lang="zh-CN" altLang="en-US" sz="1600" dirty="0">
                <a:solidFill>
                  <a:srgbClr val="414455"/>
                </a:solidFill>
                <a:latin typeface="微软雅黑" panose="020B0503020204020204" pitchFamily="34" charset="-122"/>
                <a:ea typeface="微软雅黑" panose="020B0503020204020204" pitchFamily="34" charset="-122"/>
              </a:rPr>
              <a:t>，即不违反</a:t>
            </a:r>
            <a:r>
              <a:rPr lang="en-US" altLang="zh-CN" sz="1600" dirty="0">
                <a:solidFill>
                  <a:srgbClr val="414455"/>
                </a:solidFill>
                <a:latin typeface="微软雅黑" panose="020B0503020204020204" pitchFamily="34" charset="-122"/>
                <a:ea typeface="微软雅黑" panose="020B0503020204020204" pitchFamily="34" charset="-122"/>
              </a:rPr>
              <a:t>RSSOD</a:t>
            </a:r>
            <a:r>
              <a:rPr lang="zh-CN" altLang="en-US" sz="1600" dirty="0">
                <a:solidFill>
                  <a:srgbClr val="414455"/>
                </a:solidFill>
                <a:latin typeface="微软雅黑" panose="020B0503020204020204" pitchFamily="34" charset="-122"/>
                <a:ea typeface="微软雅黑" panose="020B0503020204020204" pitchFamily="34" charset="-122"/>
              </a:rPr>
              <a:t>约束。</a:t>
            </a:r>
          </a:p>
        </p:txBody>
      </p:sp>
      <p:pic>
        <p:nvPicPr>
          <p:cNvPr id="48" name="图片 47">
            <a:extLst>
              <a:ext uri="{FF2B5EF4-FFF2-40B4-BE49-F238E27FC236}">
                <a16:creationId xmlns:a16="http://schemas.microsoft.com/office/drawing/2014/main" id="{AC34A070-A7F4-3CC4-9782-1B452CBD67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494" y="2348830"/>
            <a:ext cx="4033916" cy="2017965"/>
          </a:xfrm>
          <a:prstGeom prst="rect">
            <a:avLst/>
          </a:prstGeom>
          <a:noFill/>
          <a:ln>
            <a:noFill/>
          </a:ln>
        </p:spPr>
      </p:pic>
      <p:pic>
        <p:nvPicPr>
          <p:cNvPr id="49" name="图片 48">
            <a:extLst>
              <a:ext uri="{FF2B5EF4-FFF2-40B4-BE49-F238E27FC236}">
                <a16:creationId xmlns:a16="http://schemas.microsoft.com/office/drawing/2014/main" id="{5D9D8AFD-0939-950C-9AF7-2C4075FC88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94969" y="1385274"/>
            <a:ext cx="4081683" cy="1651497"/>
          </a:xfrm>
          <a:prstGeom prst="rect">
            <a:avLst/>
          </a:prstGeom>
          <a:noFill/>
          <a:ln>
            <a:noFill/>
          </a:ln>
        </p:spPr>
      </p:pic>
      <p:sp>
        <p:nvSpPr>
          <p:cNvPr id="50" name="Freeform 206">
            <a:extLst>
              <a:ext uri="{FF2B5EF4-FFF2-40B4-BE49-F238E27FC236}">
                <a16:creationId xmlns:a16="http://schemas.microsoft.com/office/drawing/2014/main" id="{0BDD8FE1-FCB6-8E7B-B815-53DCB83EFC92}"/>
              </a:ext>
            </a:extLst>
          </p:cNvPr>
          <p:cNvSpPr>
            <a:spLocks noChangeAspect="1" noEditPoints="1"/>
          </p:cNvSpPr>
          <p:nvPr/>
        </p:nvSpPr>
        <p:spPr bwMode="auto">
          <a:xfrm>
            <a:off x="4598558" y="3330732"/>
            <a:ext cx="420643" cy="50846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320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childTnLst>
                          </p:cTn>
                        </p:par>
                        <p:par>
                          <p:cTn id="17" fill="hold">
                            <p:stCondLst>
                              <p:cond delay="2000"/>
                            </p:stCondLst>
                            <p:childTnLst>
                              <p:par>
                                <p:cTn id="18" presetID="49" presetClass="entr" presetSubtype="0" decel="10000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 calcmode="lin" valueType="num">
                                      <p:cBhvr>
                                        <p:cTn id="22" dur="500" fill="hold"/>
                                        <p:tgtEl>
                                          <p:spTgt spid="15"/>
                                        </p:tgtEl>
                                        <p:attrNameLst>
                                          <p:attrName>style.rotation</p:attrName>
                                        </p:attrNameLst>
                                      </p:cBhvr>
                                      <p:tavLst>
                                        <p:tav tm="0">
                                          <p:val>
                                            <p:fltVal val="360"/>
                                          </p:val>
                                        </p:tav>
                                        <p:tav tm="100000">
                                          <p:val>
                                            <p:fltVal val="0"/>
                                          </p:val>
                                        </p:tav>
                                      </p:tavLst>
                                    </p:anim>
                                    <p:animEffect transition="in" filter="fade">
                                      <p:cBhvr>
                                        <p:cTn id="23" dur="500"/>
                                        <p:tgtEl>
                                          <p:spTgt spid="15"/>
                                        </p:tgtEl>
                                      </p:cBhvr>
                                    </p:animEffect>
                                  </p:childTnLst>
                                </p:cTn>
                              </p:par>
                              <p:par>
                                <p:cTn id="24" presetID="14" presetClass="entr" presetSubtype="1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randombar(horizontal)">
                                      <p:cBhvr>
                                        <p:cTn id="26" dur="400"/>
                                        <p:tgtEl>
                                          <p:spTgt spid="22"/>
                                        </p:tgtEl>
                                      </p:cBhvr>
                                    </p:animEffect>
                                  </p:childTnLst>
                                </p:cTn>
                              </p:par>
                              <p:par>
                                <p:cTn id="27" presetID="2" presetClass="entr" presetSubtype="8" fill="hold" nodeType="withEffect">
                                  <p:stCondLst>
                                    <p:cond delay="50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fill="hold"/>
                                        <p:tgtEl>
                                          <p:spTgt spid="48"/>
                                        </p:tgtEl>
                                        <p:attrNameLst>
                                          <p:attrName>ppt_x</p:attrName>
                                        </p:attrNameLst>
                                      </p:cBhvr>
                                      <p:tavLst>
                                        <p:tav tm="0">
                                          <p:val>
                                            <p:strVal val="0-#ppt_w/2"/>
                                          </p:val>
                                        </p:tav>
                                        <p:tav tm="100000">
                                          <p:val>
                                            <p:strVal val="#ppt_x"/>
                                          </p:val>
                                        </p:tav>
                                      </p:tavLst>
                                    </p:anim>
                                    <p:anim calcmode="lin" valueType="num">
                                      <p:cBhvr additive="base">
                                        <p:cTn id="30" dur="500" fill="hold"/>
                                        <p:tgtEl>
                                          <p:spTgt spid="48"/>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par>
                          <p:cTn id="35" fill="hold">
                            <p:stCondLst>
                              <p:cond delay="3500"/>
                            </p:stCondLst>
                            <p:childTnLst>
                              <p:par>
                                <p:cTn id="36" presetID="49" presetClass="entr" presetSubtype="0" decel="10000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 calcmode="lin" valueType="num">
                                      <p:cBhvr>
                                        <p:cTn id="40" dur="500" fill="hold"/>
                                        <p:tgtEl>
                                          <p:spTgt spid="25"/>
                                        </p:tgtEl>
                                        <p:attrNameLst>
                                          <p:attrName>style.rotation</p:attrName>
                                        </p:attrNameLst>
                                      </p:cBhvr>
                                      <p:tavLst>
                                        <p:tav tm="0">
                                          <p:val>
                                            <p:fltVal val="360"/>
                                          </p:val>
                                        </p:tav>
                                        <p:tav tm="100000">
                                          <p:val>
                                            <p:fltVal val="0"/>
                                          </p:val>
                                        </p:tav>
                                      </p:tavLst>
                                    </p:anim>
                                    <p:animEffect transition="in" filter="fade">
                                      <p:cBhvr>
                                        <p:cTn id="41" dur="500"/>
                                        <p:tgtEl>
                                          <p:spTgt spid="25"/>
                                        </p:tgtEl>
                                      </p:cBhvr>
                                    </p:animEffect>
                                  </p:childTnLst>
                                </p:cTn>
                              </p:par>
                              <p:par>
                                <p:cTn id="42" presetID="14" presetClass="entr" presetSubtype="10" fill="hold" grpId="0" nodeType="withEffect">
                                  <p:stCondLst>
                                    <p:cond delay="500"/>
                                  </p:stCondLst>
                                  <p:childTnLst>
                                    <p:set>
                                      <p:cBhvr>
                                        <p:cTn id="43" dur="1" fill="hold">
                                          <p:stCondLst>
                                            <p:cond delay="0"/>
                                          </p:stCondLst>
                                        </p:cTn>
                                        <p:tgtEl>
                                          <p:spTgt spid="32"/>
                                        </p:tgtEl>
                                        <p:attrNameLst>
                                          <p:attrName>style.visibility</p:attrName>
                                        </p:attrNameLst>
                                      </p:cBhvr>
                                      <p:to>
                                        <p:strVal val="visible"/>
                                      </p:to>
                                    </p:set>
                                    <p:animEffect transition="in" filter="randombar(horizontal)">
                                      <p:cBhvr>
                                        <p:cTn id="44" dur="400"/>
                                        <p:tgtEl>
                                          <p:spTgt spid="32"/>
                                        </p:tgtEl>
                                      </p:cBhvr>
                                    </p:animEffect>
                                  </p:childTnLst>
                                </p:cTn>
                              </p:par>
                              <p:par>
                                <p:cTn id="45" presetID="2" presetClass="entr" presetSubtype="2" fill="hold" nodeType="withEffect">
                                  <p:stCondLst>
                                    <p:cond delay="50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500" fill="hold"/>
                                        <p:tgtEl>
                                          <p:spTgt spid="49"/>
                                        </p:tgtEl>
                                        <p:attrNameLst>
                                          <p:attrName>ppt_x</p:attrName>
                                        </p:attrNameLst>
                                      </p:cBhvr>
                                      <p:tavLst>
                                        <p:tav tm="0">
                                          <p:val>
                                            <p:strVal val="1+#ppt_w/2"/>
                                          </p:val>
                                        </p:tav>
                                        <p:tav tm="100000">
                                          <p:val>
                                            <p:strVal val="#ppt_x"/>
                                          </p:val>
                                        </p:tav>
                                      </p:tavLst>
                                    </p:anim>
                                    <p:anim calcmode="lin" valueType="num">
                                      <p:cBhvr additive="base">
                                        <p:cTn id="48" dur="500" fill="hold"/>
                                        <p:tgtEl>
                                          <p:spTgt spid="49"/>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fill="hold"/>
                                        <p:tgtEl>
                                          <p:spTgt spid="34"/>
                                        </p:tgtEl>
                                        <p:attrNameLst>
                                          <p:attrName>ppt_x</p:attrName>
                                        </p:attrNameLst>
                                      </p:cBhvr>
                                      <p:tavLst>
                                        <p:tav tm="0">
                                          <p:val>
                                            <p:strVal val="0-#ppt_w/2"/>
                                          </p:val>
                                        </p:tav>
                                        <p:tav tm="100000">
                                          <p:val>
                                            <p:strVal val="#ppt_x"/>
                                          </p:val>
                                        </p:tav>
                                      </p:tavLst>
                                    </p:anim>
                                    <p:anim calcmode="lin" valueType="num">
                                      <p:cBhvr additive="base">
                                        <p:cTn id="53" dur="500" fill="hold"/>
                                        <p:tgtEl>
                                          <p:spTgt spid="34"/>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par>
                                <p:cTn id="58" presetID="2" presetClass="entr" presetSubtype="2" fill="hold" nodeType="withEffect">
                                  <p:stCondLst>
                                    <p:cond delay="25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500" fill="hold"/>
                                        <p:tgtEl>
                                          <p:spTgt spid="41"/>
                                        </p:tgtEl>
                                        <p:attrNameLst>
                                          <p:attrName>ppt_x</p:attrName>
                                        </p:attrNameLst>
                                      </p:cBhvr>
                                      <p:tavLst>
                                        <p:tav tm="0">
                                          <p:val>
                                            <p:strVal val="1+#ppt_w/2"/>
                                          </p:val>
                                        </p:tav>
                                        <p:tav tm="100000">
                                          <p:val>
                                            <p:strVal val="#ppt_x"/>
                                          </p:val>
                                        </p:tav>
                                      </p:tavLst>
                                    </p:anim>
                                    <p:anim calcmode="lin" valueType="num">
                                      <p:cBhvr additive="base">
                                        <p:cTn id="61" dur="500" fill="hold"/>
                                        <p:tgtEl>
                                          <p:spTgt spid="41"/>
                                        </p:tgtEl>
                                        <p:attrNameLst>
                                          <p:attrName>ppt_y</p:attrName>
                                        </p:attrNameLst>
                                      </p:cBhvr>
                                      <p:tavLst>
                                        <p:tav tm="0">
                                          <p:val>
                                            <p:strVal val="#ppt_y"/>
                                          </p:val>
                                        </p:tav>
                                        <p:tav tm="100000">
                                          <p:val>
                                            <p:strVal val="#ppt_y"/>
                                          </p:val>
                                        </p:tav>
                                      </p:tavLst>
                                    </p:anim>
                                  </p:childTnLst>
                                </p:cTn>
                              </p:par>
                            </p:childTnLst>
                          </p:cTn>
                        </p:par>
                        <p:par>
                          <p:cTn id="62" fill="hold">
                            <p:stCondLst>
                              <p:cond delay="5750"/>
                            </p:stCondLst>
                            <p:childTnLst>
                              <p:par>
                                <p:cTn id="63" presetID="18" presetClass="entr" presetSubtype="3"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strips(upRight)">
                                      <p:cBhvr>
                                        <p:cTn id="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P spid="44" grpId="0"/>
      <p:bldP spid="5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3.6 IDAC-TC</a:t>
            </a:r>
            <a:r>
              <a:rPr lang="zh-CN" altLang="en-US" dirty="0">
                <a:sym typeface="微软雅黑" panose="020B0503020204020204" pitchFamily="34" charset="-122"/>
              </a:rPr>
              <a:t>模型安全性验证</a:t>
            </a:r>
          </a:p>
        </p:txBody>
      </p:sp>
      <p:cxnSp>
        <p:nvCxnSpPr>
          <p:cNvPr id="76" name="肘形连接符 13">
            <a:extLst>
              <a:ext uri="{FF2B5EF4-FFF2-40B4-BE49-F238E27FC236}">
                <a16:creationId xmlns:a16="http://schemas.microsoft.com/office/drawing/2014/main" id="{F8FBD9D6-ADF6-649F-35AF-DB7B5B7DEA3E}"/>
              </a:ext>
            </a:extLst>
          </p:cNvPr>
          <p:cNvCxnSpPr>
            <a:cxnSpLocks/>
            <a:endCxn id="88" idx="1"/>
          </p:cNvCxnSpPr>
          <p:nvPr/>
        </p:nvCxnSpPr>
        <p:spPr>
          <a:xfrm rot="5400000" flipH="1" flipV="1">
            <a:off x="2846477" y="2297285"/>
            <a:ext cx="1750680" cy="526480"/>
          </a:xfrm>
          <a:prstGeom prst="bentConnector2">
            <a:avLst/>
          </a:prstGeom>
          <a:ln w="9525" cap="rnd">
            <a:solidFill>
              <a:srgbClr val="414455"/>
            </a:solidFill>
            <a:prstDash val="sysDash"/>
          </a:ln>
        </p:spPr>
        <p:style>
          <a:lnRef idx="1">
            <a:schemeClr val="accent1"/>
          </a:lnRef>
          <a:fillRef idx="0">
            <a:schemeClr val="accent1"/>
          </a:fillRef>
          <a:effectRef idx="0">
            <a:schemeClr val="accent1"/>
          </a:effectRef>
          <a:fontRef idx="minor">
            <a:schemeClr val="tx1"/>
          </a:fontRef>
        </p:style>
      </p:cxnSp>
      <p:cxnSp>
        <p:nvCxnSpPr>
          <p:cNvPr id="77" name="肘形连接符 14">
            <a:extLst>
              <a:ext uri="{FF2B5EF4-FFF2-40B4-BE49-F238E27FC236}">
                <a16:creationId xmlns:a16="http://schemas.microsoft.com/office/drawing/2014/main" id="{1A81301F-F9E8-E050-3B03-54D7F7C97692}"/>
              </a:ext>
            </a:extLst>
          </p:cNvPr>
          <p:cNvCxnSpPr>
            <a:cxnSpLocks/>
            <a:stCxn id="82" idx="4"/>
          </p:cNvCxnSpPr>
          <p:nvPr/>
        </p:nvCxnSpPr>
        <p:spPr>
          <a:xfrm rot="10800000" flipH="1" flipV="1">
            <a:off x="3817747" y="3300148"/>
            <a:ext cx="2416798" cy="508664"/>
          </a:xfrm>
          <a:prstGeom prst="bentConnector3">
            <a:avLst>
              <a:gd name="adj1" fmla="val 22155"/>
            </a:avLst>
          </a:prstGeom>
          <a:ln w="9525">
            <a:solidFill>
              <a:srgbClr val="414455"/>
            </a:solidFill>
            <a:prstDash val="sysDash"/>
          </a:ln>
        </p:spPr>
        <p:style>
          <a:lnRef idx="1">
            <a:schemeClr val="accent1"/>
          </a:lnRef>
          <a:fillRef idx="0">
            <a:schemeClr val="accent1"/>
          </a:fillRef>
          <a:effectRef idx="0">
            <a:schemeClr val="accent1"/>
          </a:effectRef>
          <a:fontRef idx="minor">
            <a:schemeClr val="tx1"/>
          </a:fontRef>
        </p:style>
      </p:cxnSp>
      <p:cxnSp>
        <p:nvCxnSpPr>
          <p:cNvPr id="79" name="肘形连接符 16">
            <a:extLst>
              <a:ext uri="{FF2B5EF4-FFF2-40B4-BE49-F238E27FC236}">
                <a16:creationId xmlns:a16="http://schemas.microsoft.com/office/drawing/2014/main" id="{4C9DE4E2-0EB8-22C3-BF07-2904B028FFAC}"/>
              </a:ext>
            </a:extLst>
          </p:cNvPr>
          <p:cNvCxnSpPr>
            <a:cxnSpLocks/>
            <a:stCxn id="81" idx="7"/>
            <a:endCxn id="118" idx="9"/>
          </p:cNvCxnSpPr>
          <p:nvPr/>
        </p:nvCxnSpPr>
        <p:spPr>
          <a:xfrm rot="10800000" flipV="1">
            <a:off x="310310" y="3254697"/>
            <a:ext cx="2113648" cy="230621"/>
          </a:xfrm>
          <a:prstGeom prst="bentConnector3">
            <a:avLst>
              <a:gd name="adj1" fmla="val 50000"/>
            </a:avLst>
          </a:prstGeom>
          <a:ln w="9525">
            <a:solidFill>
              <a:srgbClr val="414455"/>
            </a:solidFill>
            <a:prstDash val="sysDash"/>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0DA08DFD-DFC2-10AA-276D-87C828D9A54F}"/>
              </a:ext>
            </a:extLst>
          </p:cNvPr>
          <p:cNvGrpSpPr/>
          <p:nvPr/>
        </p:nvGrpSpPr>
        <p:grpSpPr>
          <a:xfrm>
            <a:off x="2423958" y="2621965"/>
            <a:ext cx="1430716" cy="944378"/>
            <a:chOff x="1633091" y="2393556"/>
            <a:chExt cx="2952328" cy="1843589"/>
          </a:xfrm>
        </p:grpSpPr>
        <p:sp>
          <p:nvSpPr>
            <p:cNvPr id="81" name="Freeform 9">
              <a:extLst>
                <a:ext uri="{FF2B5EF4-FFF2-40B4-BE49-F238E27FC236}">
                  <a16:creationId xmlns:a16="http://schemas.microsoft.com/office/drawing/2014/main" id="{5568F533-2D33-24AB-2030-BCF96F66B591}"/>
                </a:ext>
              </a:extLst>
            </p:cNvPr>
            <p:cNvSpPr/>
            <p:nvPr/>
          </p:nvSpPr>
          <p:spPr bwMode="auto">
            <a:xfrm flipH="1">
              <a:off x="1633091" y="2393556"/>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gradFill>
              <a:gsLst>
                <a:gs pos="0">
                  <a:srgbClr val="D3D3D3"/>
                </a:gs>
                <a:gs pos="100000">
                  <a:srgbClr val="F9F9F9"/>
                </a:gs>
              </a:gsLst>
              <a:lin ang="16200000" scaled="0"/>
            </a:gradFill>
            <a:ln>
              <a:noFill/>
            </a:ln>
            <a:effectLst>
              <a:outerShdw blurRad="190500" dist="114300" dir="5400000" algn="t" rotWithShape="0">
                <a:prstClr val="black">
                  <a:alpha val="40000"/>
                </a:prstClr>
              </a:outerShdw>
            </a:effectLst>
          </p:spPr>
          <p:txBody>
            <a:bodyPr vert="horz" wrap="square" lIns="56625" tIns="28312" rIns="56625" bIns="28312"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125">
                <a:solidFill>
                  <a:sysClr val="windowText" lastClr="000000"/>
                </a:solidFill>
                <a:latin typeface="Calibri" panose="020F0502020204030204"/>
                <a:ea typeface="宋体" panose="02010600030101010101" pitchFamily="2" charset="-122"/>
              </a:endParaRPr>
            </a:p>
          </p:txBody>
        </p:sp>
        <p:sp>
          <p:nvSpPr>
            <p:cNvPr id="82" name="Freeform 9">
              <a:extLst>
                <a:ext uri="{FF2B5EF4-FFF2-40B4-BE49-F238E27FC236}">
                  <a16:creationId xmlns:a16="http://schemas.microsoft.com/office/drawing/2014/main" id="{FF6C20B9-D324-D5B5-2A3D-D9125B131775}"/>
                </a:ext>
              </a:extLst>
            </p:cNvPr>
            <p:cNvSpPr/>
            <p:nvPr/>
          </p:nvSpPr>
          <p:spPr bwMode="auto">
            <a:xfrm flipH="1">
              <a:off x="1709291" y="2441139"/>
              <a:ext cx="2799928" cy="174842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gradFill>
              <a:gsLst>
                <a:gs pos="0">
                  <a:srgbClr val="D3D3D3"/>
                </a:gs>
                <a:gs pos="100000">
                  <a:srgbClr val="F9F9F9"/>
                </a:gs>
              </a:gsLst>
              <a:lin ang="5400000" scaled="0"/>
            </a:gradFill>
            <a:ln>
              <a:noFill/>
            </a:ln>
            <a:effectLst>
              <a:outerShdw blurRad="190500" dist="114300" dir="5400000" algn="t" rotWithShape="0">
                <a:prstClr val="black">
                  <a:alpha val="40000"/>
                </a:prstClr>
              </a:outerShdw>
            </a:effectLst>
          </p:spPr>
          <p:txBody>
            <a:bodyPr vert="horz" wrap="square" lIns="56625" tIns="28312" rIns="56625" bIns="28312"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125">
                <a:solidFill>
                  <a:sysClr val="windowText" lastClr="000000"/>
                </a:solidFill>
                <a:latin typeface="Calibri" panose="020F0502020204030204"/>
                <a:ea typeface="宋体" panose="02010600030101010101" pitchFamily="2" charset="-122"/>
              </a:endParaRPr>
            </a:p>
          </p:txBody>
        </p:sp>
      </p:grpSp>
      <p:sp>
        <p:nvSpPr>
          <p:cNvPr id="83" name="KSO_Shape">
            <a:extLst>
              <a:ext uri="{FF2B5EF4-FFF2-40B4-BE49-F238E27FC236}">
                <a16:creationId xmlns:a16="http://schemas.microsoft.com/office/drawing/2014/main" id="{F2E46BDA-CB1B-C5CC-A2B3-5F50C00AE32F}"/>
              </a:ext>
            </a:extLst>
          </p:cNvPr>
          <p:cNvSpPr/>
          <p:nvPr/>
        </p:nvSpPr>
        <p:spPr bwMode="auto">
          <a:xfrm>
            <a:off x="2796384" y="2940892"/>
            <a:ext cx="475633" cy="47563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414455"/>
          </a:solidFill>
          <a:ln>
            <a:noFill/>
          </a:ln>
        </p:spPr>
        <p:txBody>
          <a:bodyPr anchor="ctr">
            <a:scene3d>
              <a:camera prst="orthographicFront"/>
              <a:lightRig rig="threePt" dir="t"/>
            </a:scene3d>
            <a:sp3d>
              <a:contourClr>
                <a:srgbClr val="FFFFFF"/>
              </a:contourClr>
            </a:sp3d>
          </a:bodyPr>
          <a:lstStyle/>
          <a:p>
            <a:pPr algn="ctr">
              <a:defRPr/>
            </a:pP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85" name="矩形 47">
            <a:extLst>
              <a:ext uri="{FF2B5EF4-FFF2-40B4-BE49-F238E27FC236}">
                <a16:creationId xmlns:a16="http://schemas.microsoft.com/office/drawing/2014/main" id="{57C5786F-92C0-09EF-A895-1AF1FCD16B6C}"/>
              </a:ext>
            </a:extLst>
          </p:cNvPr>
          <p:cNvSpPr>
            <a:spLocks noChangeArrowheads="1"/>
          </p:cNvSpPr>
          <p:nvPr/>
        </p:nvSpPr>
        <p:spPr bwMode="auto">
          <a:xfrm>
            <a:off x="205151" y="1257967"/>
            <a:ext cx="2980300" cy="133995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75000"/>
                    <a:lumOff val="25000"/>
                  </a:schemeClr>
                </a:solidFill>
                <a:latin typeface="+mj-ea"/>
              </a:rPr>
              <a:t>域</a:t>
            </a:r>
            <a:r>
              <a:rPr lang="en-US" altLang="zh-CN" sz="1400" dirty="0">
                <a:solidFill>
                  <a:schemeClr val="tx1">
                    <a:lumMod val="75000"/>
                    <a:lumOff val="25000"/>
                  </a:schemeClr>
                </a:solidFill>
                <a:latin typeface="+mj-ea"/>
              </a:rPr>
              <a:t>CORE</a:t>
            </a:r>
            <a:r>
              <a:rPr lang="zh-CN" altLang="en-US" sz="1400" dirty="0">
                <a:solidFill>
                  <a:schemeClr val="tx1">
                    <a:lumMod val="75000"/>
                    <a:lumOff val="25000"/>
                  </a:schemeClr>
                </a:solidFill>
                <a:latin typeface="+mj-ea"/>
              </a:rPr>
              <a:t>模型的角色授权行为安全性验证表明，模型可以保证</a:t>
            </a:r>
            <a:r>
              <a:rPr lang="zh-CN" altLang="zh-CN" sz="1400" dirty="0">
                <a:solidFill>
                  <a:schemeClr val="tx1">
                    <a:lumMod val="75000"/>
                    <a:lumOff val="25000"/>
                  </a:schemeClr>
                </a:solidFill>
                <a:latin typeface="+mj-ea"/>
              </a:rPr>
              <a:t>所有角色分配权限时不违反</a:t>
            </a:r>
            <a:r>
              <a:rPr lang="en-US" altLang="zh-CN" sz="1400" dirty="0">
                <a:solidFill>
                  <a:schemeClr val="tx1">
                    <a:lumMod val="75000"/>
                    <a:lumOff val="25000"/>
                  </a:schemeClr>
                </a:solidFill>
                <a:latin typeface="+mj-ea"/>
              </a:rPr>
              <a:t>PSSOD</a:t>
            </a:r>
            <a:r>
              <a:rPr lang="zh-CN" altLang="zh-CN" sz="1400" dirty="0">
                <a:solidFill>
                  <a:schemeClr val="tx1">
                    <a:lumMod val="75000"/>
                    <a:lumOff val="25000"/>
                  </a:schemeClr>
                </a:solidFill>
                <a:latin typeface="+mj-ea"/>
              </a:rPr>
              <a:t>约束，即角色所关联的冲突权限不能分配给该角色</a:t>
            </a:r>
            <a:r>
              <a:rPr lang="zh-CN" altLang="en-US" sz="1400" dirty="0">
                <a:solidFill>
                  <a:schemeClr val="tx1">
                    <a:lumMod val="75000"/>
                    <a:lumOff val="25000"/>
                  </a:schemeClr>
                </a:solidFill>
                <a:latin typeface="+mj-ea"/>
              </a:rPr>
              <a:t>。</a:t>
            </a:r>
          </a:p>
        </p:txBody>
      </p:sp>
      <p:grpSp>
        <p:nvGrpSpPr>
          <p:cNvPr id="86" name="组合 85">
            <a:extLst>
              <a:ext uri="{FF2B5EF4-FFF2-40B4-BE49-F238E27FC236}">
                <a16:creationId xmlns:a16="http://schemas.microsoft.com/office/drawing/2014/main" id="{BFF644F0-65FD-565B-D961-7934D7C80657}"/>
              </a:ext>
            </a:extLst>
          </p:cNvPr>
          <p:cNvGrpSpPr/>
          <p:nvPr/>
        </p:nvGrpSpPr>
        <p:grpSpPr>
          <a:xfrm>
            <a:off x="3949632" y="1462901"/>
            <a:ext cx="502789" cy="453321"/>
            <a:chOff x="5424757" y="1340768"/>
            <a:chExt cx="670560" cy="604586"/>
          </a:xfrm>
        </p:grpSpPr>
        <p:grpSp>
          <p:nvGrpSpPr>
            <p:cNvPr id="87" name="组合 86">
              <a:extLst>
                <a:ext uri="{FF2B5EF4-FFF2-40B4-BE49-F238E27FC236}">
                  <a16:creationId xmlns:a16="http://schemas.microsoft.com/office/drawing/2014/main" id="{A8AFF9B7-5EC6-D876-D91E-4D84BB6D4EA2}"/>
                </a:ext>
              </a:extLst>
            </p:cNvPr>
            <p:cNvGrpSpPr/>
            <p:nvPr/>
          </p:nvGrpSpPr>
          <p:grpSpPr>
            <a:xfrm>
              <a:off x="5424757" y="1340768"/>
              <a:ext cx="670560" cy="604586"/>
              <a:chOff x="5424757" y="1340768"/>
              <a:chExt cx="670560" cy="604586"/>
            </a:xfrm>
          </p:grpSpPr>
          <p:grpSp>
            <p:nvGrpSpPr>
              <p:cNvPr id="90" name="组合 89">
                <a:extLst>
                  <a:ext uri="{FF2B5EF4-FFF2-40B4-BE49-F238E27FC236}">
                    <a16:creationId xmlns:a16="http://schemas.microsoft.com/office/drawing/2014/main" id="{FD9C5602-AF2D-C1B5-87F6-FEC666E55C35}"/>
                  </a:ext>
                </a:extLst>
              </p:cNvPr>
              <p:cNvGrpSpPr/>
              <p:nvPr/>
            </p:nvGrpSpPr>
            <p:grpSpPr>
              <a:xfrm>
                <a:off x="5424757" y="1340768"/>
                <a:ext cx="670560" cy="604586"/>
                <a:chOff x="3720694" y="2824413"/>
                <a:chExt cx="1341120" cy="1209172"/>
              </a:xfrm>
            </p:grpSpPr>
            <p:sp>
              <p:nvSpPr>
                <p:cNvPr id="92" name="Freeform 5">
                  <a:extLst>
                    <a:ext uri="{FF2B5EF4-FFF2-40B4-BE49-F238E27FC236}">
                      <a16:creationId xmlns:a16="http://schemas.microsoft.com/office/drawing/2014/main" id="{57E9C80E-4EF3-A192-A90C-B415039BC819}"/>
                    </a:ext>
                  </a:extLst>
                </p:cNvPr>
                <p:cNvSpPr/>
                <p:nvPr/>
              </p:nvSpPr>
              <p:spPr bwMode="auto">
                <a:xfrm rot="1855731">
                  <a:off x="3720694"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93" name="Freeform 5">
                  <a:extLst>
                    <a:ext uri="{FF2B5EF4-FFF2-40B4-BE49-F238E27FC236}">
                      <a16:creationId xmlns:a16="http://schemas.microsoft.com/office/drawing/2014/main" id="{C4003869-2BAF-1B35-6C8B-B3C27D3A27B5}"/>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91" name="Freeform 5">
                <a:extLst>
                  <a:ext uri="{FF2B5EF4-FFF2-40B4-BE49-F238E27FC236}">
                    <a16:creationId xmlns:a16="http://schemas.microsoft.com/office/drawing/2014/main" id="{2DD087A7-A342-D3C9-EB5F-286930614D70}"/>
                  </a:ext>
                </a:extLst>
              </p:cNvPr>
              <p:cNvSpPr/>
              <p:nvPr/>
            </p:nvSpPr>
            <p:spPr bwMode="auto">
              <a:xfrm rot="1855731">
                <a:off x="5470177" y="1383052"/>
                <a:ext cx="576761"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88" name="TextBox 7">
              <a:extLst>
                <a:ext uri="{FF2B5EF4-FFF2-40B4-BE49-F238E27FC236}">
                  <a16:creationId xmlns:a16="http://schemas.microsoft.com/office/drawing/2014/main" id="{2C5D141D-CEA5-9276-68CB-409C0A739A29}"/>
                </a:ext>
              </a:extLst>
            </p:cNvPr>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01</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94" name="矩形 93">
            <a:extLst>
              <a:ext uri="{FF2B5EF4-FFF2-40B4-BE49-F238E27FC236}">
                <a16:creationId xmlns:a16="http://schemas.microsoft.com/office/drawing/2014/main" id="{72A11F97-7F20-10AE-6589-B344D39D0A71}"/>
              </a:ext>
            </a:extLst>
          </p:cNvPr>
          <p:cNvSpPr/>
          <p:nvPr/>
        </p:nvSpPr>
        <p:spPr>
          <a:xfrm>
            <a:off x="3322629" y="1136005"/>
            <a:ext cx="1224853" cy="276975"/>
          </a:xfrm>
          <a:prstGeom prst="rect">
            <a:avLst/>
          </a:prstGeom>
        </p:spPr>
        <p:txBody>
          <a:bodyPr wrap="square" lIns="68555" tIns="34278" rIns="68555" bIns="34278">
            <a:spAutoFit/>
          </a:bodyPr>
          <a:lstStyle/>
          <a:p>
            <a:r>
              <a:rPr lang="zh-CN" altLang="en-US" sz="1350" b="1" dirty="0">
                <a:solidFill>
                  <a:srgbClr val="414455"/>
                </a:solidFill>
                <a:latin typeface="微软雅黑" panose="020B0503020204020204" pitchFamily="34" charset="-122"/>
                <a:ea typeface="微软雅黑" panose="020B0503020204020204" pitchFamily="34" charset="-122"/>
              </a:rPr>
              <a:t>授权验证场景</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grpSp>
        <p:nvGrpSpPr>
          <p:cNvPr id="105" name="组合 104">
            <a:extLst>
              <a:ext uri="{FF2B5EF4-FFF2-40B4-BE49-F238E27FC236}">
                <a16:creationId xmlns:a16="http://schemas.microsoft.com/office/drawing/2014/main" id="{2F54A891-A01D-4547-0A5E-31AE0D7951A0}"/>
              </a:ext>
            </a:extLst>
          </p:cNvPr>
          <p:cNvGrpSpPr/>
          <p:nvPr/>
        </p:nvGrpSpPr>
        <p:grpSpPr>
          <a:xfrm>
            <a:off x="6190551" y="3587688"/>
            <a:ext cx="502789" cy="453321"/>
            <a:chOff x="5424755" y="1340768"/>
            <a:chExt cx="670560" cy="604586"/>
          </a:xfrm>
        </p:grpSpPr>
        <p:grpSp>
          <p:nvGrpSpPr>
            <p:cNvPr id="106" name="组合 105">
              <a:extLst>
                <a:ext uri="{FF2B5EF4-FFF2-40B4-BE49-F238E27FC236}">
                  <a16:creationId xmlns:a16="http://schemas.microsoft.com/office/drawing/2014/main" id="{AC12478F-1162-273E-450B-3E71D79AEC5A}"/>
                </a:ext>
              </a:extLst>
            </p:cNvPr>
            <p:cNvGrpSpPr/>
            <p:nvPr/>
          </p:nvGrpSpPr>
          <p:grpSpPr>
            <a:xfrm>
              <a:off x="5424755" y="1340768"/>
              <a:ext cx="670560" cy="604586"/>
              <a:chOff x="5424755" y="1340768"/>
              <a:chExt cx="670560" cy="604586"/>
            </a:xfrm>
          </p:grpSpPr>
          <p:grpSp>
            <p:nvGrpSpPr>
              <p:cNvPr id="108" name="组合 107">
                <a:extLst>
                  <a:ext uri="{FF2B5EF4-FFF2-40B4-BE49-F238E27FC236}">
                    <a16:creationId xmlns:a16="http://schemas.microsoft.com/office/drawing/2014/main" id="{58D52066-9605-542D-DA65-D73781107D51}"/>
                  </a:ext>
                </a:extLst>
              </p:cNvPr>
              <p:cNvGrpSpPr/>
              <p:nvPr/>
            </p:nvGrpSpPr>
            <p:grpSpPr>
              <a:xfrm>
                <a:off x="5424755" y="1340768"/>
                <a:ext cx="670560" cy="604586"/>
                <a:chOff x="3720691" y="2824413"/>
                <a:chExt cx="1341120" cy="1209172"/>
              </a:xfrm>
            </p:grpSpPr>
            <p:sp>
              <p:nvSpPr>
                <p:cNvPr id="110" name="Freeform 5">
                  <a:extLst>
                    <a:ext uri="{FF2B5EF4-FFF2-40B4-BE49-F238E27FC236}">
                      <a16:creationId xmlns:a16="http://schemas.microsoft.com/office/drawing/2014/main" id="{777A3E10-EBE3-F043-025E-0181D4506D90}"/>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111" name="Freeform 5">
                  <a:extLst>
                    <a:ext uri="{FF2B5EF4-FFF2-40B4-BE49-F238E27FC236}">
                      <a16:creationId xmlns:a16="http://schemas.microsoft.com/office/drawing/2014/main" id="{2F06B73A-77A1-D3B3-318E-9CCD7DC20B4C}"/>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09" name="Freeform 5">
                <a:extLst>
                  <a:ext uri="{FF2B5EF4-FFF2-40B4-BE49-F238E27FC236}">
                    <a16:creationId xmlns:a16="http://schemas.microsoft.com/office/drawing/2014/main" id="{BC3145BC-0235-5870-623F-F2E40C2F0E6B}"/>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07" name="TextBox 7">
              <a:extLst>
                <a:ext uri="{FF2B5EF4-FFF2-40B4-BE49-F238E27FC236}">
                  <a16:creationId xmlns:a16="http://schemas.microsoft.com/office/drawing/2014/main" id="{2D5C9887-3810-6C87-06FE-C4016FF302AE}"/>
                </a:ext>
              </a:extLst>
            </p:cNvPr>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03</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112" name="矩形 111">
            <a:extLst>
              <a:ext uri="{FF2B5EF4-FFF2-40B4-BE49-F238E27FC236}">
                <a16:creationId xmlns:a16="http://schemas.microsoft.com/office/drawing/2014/main" id="{8E266FF5-77B4-E0DE-79D5-CBDE428A64E9}"/>
              </a:ext>
            </a:extLst>
          </p:cNvPr>
          <p:cNvSpPr/>
          <p:nvPr/>
        </p:nvSpPr>
        <p:spPr>
          <a:xfrm>
            <a:off x="6812305" y="3689955"/>
            <a:ext cx="2053114" cy="276975"/>
          </a:xfrm>
          <a:prstGeom prst="rect">
            <a:avLst/>
          </a:prstGeom>
        </p:spPr>
        <p:txBody>
          <a:bodyPr wrap="square" lIns="68555" tIns="34278" rIns="68555" bIns="34278">
            <a:spAutoFit/>
          </a:bodyPr>
          <a:lstStyle/>
          <a:p>
            <a:r>
              <a:rPr lang="en-US" altLang="zh-CN" sz="1350" b="1" dirty="0">
                <a:solidFill>
                  <a:srgbClr val="414455"/>
                </a:solidFill>
                <a:latin typeface="微软雅黑" panose="020B0503020204020204" pitchFamily="34" charset="-122"/>
                <a:ea typeface="微软雅黑" panose="020B0503020204020204" pitchFamily="34" charset="-122"/>
              </a:rPr>
              <a:t>PSSOD</a:t>
            </a:r>
            <a:r>
              <a:rPr lang="zh-CN" altLang="en-US" sz="1350" b="1" dirty="0">
                <a:solidFill>
                  <a:srgbClr val="414455"/>
                </a:solidFill>
                <a:latin typeface="微软雅黑" panose="020B0503020204020204" pitchFamily="34" charset="-122"/>
                <a:ea typeface="微软雅黑" panose="020B0503020204020204" pitchFamily="34" charset="-122"/>
              </a:rPr>
              <a:t>约束错误状态</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grpSp>
        <p:nvGrpSpPr>
          <p:cNvPr id="114" name="组合 113">
            <a:extLst>
              <a:ext uri="{FF2B5EF4-FFF2-40B4-BE49-F238E27FC236}">
                <a16:creationId xmlns:a16="http://schemas.microsoft.com/office/drawing/2014/main" id="{48EAE23D-2B05-2E6A-FC04-9565C0CBF99F}"/>
              </a:ext>
            </a:extLst>
          </p:cNvPr>
          <p:cNvGrpSpPr/>
          <p:nvPr/>
        </p:nvGrpSpPr>
        <p:grpSpPr>
          <a:xfrm>
            <a:off x="76890" y="3470950"/>
            <a:ext cx="502789" cy="453321"/>
            <a:chOff x="5424755" y="1340768"/>
            <a:chExt cx="670560" cy="604586"/>
          </a:xfrm>
        </p:grpSpPr>
        <p:grpSp>
          <p:nvGrpSpPr>
            <p:cNvPr id="115" name="组合 114">
              <a:extLst>
                <a:ext uri="{FF2B5EF4-FFF2-40B4-BE49-F238E27FC236}">
                  <a16:creationId xmlns:a16="http://schemas.microsoft.com/office/drawing/2014/main" id="{D04C4A04-EA07-BEDA-C0FB-ED51BCB13B0A}"/>
                </a:ext>
              </a:extLst>
            </p:cNvPr>
            <p:cNvGrpSpPr/>
            <p:nvPr/>
          </p:nvGrpSpPr>
          <p:grpSpPr>
            <a:xfrm>
              <a:off x="5424755" y="1340768"/>
              <a:ext cx="670560" cy="604586"/>
              <a:chOff x="5424755" y="1340768"/>
              <a:chExt cx="670560" cy="604586"/>
            </a:xfrm>
          </p:grpSpPr>
          <p:grpSp>
            <p:nvGrpSpPr>
              <p:cNvPr id="117" name="组合 116">
                <a:extLst>
                  <a:ext uri="{FF2B5EF4-FFF2-40B4-BE49-F238E27FC236}">
                    <a16:creationId xmlns:a16="http://schemas.microsoft.com/office/drawing/2014/main" id="{7E0CD9FB-9A2D-626B-BF20-4887D9D41DE5}"/>
                  </a:ext>
                </a:extLst>
              </p:cNvPr>
              <p:cNvGrpSpPr/>
              <p:nvPr/>
            </p:nvGrpSpPr>
            <p:grpSpPr>
              <a:xfrm>
                <a:off x="5424755" y="1340768"/>
                <a:ext cx="670560" cy="604586"/>
                <a:chOff x="3720691" y="2824413"/>
                <a:chExt cx="1341120" cy="1209172"/>
              </a:xfrm>
            </p:grpSpPr>
            <p:sp>
              <p:nvSpPr>
                <p:cNvPr id="119" name="Freeform 5">
                  <a:extLst>
                    <a:ext uri="{FF2B5EF4-FFF2-40B4-BE49-F238E27FC236}">
                      <a16:creationId xmlns:a16="http://schemas.microsoft.com/office/drawing/2014/main" id="{0BE88FB7-391A-8559-DC46-61129C71A28E}"/>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120" name="Freeform 5">
                  <a:extLst>
                    <a:ext uri="{FF2B5EF4-FFF2-40B4-BE49-F238E27FC236}">
                      <a16:creationId xmlns:a16="http://schemas.microsoft.com/office/drawing/2014/main" id="{35E59392-AAC5-F8C1-A777-54762B7A15EE}"/>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18" name="Freeform 5">
                <a:extLst>
                  <a:ext uri="{FF2B5EF4-FFF2-40B4-BE49-F238E27FC236}">
                    <a16:creationId xmlns:a16="http://schemas.microsoft.com/office/drawing/2014/main" id="{08B24EC9-A095-5975-0958-BCF6D0D02EFE}"/>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16" name="TextBox 7">
              <a:extLst>
                <a:ext uri="{FF2B5EF4-FFF2-40B4-BE49-F238E27FC236}">
                  <a16:creationId xmlns:a16="http://schemas.microsoft.com/office/drawing/2014/main" id="{99ECDF39-4FB6-18A8-BBBE-233898D17114}"/>
                </a:ext>
              </a:extLst>
            </p:cNvPr>
            <p:cNvSpPr>
              <a:spLocks noChangeArrowheads="1"/>
            </p:cNvSpPr>
            <p:nvPr/>
          </p:nvSpPr>
          <p:spPr bwMode="auto">
            <a:xfrm>
              <a:off x="5472003" y="1484784"/>
              <a:ext cx="576063" cy="3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02</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121" name="矩形 120">
            <a:extLst>
              <a:ext uri="{FF2B5EF4-FFF2-40B4-BE49-F238E27FC236}">
                <a16:creationId xmlns:a16="http://schemas.microsoft.com/office/drawing/2014/main" id="{43F7EB7E-009C-0DFA-8240-4F600BBCBBCC}"/>
              </a:ext>
            </a:extLst>
          </p:cNvPr>
          <p:cNvSpPr/>
          <p:nvPr/>
        </p:nvSpPr>
        <p:spPr>
          <a:xfrm>
            <a:off x="544387" y="3643473"/>
            <a:ext cx="1981045" cy="276975"/>
          </a:xfrm>
          <a:prstGeom prst="rect">
            <a:avLst/>
          </a:prstGeom>
        </p:spPr>
        <p:txBody>
          <a:bodyPr wrap="square" lIns="68555" tIns="34278" rIns="68555" bIns="34278">
            <a:spAutoFit/>
          </a:bodyPr>
          <a:lstStyle/>
          <a:p>
            <a:r>
              <a:rPr lang="en-US" altLang="zh-CN" sz="1350" b="1" dirty="0">
                <a:solidFill>
                  <a:srgbClr val="414455"/>
                </a:solidFill>
                <a:latin typeface="微软雅黑" panose="020B0503020204020204" pitchFamily="34" charset="-122"/>
                <a:ea typeface="微软雅黑" panose="020B0503020204020204" pitchFamily="34" charset="-122"/>
              </a:rPr>
              <a:t>PSSOD</a:t>
            </a:r>
            <a:r>
              <a:rPr lang="zh-CN" altLang="en-US" sz="1350" b="1" dirty="0">
                <a:solidFill>
                  <a:srgbClr val="414455"/>
                </a:solidFill>
                <a:latin typeface="微软雅黑" panose="020B0503020204020204" pitchFamily="34" charset="-122"/>
                <a:ea typeface="微软雅黑" panose="020B0503020204020204" pitchFamily="34" charset="-122"/>
              </a:rPr>
              <a:t>约束正确状态</a:t>
            </a:r>
            <a:endParaRPr lang="en-US" altLang="zh-CN" sz="1350" b="1" dirty="0">
              <a:solidFill>
                <a:srgbClr val="414455"/>
              </a:solidFill>
              <a:latin typeface="微软雅黑" panose="020B0503020204020204" pitchFamily="34" charset="-122"/>
              <a:ea typeface="微软雅黑" panose="020B0503020204020204" pitchFamily="34" charset="-122"/>
            </a:endParaRPr>
          </a:p>
        </p:txBody>
      </p:sp>
      <p:grpSp>
        <p:nvGrpSpPr>
          <p:cNvPr id="123" name="组合 122">
            <a:extLst>
              <a:ext uri="{FF2B5EF4-FFF2-40B4-BE49-F238E27FC236}">
                <a16:creationId xmlns:a16="http://schemas.microsoft.com/office/drawing/2014/main" id="{5A0A981A-DD4C-2639-2170-35256B961281}"/>
              </a:ext>
            </a:extLst>
          </p:cNvPr>
          <p:cNvGrpSpPr/>
          <p:nvPr/>
        </p:nvGrpSpPr>
        <p:grpSpPr>
          <a:xfrm>
            <a:off x="2319591" y="2848020"/>
            <a:ext cx="208734" cy="138347"/>
            <a:chOff x="9482595" y="2565731"/>
            <a:chExt cx="278384" cy="184511"/>
          </a:xfrm>
        </p:grpSpPr>
        <p:sp>
          <p:nvSpPr>
            <p:cNvPr id="124" name="椭圆 123">
              <a:extLst>
                <a:ext uri="{FF2B5EF4-FFF2-40B4-BE49-F238E27FC236}">
                  <a16:creationId xmlns:a16="http://schemas.microsoft.com/office/drawing/2014/main" id="{A1EC0744-B521-DC05-6F21-87BF86AD9AAC}"/>
                </a:ext>
              </a:extLst>
            </p:cNvPr>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5" name="椭圆 124">
              <a:extLst>
                <a:ext uri="{FF2B5EF4-FFF2-40B4-BE49-F238E27FC236}">
                  <a16:creationId xmlns:a16="http://schemas.microsoft.com/office/drawing/2014/main" id="{A643A7E7-9E97-ADF4-C6C5-9BB2AE30E3AF}"/>
                </a:ext>
              </a:extLst>
            </p:cNvPr>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128" name="图片 127">
            <a:extLst>
              <a:ext uri="{FF2B5EF4-FFF2-40B4-BE49-F238E27FC236}">
                <a16:creationId xmlns:a16="http://schemas.microsoft.com/office/drawing/2014/main" id="{3FFDF4C0-A3F0-98BE-C98D-385ADE21B8C7}"/>
              </a:ext>
            </a:extLst>
          </p:cNvPr>
          <p:cNvPicPr>
            <a:picLocks noChangeAspect="1"/>
          </p:cNvPicPr>
          <p:nvPr/>
        </p:nvPicPr>
        <p:blipFill>
          <a:blip r:embed="rId3"/>
          <a:stretch>
            <a:fillRect/>
          </a:stretch>
        </p:blipFill>
        <p:spPr>
          <a:xfrm>
            <a:off x="4476555" y="978382"/>
            <a:ext cx="4433570" cy="2514600"/>
          </a:xfrm>
          <a:prstGeom prst="rect">
            <a:avLst/>
          </a:prstGeom>
        </p:spPr>
      </p:pic>
      <p:pic>
        <p:nvPicPr>
          <p:cNvPr id="137" name="图片 136">
            <a:extLst>
              <a:ext uri="{FF2B5EF4-FFF2-40B4-BE49-F238E27FC236}">
                <a16:creationId xmlns:a16="http://schemas.microsoft.com/office/drawing/2014/main" id="{658B8F73-10BB-71AF-E76D-0456213C629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60" y="3930763"/>
            <a:ext cx="5163185" cy="2183130"/>
          </a:xfrm>
          <a:prstGeom prst="rect">
            <a:avLst/>
          </a:prstGeom>
          <a:noFill/>
          <a:ln>
            <a:noFill/>
          </a:ln>
        </p:spPr>
      </p:pic>
      <p:pic>
        <p:nvPicPr>
          <p:cNvPr id="138" name="图片 137">
            <a:extLst>
              <a:ext uri="{FF2B5EF4-FFF2-40B4-BE49-F238E27FC236}">
                <a16:creationId xmlns:a16="http://schemas.microsoft.com/office/drawing/2014/main" id="{E4B2D593-FC7D-73D2-E351-F9F8B5747DC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9974" y="4538161"/>
            <a:ext cx="5142230" cy="2021840"/>
          </a:xfrm>
          <a:prstGeom prst="rect">
            <a:avLst/>
          </a:prstGeom>
          <a:noFill/>
          <a:ln>
            <a:noFill/>
          </a:ln>
        </p:spPr>
      </p:pic>
    </p:spTree>
    <p:extLst>
      <p:ext uri="{BB962C8B-B14F-4D97-AF65-F5344CB8AC3E}">
        <p14:creationId xmlns:p14="http://schemas.microsoft.com/office/powerpoint/2010/main" val="16819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fade">
                                      <p:cBhvr>
                                        <p:cTn id="11" dur="1000"/>
                                        <p:tgtEl>
                                          <p:spTgt spid="123"/>
                                        </p:tgtEl>
                                      </p:cBhvr>
                                    </p:animEffect>
                                    <p:anim calcmode="lin" valueType="num">
                                      <p:cBhvr>
                                        <p:cTn id="12" dur="1000" fill="hold"/>
                                        <p:tgtEl>
                                          <p:spTgt spid="123"/>
                                        </p:tgtEl>
                                        <p:attrNameLst>
                                          <p:attrName>ppt_x</p:attrName>
                                        </p:attrNameLst>
                                      </p:cBhvr>
                                      <p:tavLst>
                                        <p:tav tm="0">
                                          <p:val>
                                            <p:strVal val="#ppt_x"/>
                                          </p:val>
                                        </p:tav>
                                        <p:tav tm="100000">
                                          <p:val>
                                            <p:strVal val="#ppt_x"/>
                                          </p:val>
                                        </p:tav>
                                      </p:tavLst>
                                    </p:anim>
                                    <p:anim calcmode="lin" valueType="num">
                                      <p:cBhvr>
                                        <p:cTn id="13" dur="1000" fill="hold"/>
                                        <p:tgtEl>
                                          <p:spTgt spid="12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3"/>
                                        </p:tgtEl>
                                        <p:attrNameLst>
                                          <p:attrName>style.visibility</p:attrName>
                                        </p:attrNameLst>
                                      </p:cBhvr>
                                      <p:to>
                                        <p:strVal val="visible"/>
                                      </p:to>
                                    </p:set>
                                    <p:anim calcmode="lin" valueType="num">
                                      <p:cBhvr>
                                        <p:cTn id="17" dur="500" fill="hold"/>
                                        <p:tgtEl>
                                          <p:spTgt spid="83"/>
                                        </p:tgtEl>
                                        <p:attrNameLst>
                                          <p:attrName>ppt_w</p:attrName>
                                        </p:attrNameLst>
                                      </p:cBhvr>
                                      <p:tavLst>
                                        <p:tav tm="0">
                                          <p:val>
                                            <p:fltVal val="0"/>
                                          </p:val>
                                        </p:tav>
                                        <p:tav tm="100000">
                                          <p:val>
                                            <p:strVal val="#ppt_w"/>
                                          </p:val>
                                        </p:tav>
                                      </p:tavLst>
                                    </p:anim>
                                    <p:anim calcmode="lin" valueType="num">
                                      <p:cBhvr>
                                        <p:cTn id="18" dur="500" fill="hold"/>
                                        <p:tgtEl>
                                          <p:spTgt spid="83"/>
                                        </p:tgtEl>
                                        <p:attrNameLst>
                                          <p:attrName>ppt_h</p:attrName>
                                        </p:attrNameLst>
                                      </p:cBhvr>
                                      <p:tavLst>
                                        <p:tav tm="0">
                                          <p:val>
                                            <p:fltVal val="0"/>
                                          </p:val>
                                        </p:tav>
                                        <p:tav tm="100000">
                                          <p:val>
                                            <p:strVal val="#ppt_h"/>
                                          </p:val>
                                        </p:tav>
                                      </p:tavLst>
                                    </p:anim>
                                    <p:animEffect transition="in" filter="fade">
                                      <p:cBhvr>
                                        <p:cTn id="19" dur="500"/>
                                        <p:tgtEl>
                                          <p:spTgt spid="83"/>
                                        </p:tgtEl>
                                      </p:cBhvr>
                                    </p:animEffect>
                                  </p:childTnLst>
                                </p:cTn>
                              </p:par>
                              <p:par>
                                <p:cTn id="20" presetID="2" presetClass="entr" presetSubtype="4" fill="hold" grpId="0" nodeType="withEffect">
                                  <p:stCondLst>
                                    <p:cond delay="500"/>
                                  </p:stCondLst>
                                  <p:childTnLst>
                                    <p:set>
                                      <p:cBhvr>
                                        <p:cTn id="21" dur="1" fill="hold">
                                          <p:stCondLst>
                                            <p:cond delay="0"/>
                                          </p:stCondLst>
                                        </p:cTn>
                                        <p:tgtEl>
                                          <p:spTgt spid="85"/>
                                        </p:tgtEl>
                                        <p:attrNameLst>
                                          <p:attrName>style.visibility</p:attrName>
                                        </p:attrNameLst>
                                      </p:cBhvr>
                                      <p:to>
                                        <p:strVal val="visible"/>
                                      </p:to>
                                    </p:set>
                                    <p:anim calcmode="lin" valueType="num">
                                      <p:cBhvr additive="base">
                                        <p:cTn id="22" dur="500" fill="hold"/>
                                        <p:tgtEl>
                                          <p:spTgt spid="85"/>
                                        </p:tgtEl>
                                        <p:attrNameLst>
                                          <p:attrName>ppt_x</p:attrName>
                                        </p:attrNameLst>
                                      </p:cBhvr>
                                      <p:tavLst>
                                        <p:tav tm="0">
                                          <p:val>
                                            <p:strVal val="#ppt_x"/>
                                          </p:val>
                                        </p:tav>
                                        <p:tav tm="100000">
                                          <p:val>
                                            <p:strVal val="#ppt_x"/>
                                          </p:val>
                                        </p:tav>
                                      </p:tavLst>
                                    </p:anim>
                                    <p:anim calcmode="lin" valueType="num">
                                      <p:cBhvr additive="base">
                                        <p:cTn id="23" dur="500" fill="hold"/>
                                        <p:tgtEl>
                                          <p:spTgt spid="8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down)">
                                      <p:cBhvr>
                                        <p:cTn id="27" dur="500"/>
                                        <p:tgtEl>
                                          <p:spTgt spid="76"/>
                                        </p:tgtEl>
                                      </p:cBhvr>
                                    </p:animEffect>
                                  </p:childTnLst>
                                </p:cTn>
                              </p:par>
                            </p:childTnLst>
                          </p:cTn>
                        </p:par>
                        <p:par>
                          <p:cTn id="28" fill="hold">
                            <p:stCondLst>
                              <p:cond delay="2500"/>
                            </p:stCondLst>
                            <p:childTnLst>
                              <p:par>
                                <p:cTn id="29" presetID="49" presetClass="entr" presetSubtype="0" decel="100000" fill="hold" nodeType="afterEffect">
                                  <p:stCondLst>
                                    <p:cond delay="0"/>
                                  </p:stCondLst>
                                  <p:childTnLst>
                                    <p:set>
                                      <p:cBhvr>
                                        <p:cTn id="30" dur="1" fill="hold">
                                          <p:stCondLst>
                                            <p:cond delay="0"/>
                                          </p:stCondLst>
                                        </p:cTn>
                                        <p:tgtEl>
                                          <p:spTgt spid="86"/>
                                        </p:tgtEl>
                                        <p:attrNameLst>
                                          <p:attrName>style.visibility</p:attrName>
                                        </p:attrNameLst>
                                      </p:cBhvr>
                                      <p:to>
                                        <p:strVal val="visible"/>
                                      </p:to>
                                    </p:set>
                                    <p:anim calcmode="lin" valueType="num">
                                      <p:cBhvr>
                                        <p:cTn id="31" dur="500" fill="hold"/>
                                        <p:tgtEl>
                                          <p:spTgt spid="86"/>
                                        </p:tgtEl>
                                        <p:attrNameLst>
                                          <p:attrName>ppt_w</p:attrName>
                                        </p:attrNameLst>
                                      </p:cBhvr>
                                      <p:tavLst>
                                        <p:tav tm="0">
                                          <p:val>
                                            <p:fltVal val="0"/>
                                          </p:val>
                                        </p:tav>
                                        <p:tav tm="100000">
                                          <p:val>
                                            <p:strVal val="#ppt_w"/>
                                          </p:val>
                                        </p:tav>
                                      </p:tavLst>
                                    </p:anim>
                                    <p:anim calcmode="lin" valueType="num">
                                      <p:cBhvr>
                                        <p:cTn id="32" dur="500" fill="hold"/>
                                        <p:tgtEl>
                                          <p:spTgt spid="86"/>
                                        </p:tgtEl>
                                        <p:attrNameLst>
                                          <p:attrName>ppt_h</p:attrName>
                                        </p:attrNameLst>
                                      </p:cBhvr>
                                      <p:tavLst>
                                        <p:tav tm="0">
                                          <p:val>
                                            <p:fltVal val="0"/>
                                          </p:val>
                                        </p:tav>
                                        <p:tav tm="100000">
                                          <p:val>
                                            <p:strVal val="#ppt_h"/>
                                          </p:val>
                                        </p:tav>
                                      </p:tavLst>
                                    </p:anim>
                                    <p:anim calcmode="lin" valueType="num">
                                      <p:cBhvr>
                                        <p:cTn id="33" dur="500" fill="hold"/>
                                        <p:tgtEl>
                                          <p:spTgt spid="86"/>
                                        </p:tgtEl>
                                        <p:attrNameLst>
                                          <p:attrName>style.rotation</p:attrName>
                                        </p:attrNameLst>
                                      </p:cBhvr>
                                      <p:tavLst>
                                        <p:tav tm="0">
                                          <p:val>
                                            <p:fltVal val="360"/>
                                          </p:val>
                                        </p:tav>
                                        <p:tav tm="100000">
                                          <p:val>
                                            <p:fltVal val="0"/>
                                          </p:val>
                                        </p:tav>
                                      </p:tavLst>
                                    </p:anim>
                                    <p:animEffect transition="in" filter="fade">
                                      <p:cBhvr>
                                        <p:cTn id="34" dur="500"/>
                                        <p:tgtEl>
                                          <p:spTgt spid="86"/>
                                        </p:tgtEl>
                                      </p:cBhvr>
                                    </p:animEffect>
                                  </p:childTnLst>
                                </p:cTn>
                              </p:par>
                              <p:par>
                                <p:cTn id="35" presetID="14" presetClass="entr" presetSubtype="10" fill="hold" grpId="0" nodeType="withEffect">
                                  <p:stCondLst>
                                    <p:cond delay="500"/>
                                  </p:stCondLst>
                                  <p:childTnLst>
                                    <p:set>
                                      <p:cBhvr>
                                        <p:cTn id="36" dur="1" fill="hold">
                                          <p:stCondLst>
                                            <p:cond delay="0"/>
                                          </p:stCondLst>
                                        </p:cTn>
                                        <p:tgtEl>
                                          <p:spTgt spid="94"/>
                                        </p:tgtEl>
                                        <p:attrNameLst>
                                          <p:attrName>style.visibility</p:attrName>
                                        </p:attrNameLst>
                                      </p:cBhvr>
                                      <p:to>
                                        <p:strVal val="visible"/>
                                      </p:to>
                                    </p:set>
                                    <p:animEffect transition="in" filter="randombar(horizontal)">
                                      <p:cBhvr>
                                        <p:cTn id="37" dur="400"/>
                                        <p:tgtEl>
                                          <p:spTgt spid="94"/>
                                        </p:tgtEl>
                                      </p:cBhvr>
                                    </p:animEffect>
                                  </p:childTnLst>
                                </p:cTn>
                              </p:par>
                            </p:childTnLst>
                          </p:cTn>
                        </p:par>
                        <p:par>
                          <p:cTn id="38" fill="hold">
                            <p:stCondLst>
                              <p:cond delay="3400"/>
                            </p:stCondLst>
                            <p:childTnLst>
                              <p:par>
                                <p:cTn id="39" presetID="14" presetClass="entr" presetSubtype="10" fill="hold" nodeType="afterEffect">
                                  <p:stCondLst>
                                    <p:cond delay="0"/>
                                  </p:stCondLst>
                                  <p:childTnLst>
                                    <p:set>
                                      <p:cBhvr>
                                        <p:cTn id="40" dur="1" fill="hold">
                                          <p:stCondLst>
                                            <p:cond delay="0"/>
                                          </p:stCondLst>
                                        </p:cTn>
                                        <p:tgtEl>
                                          <p:spTgt spid="128"/>
                                        </p:tgtEl>
                                        <p:attrNameLst>
                                          <p:attrName>style.visibility</p:attrName>
                                        </p:attrNameLst>
                                      </p:cBhvr>
                                      <p:to>
                                        <p:strVal val="visible"/>
                                      </p:to>
                                    </p:set>
                                    <p:animEffect transition="in" filter="randombar(horizontal)">
                                      <p:cBhvr>
                                        <p:cTn id="41" dur="500"/>
                                        <p:tgtEl>
                                          <p:spTgt spid="128"/>
                                        </p:tgtEl>
                                      </p:cBhvr>
                                    </p:animEffect>
                                  </p:childTnLst>
                                </p:cTn>
                              </p:par>
                            </p:childTnLst>
                          </p:cTn>
                        </p:par>
                        <p:par>
                          <p:cTn id="42" fill="hold">
                            <p:stCondLst>
                              <p:cond delay="3900"/>
                            </p:stCondLst>
                            <p:childTnLst>
                              <p:par>
                                <p:cTn id="43" presetID="22" presetClass="entr" presetSubtype="8" fill="hold" nodeType="after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childTnLst>
                          </p:cTn>
                        </p:par>
                        <p:par>
                          <p:cTn id="46" fill="hold">
                            <p:stCondLst>
                              <p:cond delay="4400"/>
                            </p:stCondLst>
                            <p:childTnLst>
                              <p:par>
                                <p:cTn id="47" presetID="49" presetClass="entr" presetSubtype="0" decel="100000" fill="hold" nodeType="afterEffect">
                                  <p:stCondLst>
                                    <p:cond delay="0"/>
                                  </p:stCondLst>
                                  <p:childTnLst>
                                    <p:set>
                                      <p:cBhvr>
                                        <p:cTn id="48" dur="1" fill="hold">
                                          <p:stCondLst>
                                            <p:cond delay="0"/>
                                          </p:stCondLst>
                                        </p:cTn>
                                        <p:tgtEl>
                                          <p:spTgt spid="114"/>
                                        </p:tgtEl>
                                        <p:attrNameLst>
                                          <p:attrName>style.visibility</p:attrName>
                                        </p:attrNameLst>
                                      </p:cBhvr>
                                      <p:to>
                                        <p:strVal val="visible"/>
                                      </p:to>
                                    </p:set>
                                    <p:anim calcmode="lin" valueType="num">
                                      <p:cBhvr>
                                        <p:cTn id="49" dur="500" fill="hold"/>
                                        <p:tgtEl>
                                          <p:spTgt spid="114"/>
                                        </p:tgtEl>
                                        <p:attrNameLst>
                                          <p:attrName>ppt_w</p:attrName>
                                        </p:attrNameLst>
                                      </p:cBhvr>
                                      <p:tavLst>
                                        <p:tav tm="0">
                                          <p:val>
                                            <p:fltVal val="0"/>
                                          </p:val>
                                        </p:tav>
                                        <p:tav tm="100000">
                                          <p:val>
                                            <p:strVal val="#ppt_w"/>
                                          </p:val>
                                        </p:tav>
                                      </p:tavLst>
                                    </p:anim>
                                    <p:anim calcmode="lin" valueType="num">
                                      <p:cBhvr>
                                        <p:cTn id="50" dur="500" fill="hold"/>
                                        <p:tgtEl>
                                          <p:spTgt spid="114"/>
                                        </p:tgtEl>
                                        <p:attrNameLst>
                                          <p:attrName>ppt_h</p:attrName>
                                        </p:attrNameLst>
                                      </p:cBhvr>
                                      <p:tavLst>
                                        <p:tav tm="0">
                                          <p:val>
                                            <p:fltVal val="0"/>
                                          </p:val>
                                        </p:tav>
                                        <p:tav tm="100000">
                                          <p:val>
                                            <p:strVal val="#ppt_h"/>
                                          </p:val>
                                        </p:tav>
                                      </p:tavLst>
                                    </p:anim>
                                    <p:anim calcmode="lin" valueType="num">
                                      <p:cBhvr>
                                        <p:cTn id="51" dur="500" fill="hold"/>
                                        <p:tgtEl>
                                          <p:spTgt spid="114"/>
                                        </p:tgtEl>
                                        <p:attrNameLst>
                                          <p:attrName>style.rotation</p:attrName>
                                        </p:attrNameLst>
                                      </p:cBhvr>
                                      <p:tavLst>
                                        <p:tav tm="0">
                                          <p:val>
                                            <p:fltVal val="360"/>
                                          </p:val>
                                        </p:tav>
                                        <p:tav tm="100000">
                                          <p:val>
                                            <p:fltVal val="0"/>
                                          </p:val>
                                        </p:tav>
                                      </p:tavLst>
                                    </p:anim>
                                    <p:animEffect transition="in" filter="fade">
                                      <p:cBhvr>
                                        <p:cTn id="52" dur="500"/>
                                        <p:tgtEl>
                                          <p:spTgt spid="114"/>
                                        </p:tgtEl>
                                      </p:cBhvr>
                                    </p:animEffect>
                                  </p:childTnLst>
                                </p:cTn>
                              </p:par>
                              <p:par>
                                <p:cTn id="53" presetID="14" presetClass="entr" presetSubtype="10" fill="hold" grpId="0" nodeType="withEffect">
                                  <p:stCondLst>
                                    <p:cond delay="500"/>
                                  </p:stCondLst>
                                  <p:childTnLst>
                                    <p:set>
                                      <p:cBhvr>
                                        <p:cTn id="54" dur="1" fill="hold">
                                          <p:stCondLst>
                                            <p:cond delay="0"/>
                                          </p:stCondLst>
                                        </p:cTn>
                                        <p:tgtEl>
                                          <p:spTgt spid="121"/>
                                        </p:tgtEl>
                                        <p:attrNameLst>
                                          <p:attrName>style.visibility</p:attrName>
                                        </p:attrNameLst>
                                      </p:cBhvr>
                                      <p:to>
                                        <p:strVal val="visible"/>
                                      </p:to>
                                    </p:set>
                                    <p:animEffect transition="in" filter="randombar(horizontal)">
                                      <p:cBhvr>
                                        <p:cTn id="55" dur="400"/>
                                        <p:tgtEl>
                                          <p:spTgt spid="121"/>
                                        </p:tgtEl>
                                      </p:cBhvr>
                                    </p:animEffect>
                                  </p:childTnLst>
                                </p:cTn>
                              </p:par>
                            </p:childTnLst>
                          </p:cTn>
                        </p:par>
                        <p:par>
                          <p:cTn id="56" fill="hold">
                            <p:stCondLst>
                              <p:cond delay="5300"/>
                            </p:stCondLst>
                            <p:childTnLst>
                              <p:par>
                                <p:cTn id="57" presetID="14" presetClass="entr" presetSubtype="10" fill="hold" nodeType="afterEffect">
                                  <p:stCondLst>
                                    <p:cond delay="0"/>
                                  </p:stCondLst>
                                  <p:childTnLst>
                                    <p:set>
                                      <p:cBhvr>
                                        <p:cTn id="58" dur="1" fill="hold">
                                          <p:stCondLst>
                                            <p:cond delay="0"/>
                                          </p:stCondLst>
                                        </p:cTn>
                                        <p:tgtEl>
                                          <p:spTgt spid="137"/>
                                        </p:tgtEl>
                                        <p:attrNameLst>
                                          <p:attrName>style.visibility</p:attrName>
                                        </p:attrNameLst>
                                      </p:cBhvr>
                                      <p:to>
                                        <p:strVal val="visible"/>
                                      </p:to>
                                    </p:set>
                                    <p:animEffect transition="in" filter="randombar(horizontal)">
                                      <p:cBhvr>
                                        <p:cTn id="59" dur="500"/>
                                        <p:tgtEl>
                                          <p:spTgt spid="137"/>
                                        </p:tgtEl>
                                      </p:cBhvr>
                                    </p:animEffect>
                                  </p:childTnLst>
                                </p:cTn>
                              </p:par>
                            </p:childTnLst>
                          </p:cTn>
                        </p:par>
                        <p:par>
                          <p:cTn id="60" fill="hold">
                            <p:stCondLst>
                              <p:cond delay="5800"/>
                            </p:stCondLst>
                            <p:childTnLst>
                              <p:par>
                                <p:cTn id="61" presetID="22" presetClass="entr" presetSubtype="8" fill="hold" nodeType="after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wipe(left)">
                                      <p:cBhvr>
                                        <p:cTn id="63" dur="500"/>
                                        <p:tgtEl>
                                          <p:spTgt spid="77"/>
                                        </p:tgtEl>
                                      </p:cBhvr>
                                    </p:animEffect>
                                  </p:childTnLst>
                                </p:cTn>
                              </p:par>
                            </p:childTnLst>
                          </p:cTn>
                        </p:par>
                        <p:par>
                          <p:cTn id="64" fill="hold">
                            <p:stCondLst>
                              <p:cond delay="6300"/>
                            </p:stCondLst>
                            <p:childTnLst>
                              <p:par>
                                <p:cTn id="65" presetID="49" presetClass="entr" presetSubtype="0" decel="100000" fill="hold" nodeType="afterEffect">
                                  <p:stCondLst>
                                    <p:cond delay="0"/>
                                  </p:stCondLst>
                                  <p:childTnLst>
                                    <p:set>
                                      <p:cBhvr>
                                        <p:cTn id="66" dur="1" fill="hold">
                                          <p:stCondLst>
                                            <p:cond delay="0"/>
                                          </p:stCondLst>
                                        </p:cTn>
                                        <p:tgtEl>
                                          <p:spTgt spid="105"/>
                                        </p:tgtEl>
                                        <p:attrNameLst>
                                          <p:attrName>style.visibility</p:attrName>
                                        </p:attrNameLst>
                                      </p:cBhvr>
                                      <p:to>
                                        <p:strVal val="visible"/>
                                      </p:to>
                                    </p:set>
                                    <p:anim calcmode="lin" valueType="num">
                                      <p:cBhvr>
                                        <p:cTn id="67" dur="500" fill="hold"/>
                                        <p:tgtEl>
                                          <p:spTgt spid="105"/>
                                        </p:tgtEl>
                                        <p:attrNameLst>
                                          <p:attrName>ppt_w</p:attrName>
                                        </p:attrNameLst>
                                      </p:cBhvr>
                                      <p:tavLst>
                                        <p:tav tm="0">
                                          <p:val>
                                            <p:fltVal val="0"/>
                                          </p:val>
                                        </p:tav>
                                        <p:tav tm="100000">
                                          <p:val>
                                            <p:strVal val="#ppt_w"/>
                                          </p:val>
                                        </p:tav>
                                      </p:tavLst>
                                    </p:anim>
                                    <p:anim calcmode="lin" valueType="num">
                                      <p:cBhvr>
                                        <p:cTn id="68" dur="500" fill="hold"/>
                                        <p:tgtEl>
                                          <p:spTgt spid="105"/>
                                        </p:tgtEl>
                                        <p:attrNameLst>
                                          <p:attrName>ppt_h</p:attrName>
                                        </p:attrNameLst>
                                      </p:cBhvr>
                                      <p:tavLst>
                                        <p:tav tm="0">
                                          <p:val>
                                            <p:fltVal val="0"/>
                                          </p:val>
                                        </p:tav>
                                        <p:tav tm="100000">
                                          <p:val>
                                            <p:strVal val="#ppt_h"/>
                                          </p:val>
                                        </p:tav>
                                      </p:tavLst>
                                    </p:anim>
                                    <p:anim calcmode="lin" valueType="num">
                                      <p:cBhvr>
                                        <p:cTn id="69" dur="500" fill="hold"/>
                                        <p:tgtEl>
                                          <p:spTgt spid="105"/>
                                        </p:tgtEl>
                                        <p:attrNameLst>
                                          <p:attrName>style.rotation</p:attrName>
                                        </p:attrNameLst>
                                      </p:cBhvr>
                                      <p:tavLst>
                                        <p:tav tm="0">
                                          <p:val>
                                            <p:fltVal val="360"/>
                                          </p:val>
                                        </p:tav>
                                        <p:tav tm="100000">
                                          <p:val>
                                            <p:fltVal val="0"/>
                                          </p:val>
                                        </p:tav>
                                      </p:tavLst>
                                    </p:anim>
                                    <p:animEffect transition="in" filter="fade">
                                      <p:cBhvr>
                                        <p:cTn id="70" dur="500"/>
                                        <p:tgtEl>
                                          <p:spTgt spid="105"/>
                                        </p:tgtEl>
                                      </p:cBhvr>
                                    </p:animEffect>
                                  </p:childTnLst>
                                </p:cTn>
                              </p:par>
                              <p:par>
                                <p:cTn id="71" presetID="14" presetClass="entr" presetSubtype="10" fill="hold" grpId="0" nodeType="withEffect">
                                  <p:stCondLst>
                                    <p:cond delay="500"/>
                                  </p:stCondLst>
                                  <p:childTnLst>
                                    <p:set>
                                      <p:cBhvr>
                                        <p:cTn id="72" dur="1" fill="hold">
                                          <p:stCondLst>
                                            <p:cond delay="0"/>
                                          </p:stCondLst>
                                        </p:cTn>
                                        <p:tgtEl>
                                          <p:spTgt spid="112"/>
                                        </p:tgtEl>
                                        <p:attrNameLst>
                                          <p:attrName>style.visibility</p:attrName>
                                        </p:attrNameLst>
                                      </p:cBhvr>
                                      <p:to>
                                        <p:strVal val="visible"/>
                                      </p:to>
                                    </p:set>
                                    <p:animEffect transition="in" filter="randombar(horizontal)">
                                      <p:cBhvr>
                                        <p:cTn id="73" dur="400"/>
                                        <p:tgtEl>
                                          <p:spTgt spid="112"/>
                                        </p:tgtEl>
                                      </p:cBhvr>
                                    </p:animEffect>
                                  </p:childTnLst>
                                </p:cTn>
                              </p:par>
                            </p:childTnLst>
                          </p:cTn>
                        </p:par>
                        <p:par>
                          <p:cTn id="74" fill="hold">
                            <p:stCondLst>
                              <p:cond delay="7200"/>
                            </p:stCondLst>
                            <p:childTnLst>
                              <p:par>
                                <p:cTn id="75" presetID="14" presetClass="entr" presetSubtype="10" fill="hold" nodeType="afterEffect">
                                  <p:stCondLst>
                                    <p:cond delay="0"/>
                                  </p:stCondLst>
                                  <p:childTnLst>
                                    <p:set>
                                      <p:cBhvr>
                                        <p:cTn id="76" dur="1" fill="hold">
                                          <p:stCondLst>
                                            <p:cond delay="0"/>
                                          </p:stCondLst>
                                        </p:cTn>
                                        <p:tgtEl>
                                          <p:spTgt spid="138"/>
                                        </p:tgtEl>
                                        <p:attrNameLst>
                                          <p:attrName>style.visibility</p:attrName>
                                        </p:attrNameLst>
                                      </p:cBhvr>
                                      <p:to>
                                        <p:strVal val="visible"/>
                                      </p:to>
                                    </p:set>
                                    <p:animEffect transition="in" filter="randombar(horizontal)">
                                      <p:cBhvr>
                                        <p:cTn id="7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P spid="85" grpId="0" animBg="1"/>
      <p:bldP spid="94" grpId="0"/>
      <p:bldP spid="112" grpId="0"/>
      <p:bldP spid="1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3.6 IDAC-TC</a:t>
            </a:r>
            <a:r>
              <a:rPr lang="zh-CN" altLang="en-US" dirty="0">
                <a:sym typeface="微软雅黑" panose="020B0503020204020204" pitchFamily="34" charset="-122"/>
              </a:rPr>
              <a:t>模型安全性验证</a:t>
            </a:r>
          </a:p>
        </p:txBody>
      </p:sp>
      <p:cxnSp>
        <p:nvCxnSpPr>
          <p:cNvPr id="4" name="直接箭头连接符 3">
            <a:extLst>
              <a:ext uri="{FF2B5EF4-FFF2-40B4-BE49-F238E27FC236}">
                <a16:creationId xmlns:a16="http://schemas.microsoft.com/office/drawing/2014/main" id="{01459E2C-9C1C-5670-DD79-26019F40748B}"/>
              </a:ext>
            </a:extLst>
          </p:cNvPr>
          <p:cNvCxnSpPr>
            <a:cxnSpLocks/>
          </p:cNvCxnSpPr>
          <p:nvPr/>
        </p:nvCxnSpPr>
        <p:spPr>
          <a:xfrm>
            <a:off x="532193" y="3468671"/>
            <a:ext cx="8271164" cy="17009"/>
          </a:xfrm>
          <a:prstGeom prst="straightConnector1">
            <a:avLst/>
          </a:prstGeom>
          <a:ln w="152400">
            <a:solidFill>
              <a:srgbClr val="A6A6A6">
                <a:alpha val="52941"/>
              </a:srgb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B70A0B8-2E5A-9DA5-3193-CC1C241515A7}"/>
              </a:ext>
            </a:extLst>
          </p:cNvPr>
          <p:cNvGrpSpPr/>
          <p:nvPr/>
        </p:nvGrpSpPr>
        <p:grpSpPr>
          <a:xfrm>
            <a:off x="1501856" y="3194536"/>
            <a:ext cx="502789" cy="453321"/>
            <a:chOff x="5424755" y="1340768"/>
            <a:chExt cx="670560" cy="604586"/>
          </a:xfrm>
        </p:grpSpPr>
        <p:grpSp>
          <p:nvGrpSpPr>
            <p:cNvPr id="11" name="组合 10">
              <a:extLst>
                <a:ext uri="{FF2B5EF4-FFF2-40B4-BE49-F238E27FC236}">
                  <a16:creationId xmlns:a16="http://schemas.microsoft.com/office/drawing/2014/main" id="{069B1C4C-60D8-AB34-2705-9FB84C83BEC7}"/>
                </a:ext>
              </a:extLst>
            </p:cNvPr>
            <p:cNvGrpSpPr/>
            <p:nvPr/>
          </p:nvGrpSpPr>
          <p:grpSpPr>
            <a:xfrm>
              <a:off x="5424755" y="1340768"/>
              <a:ext cx="670560" cy="604586"/>
              <a:chOff x="5424755" y="1340768"/>
              <a:chExt cx="670560" cy="604586"/>
            </a:xfrm>
          </p:grpSpPr>
          <p:grpSp>
            <p:nvGrpSpPr>
              <p:cNvPr id="13" name="组合 12">
                <a:extLst>
                  <a:ext uri="{FF2B5EF4-FFF2-40B4-BE49-F238E27FC236}">
                    <a16:creationId xmlns:a16="http://schemas.microsoft.com/office/drawing/2014/main" id="{CE43EAC4-D6A7-60D7-1C45-8729A1F9B2C1}"/>
                  </a:ext>
                </a:extLst>
              </p:cNvPr>
              <p:cNvGrpSpPr/>
              <p:nvPr/>
            </p:nvGrpSpPr>
            <p:grpSpPr>
              <a:xfrm>
                <a:off x="5424755" y="1340768"/>
                <a:ext cx="670560" cy="604586"/>
                <a:chOff x="3720691" y="2824413"/>
                <a:chExt cx="1341120" cy="1209172"/>
              </a:xfrm>
            </p:grpSpPr>
            <p:sp>
              <p:nvSpPr>
                <p:cNvPr id="15" name="Freeform 5">
                  <a:extLst>
                    <a:ext uri="{FF2B5EF4-FFF2-40B4-BE49-F238E27FC236}">
                      <a16:creationId xmlns:a16="http://schemas.microsoft.com/office/drawing/2014/main" id="{66777AB6-30FF-0335-F230-BC13B397F25D}"/>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16" name="Freeform 5">
                  <a:extLst>
                    <a:ext uri="{FF2B5EF4-FFF2-40B4-BE49-F238E27FC236}">
                      <a16:creationId xmlns:a16="http://schemas.microsoft.com/office/drawing/2014/main" id="{E55478B8-615C-7DCF-35AB-D987DF992A32}"/>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4" name="Freeform 5">
                <a:extLst>
                  <a:ext uri="{FF2B5EF4-FFF2-40B4-BE49-F238E27FC236}">
                    <a16:creationId xmlns:a16="http://schemas.microsoft.com/office/drawing/2014/main" id="{0E13CDDD-63DB-A329-0E68-791799FA4E8E}"/>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2" name="TextBox 7">
              <a:extLst>
                <a:ext uri="{FF2B5EF4-FFF2-40B4-BE49-F238E27FC236}">
                  <a16:creationId xmlns:a16="http://schemas.microsoft.com/office/drawing/2014/main" id="{4B6DEA0B-CA41-1B92-97FE-BBB1D2420678}"/>
                </a:ext>
              </a:extLst>
            </p:cNvPr>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01</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17" name="组合 16">
            <a:extLst>
              <a:ext uri="{FF2B5EF4-FFF2-40B4-BE49-F238E27FC236}">
                <a16:creationId xmlns:a16="http://schemas.microsoft.com/office/drawing/2014/main" id="{2C7EC10D-F883-DD7E-CF76-29FCC2EA922A}"/>
              </a:ext>
            </a:extLst>
          </p:cNvPr>
          <p:cNvGrpSpPr/>
          <p:nvPr/>
        </p:nvGrpSpPr>
        <p:grpSpPr>
          <a:xfrm>
            <a:off x="3339022" y="3241555"/>
            <a:ext cx="502789" cy="453321"/>
            <a:chOff x="5424755" y="1340768"/>
            <a:chExt cx="670560" cy="604586"/>
          </a:xfrm>
        </p:grpSpPr>
        <p:grpSp>
          <p:nvGrpSpPr>
            <p:cNvPr id="18" name="组合 17">
              <a:extLst>
                <a:ext uri="{FF2B5EF4-FFF2-40B4-BE49-F238E27FC236}">
                  <a16:creationId xmlns:a16="http://schemas.microsoft.com/office/drawing/2014/main" id="{222E5EEC-AA5E-663D-CEB6-F48920BD120D}"/>
                </a:ext>
              </a:extLst>
            </p:cNvPr>
            <p:cNvGrpSpPr/>
            <p:nvPr/>
          </p:nvGrpSpPr>
          <p:grpSpPr>
            <a:xfrm>
              <a:off x="5424755" y="1340768"/>
              <a:ext cx="670560" cy="604586"/>
              <a:chOff x="5424755" y="1340768"/>
              <a:chExt cx="670560" cy="604586"/>
            </a:xfrm>
          </p:grpSpPr>
          <p:grpSp>
            <p:nvGrpSpPr>
              <p:cNvPr id="20" name="组合 19">
                <a:extLst>
                  <a:ext uri="{FF2B5EF4-FFF2-40B4-BE49-F238E27FC236}">
                    <a16:creationId xmlns:a16="http://schemas.microsoft.com/office/drawing/2014/main" id="{01CAC4FB-6313-FF72-EA39-46264BFA491D}"/>
                  </a:ext>
                </a:extLst>
              </p:cNvPr>
              <p:cNvGrpSpPr/>
              <p:nvPr/>
            </p:nvGrpSpPr>
            <p:grpSpPr>
              <a:xfrm>
                <a:off x="5424755" y="1340768"/>
                <a:ext cx="670560" cy="604586"/>
                <a:chOff x="3720691" y="2824413"/>
                <a:chExt cx="1341120" cy="1209172"/>
              </a:xfrm>
            </p:grpSpPr>
            <p:sp>
              <p:nvSpPr>
                <p:cNvPr id="22" name="Freeform 5">
                  <a:extLst>
                    <a:ext uri="{FF2B5EF4-FFF2-40B4-BE49-F238E27FC236}">
                      <a16:creationId xmlns:a16="http://schemas.microsoft.com/office/drawing/2014/main" id="{A0FB1C91-C5C0-6528-C05B-D2A2E9FA68E5}"/>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23" name="Freeform 5">
                  <a:extLst>
                    <a:ext uri="{FF2B5EF4-FFF2-40B4-BE49-F238E27FC236}">
                      <a16:creationId xmlns:a16="http://schemas.microsoft.com/office/drawing/2014/main" id="{CB86BA38-D2C9-5929-0C51-54A11DB2CCF1}"/>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21" name="Freeform 5">
                <a:extLst>
                  <a:ext uri="{FF2B5EF4-FFF2-40B4-BE49-F238E27FC236}">
                    <a16:creationId xmlns:a16="http://schemas.microsoft.com/office/drawing/2014/main" id="{67F56001-D0AA-1E3A-6482-9B5A8ACA7AA2}"/>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9" name="TextBox 7">
              <a:extLst>
                <a:ext uri="{FF2B5EF4-FFF2-40B4-BE49-F238E27FC236}">
                  <a16:creationId xmlns:a16="http://schemas.microsoft.com/office/drawing/2014/main" id="{F3B90B43-0029-EA90-32F7-E0F0925AEFFC}"/>
                </a:ext>
              </a:extLst>
            </p:cNvPr>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02</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38" name="组合 37">
            <a:extLst>
              <a:ext uri="{FF2B5EF4-FFF2-40B4-BE49-F238E27FC236}">
                <a16:creationId xmlns:a16="http://schemas.microsoft.com/office/drawing/2014/main" id="{7D274820-D8C3-290B-E6CB-7D8449A1C55B}"/>
              </a:ext>
            </a:extLst>
          </p:cNvPr>
          <p:cNvGrpSpPr/>
          <p:nvPr/>
        </p:nvGrpSpPr>
        <p:grpSpPr>
          <a:xfrm>
            <a:off x="5095437" y="3259019"/>
            <a:ext cx="502789" cy="453321"/>
            <a:chOff x="5424755" y="1340768"/>
            <a:chExt cx="670560" cy="604586"/>
          </a:xfrm>
        </p:grpSpPr>
        <p:grpSp>
          <p:nvGrpSpPr>
            <p:cNvPr id="39" name="组合 38">
              <a:extLst>
                <a:ext uri="{FF2B5EF4-FFF2-40B4-BE49-F238E27FC236}">
                  <a16:creationId xmlns:a16="http://schemas.microsoft.com/office/drawing/2014/main" id="{4AA16432-53E0-A5DF-A617-0681C8BE6566}"/>
                </a:ext>
              </a:extLst>
            </p:cNvPr>
            <p:cNvGrpSpPr/>
            <p:nvPr/>
          </p:nvGrpSpPr>
          <p:grpSpPr>
            <a:xfrm>
              <a:off x="5424755" y="1340768"/>
              <a:ext cx="670560" cy="604586"/>
              <a:chOff x="5424755" y="1340768"/>
              <a:chExt cx="670560" cy="604586"/>
            </a:xfrm>
          </p:grpSpPr>
          <p:grpSp>
            <p:nvGrpSpPr>
              <p:cNvPr id="41" name="组合 40">
                <a:extLst>
                  <a:ext uri="{FF2B5EF4-FFF2-40B4-BE49-F238E27FC236}">
                    <a16:creationId xmlns:a16="http://schemas.microsoft.com/office/drawing/2014/main" id="{6C72891B-AD21-F675-EEFB-83C6DDA76E31}"/>
                  </a:ext>
                </a:extLst>
              </p:cNvPr>
              <p:cNvGrpSpPr/>
              <p:nvPr/>
            </p:nvGrpSpPr>
            <p:grpSpPr>
              <a:xfrm>
                <a:off x="5424755" y="1340768"/>
                <a:ext cx="670560" cy="604586"/>
                <a:chOff x="3720691" y="2824413"/>
                <a:chExt cx="1341120" cy="1209172"/>
              </a:xfrm>
            </p:grpSpPr>
            <p:sp>
              <p:nvSpPr>
                <p:cNvPr id="43" name="Freeform 5">
                  <a:extLst>
                    <a:ext uri="{FF2B5EF4-FFF2-40B4-BE49-F238E27FC236}">
                      <a16:creationId xmlns:a16="http://schemas.microsoft.com/office/drawing/2014/main" id="{873099B7-A8A4-142D-48DF-DB5AB472DBAA}"/>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44" name="Freeform 5">
                  <a:extLst>
                    <a:ext uri="{FF2B5EF4-FFF2-40B4-BE49-F238E27FC236}">
                      <a16:creationId xmlns:a16="http://schemas.microsoft.com/office/drawing/2014/main" id="{1181805A-96D3-3A6B-5B16-392C581EE14A}"/>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42" name="Freeform 5">
                <a:extLst>
                  <a:ext uri="{FF2B5EF4-FFF2-40B4-BE49-F238E27FC236}">
                    <a16:creationId xmlns:a16="http://schemas.microsoft.com/office/drawing/2014/main" id="{DCEC07AA-E685-4D52-9224-40BB8F23C8B5}"/>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40" name="TextBox 7">
              <a:extLst>
                <a:ext uri="{FF2B5EF4-FFF2-40B4-BE49-F238E27FC236}">
                  <a16:creationId xmlns:a16="http://schemas.microsoft.com/office/drawing/2014/main" id="{83529287-942D-1A5C-D876-83AD1D60D5FF}"/>
                </a:ext>
              </a:extLst>
            </p:cNvPr>
            <p:cNvSpPr>
              <a:spLocks noChangeArrowheads="1"/>
            </p:cNvSpPr>
            <p:nvPr/>
          </p:nvSpPr>
          <p:spPr bwMode="auto">
            <a:xfrm>
              <a:off x="5472003" y="1484784"/>
              <a:ext cx="576063" cy="3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03</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45" name="组合 44">
            <a:extLst>
              <a:ext uri="{FF2B5EF4-FFF2-40B4-BE49-F238E27FC236}">
                <a16:creationId xmlns:a16="http://schemas.microsoft.com/office/drawing/2014/main" id="{4CF4B939-A877-7982-A35E-60573A51537C}"/>
              </a:ext>
            </a:extLst>
          </p:cNvPr>
          <p:cNvGrpSpPr/>
          <p:nvPr/>
        </p:nvGrpSpPr>
        <p:grpSpPr>
          <a:xfrm>
            <a:off x="6989772" y="3237177"/>
            <a:ext cx="502789" cy="453321"/>
            <a:chOff x="5424755" y="1340768"/>
            <a:chExt cx="670560" cy="604586"/>
          </a:xfrm>
        </p:grpSpPr>
        <p:grpSp>
          <p:nvGrpSpPr>
            <p:cNvPr id="46" name="组合 45">
              <a:extLst>
                <a:ext uri="{FF2B5EF4-FFF2-40B4-BE49-F238E27FC236}">
                  <a16:creationId xmlns:a16="http://schemas.microsoft.com/office/drawing/2014/main" id="{E48F9030-0437-4956-5F1A-7590D4CD26F0}"/>
                </a:ext>
              </a:extLst>
            </p:cNvPr>
            <p:cNvGrpSpPr/>
            <p:nvPr/>
          </p:nvGrpSpPr>
          <p:grpSpPr>
            <a:xfrm>
              <a:off x="5424755" y="1340768"/>
              <a:ext cx="670560" cy="604586"/>
              <a:chOff x="5424755" y="1340768"/>
              <a:chExt cx="670560" cy="604586"/>
            </a:xfrm>
          </p:grpSpPr>
          <p:grpSp>
            <p:nvGrpSpPr>
              <p:cNvPr id="48" name="组合 47">
                <a:extLst>
                  <a:ext uri="{FF2B5EF4-FFF2-40B4-BE49-F238E27FC236}">
                    <a16:creationId xmlns:a16="http://schemas.microsoft.com/office/drawing/2014/main" id="{A7954F60-49C1-F9E9-801A-FE3AFB80E2F0}"/>
                  </a:ext>
                </a:extLst>
              </p:cNvPr>
              <p:cNvGrpSpPr/>
              <p:nvPr/>
            </p:nvGrpSpPr>
            <p:grpSpPr>
              <a:xfrm>
                <a:off x="5424755" y="1340768"/>
                <a:ext cx="670560" cy="604586"/>
                <a:chOff x="3720691" y="2824413"/>
                <a:chExt cx="1341120" cy="1209172"/>
              </a:xfrm>
            </p:grpSpPr>
            <p:sp>
              <p:nvSpPr>
                <p:cNvPr id="50" name="Freeform 5">
                  <a:extLst>
                    <a:ext uri="{FF2B5EF4-FFF2-40B4-BE49-F238E27FC236}">
                      <a16:creationId xmlns:a16="http://schemas.microsoft.com/office/drawing/2014/main" id="{E2BEB7A0-1150-68F9-F926-33BC1096E9AD}"/>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51" name="Freeform 5">
                  <a:extLst>
                    <a:ext uri="{FF2B5EF4-FFF2-40B4-BE49-F238E27FC236}">
                      <a16:creationId xmlns:a16="http://schemas.microsoft.com/office/drawing/2014/main" id="{3D6BCDEA-C3EC-291B-EED5-BC0CD976358C}"/>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49" name="Freeform 5">
                <a:extLst>
                  <a:ext uri="{FF2B5EF4-FFF2-40B4-BE49-F238E27FC236}">
                    <a16:creationId xmlns:a16="http://schemas.microsoft.com/office/drawing/2014/main" id="{B9616CBE-0C0D-8ECC-60D2-94152044EFE9}"/>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47" name="TextBox 7">
              <a:extLst>
                <a:ext uri="{FF2B5EF4-FFF2-40B4-BE49-F238E27FC236}">
                  <a16:creationId xmlns:a16="http://schemas.microsoft.com/office/drawing/2014/main" id="{9CBAE631-5CC6-1509-6E3C-9C63D7731224}"/>
                </a:ext>
              </a:extLst>
            </p:cNvPr>
            <p:cNvSpPr>
              <a:spLocks noChangeArrowheads="1"/>
            </p:cNvSpPr>
            <p:nvPr/>
          </p:nvSpPr>
          <p:spPr bwMode="auto">
            <a:xfrm>
              <a:off x="5472003" y="1484784"/>
              <a:ext cx="576063" cy="3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04</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66" name="组合 65">
            <a:extLst>
              <a:ext uri="{FF2B5EF4-FFF2-40B4-BE49-F238E27FC236}">
                <a16:creationId xmlns:a16="http://schemas.microsoft.com/office/drawing/2014/main" id="{98B9235F-FCA7-AAA8-BFEE-6B50F49B28C5}"/>
              </a:ext>
            </a:extLst>
          </p:cNvPr>
          <p:cNvGrpSpPr/>
          <p:nvPr/>
        </p:nvGrpSpPr>
        <p:grpSpPr>
          <a:xfrm>
            <a:off x="7841808" y="3694876"/>
            <a:ext cx="208734" cy="138347"/>
            <a:chOff x="9482595" y="2565731"/>
            <a:chExt cx="278384" cy="184511"/>
          </a:xfrm>
        </p:grpSpPr>
        <p:sp>
          <p:nvSpPr>
            <p:cNvPr id="67" name="椭圆 66">
              <a:extLst>
                <a:ext uri="{FF2B5EF4-FFF2-40B4-BE49-F238E27FC236}">
                  <a16:creationId xmlns:a16="http://schemas.microsoft.com/office/drawing/2014/main" id="{90868D0C-A406-6E28-BC52-99434D3A64C3}"/>
                </a:ext>
              </a:extLst>
            </p:cNvPr>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14455"/>
                </a:solidFill>
              </a:endParaRPr>
            </a:p>
          </p:txBody>
        </p:sp>
        <p:sp>
          <p:nvSpPr>
            <p:cNvPr id="68" name="椭圆 67">
              <a:extLst>
                <a:ext uri="{FF2B5EF4-FFF2-40B4-BE49-F238E27FC236}">
                  <a16:creationId xmlns:a16="http://schemas.microsoft.com/office/drawing/2014/main" id="{B4A2A4A2-0038-D582-8800-7F2133D38721}"/>
                </a:ext>
              </a:extLst>
            </p:cNvPr>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14455"/>
                </a:solidFill>
              </a:endParaRPr>
            </a:p>
          </p:txBody>
        </p:sp>
      </p:grpSp>
      <p:pic>
        <p:nvPicPr>
          <p:cNvPr id="71" name="图片 70">
            <a:extLst>
              <a:ext uri="{FF2B5EF4-FFF2-40B4-BE49-F238E27FC236}">
                <a16:creationId xmlns:a16="http://schemas.microsoft.com/office/drawing/2014/main" id="{81D8B85C-72A9-3A3B-C1E7-3DF2B019998B}"/>
              </a:ext>
            </a:extLst>
          </p:cNvPr>
          <p:cNvPicPr>
            <a:picLocks noChangeAspect="1"/>
          </p:cNvPicPr>
          <p:nvPr/>
        </p:nvPicPr>
        <p:blipFill>
          <a:blip r:embed="rId3"/>
          <a:stretch>
            <a:fillRect/>
          </a:stretch>
        </p:blipFill>
        <p:spPr>
          <a:xfrm>
            <a:off x="528204" y="3829724"/>
            <a:ext cx="3231061" cy="1742055"/>
          </a:xfrm>
          <a:prstGeom prst="rect">
            <a:avLst/>
          </a:prstGeom>
        </p:spPr>
      </p:pic>
      <p:pic>
        <p:nvPicPr>
          <p:cNvPr id="72" name="图片 71">
            <a:extLst>
              <a:ext uri="{FF2B5EF4-FFF2-40B4-BE49-F238E27FC236}">
                <a16:creationId xmlns:a16="http://schemas.microsoft.com/office/drawing/2014/main" id="{106BB2C1-8F9F-6211-62A5-E972FA41FAE1}"/>
              </a:ext>
            </a:extLst>
          </p:cNvPr>
          <p:cNvPicPr>
            <a:picLocks noChangeAspect="1"/>
          </p:cNvPicPr>
          <p:nvPr/>
        </p:nvPicPr>
        <p:blipFill>
          <a:blip r:embed="rId4"/>
          <a:stretch>
            <a:fillRect/>
          </a:stretch>
        </p:blipFill>
        <p:spPr>
          <a:xfrm>
            <a:off x="1969218" y="1359156"/>
            <a:ext cx="3242818" cy="1705571"/>
          </a:xfrm>
          <a:prstGeom prst="rect">
            <a:avLst/>
          </a:prstGeom>
        </p:spPr>
      </p:pic>
      <p:pic>
        <p:nvPicPr>
          <p:cNvPr id="73" name="图片 72">
            <a:extLst>
              <a:ext uri="{FF2B5EF4-FFF2-40B4-BE49-F238E27FC236}">
                <a16:creationId xmlns:a16="http://schemas.microsoft.com/office/drawing/2014/main" id="{A6BCA265-1F60-03B5-6725-F26E2C5D75C0}"/>
              </a:ext>
            </a:extLst>
          </p:cNvPr>
          <p:cNvPicPr>
            <a:picLocks noChangeAspect="1"/>
          </p:cNvPicPr>
          <p:nvPr/>
        </p:nvPicPr>
        <p:blipFill>
          <a:blip r:embed="rId5"/>
          <a:stretch>
            <a:fillRect/>
          </a:stretch>
        </p:blipFill>
        <p:spPr>
          <a:xfrm>
            <a:off x="3947268" y="3840905"/>
            <a:ext cx="3231061" cy="1752289"/>
          </a:xfrm>
          <a:prstGeom prst="rect">
            <a:avLst/>
          </a:prstGeom>
        </p:spPr>
      </p:pic>
      <p:pic>
        <p:nvPicPr>
          <p:cNvPr id="74" name="图片 73">
            <a:extLst>
              <a:ext uri="{FF2B5EF4-FFF2-40B4-BE49-F238E27FC236}">
                <a16:creationId xmlns:a16="http://schemas.microsoft.com/office/drawing/2014/main" id="{BCD28FDD-C64C-56E7-E9FF-2D4135987CDD}"/>
              </a:ext>
            </a:extLst>
          </p:cNvPr>
          <p:cNvPicPr>
            <a:picLocks noChangeAspect="1"/>
          </p:cNvPicPr>
          <p:nvPr/>
        </p:nvPicPr>
        <p:blipFill>
          <a:blip r:embed="rId6"/>
          <a:stretch>
            <a:fillRect/>
          </a:stretch>
        </p:blipFill>
        <p:spPr>
          <a:xfrm>
            <a:off x="5368307" y="1353930"/>
            <a:ext cx="3242818" cy="1711777"/>
          </a:xfrm>
          <a:prstGeom prst="rect">
            <a:avLst/>
          </a:prstGeom>
        </p:spPr>
      </p:pic>
      <p:grpSp>
        <p:nvGrpSpPr>
          <p:cNvPr id="79" name="Group 2">
            <a:extLst>
              <a:ext uri="{FF2B5EF4-FFF2-40B4-BE49-F238E27FC236}">
                <a16:creationId xmlns:a16="http://schemas.microsoft.com/office/drawing/2014/main" id="{D0937B09-5047-84D2-E3CF-483DF0CAAD3E}"/>
              </a:ext>
            </a:extLst>
          </p:cNvPr>
          <p:cNvGrpSpPr/>
          <p:nvPr/>
        </p:nvGrpSpPr>
        <p:grpSpPr>
          <a:xfrm>
            <a:off x="637983" y="5656665"/>
            <a:ext cx="662230" cy="654019"/>
            <a:chOff x="3882408" y="2286727"/>
            <a:chExt cx="519113" cy="519113"/>
          </a:xfrm>
        </p:grpSpPr>
        <p:sp>
          <p:nvSpPr>
            <p:cNvPr id="80" name="Oval 51">
              <a:extLst>
                <a:ext uri="{FF2B5EF4-FFF2-40B4-BE49-F238E27FC236}">
                  <a16:creationId xmlns:a16="http://schemas.microsoft.com/office/drawing/2014/main" id="{7C543D20-B538-81DA-8752-600071875E16}"/>
                </a:ext>
              </a:extLst>
            </p:cNvPr>
            <p:cNvSpPr>
              <a:spLocks/>
            </p:cNvSpPr>
            <p:nvPr/>
          </p:nvSpPr>
          <p:spPr bwMode="auto">
            <a:xfrm>
              <a:off x="3882408" y="2286727"/>
              <a:ext cx="519113" cy="519113"/>
            </a:xfrm>
            <a:prstGeom prst="ellipse">
              <a:avLst/>
            </a:prstGeom>
            <a:solidFill>
              <a:srgbClr val="34495E"/>
            </a:solidFill>
            <a:ln>
              <a:noFill/>
            </a:ln>
          </p:spPr>
          <p:txBody>
            <a:bodyPr lIns="0" tIns="0" rIns="0" bIns="0"/>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sp>
          <p:nvSpPr>
            <p:cNvPr id="81" name="Freeform 7">
              <a:extLst>
                <a:ext uri="{FF2B5EF4-FFF2-40B4-BE49-F238E27FC236}">
                  <a16:creationId xmlns:a16="http://schemas.microsoft.com/office/drawing/2014/main" id="{A43C57C6-5CA4-B47B-2F72-65D7BAD8B478}"/>
                </a:ext>
              </a:extLst>
            </p:cNvPr>
            <p:cNvSpPr>
              <a:spLocks/>
            </p:cNvSpPr>
            <p:nvPr/>
          </p:nvSpPr>
          <p:spPr bwMode="auto">
            <a:xfrm>
              <a:off x="3993143" y="2389474"/>
              <a:ext cx="292530" cy="297714"/>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grpSp>
      <p:sp>
        <p:nvSpPr>
          <p:cNvPr id="87" name="Freeform 46">
            <a:extLst>
              <a:ext uri="{FF2B5EF4-FFF2-40B4-BE49-F238E27FC236}">
                <a16:creationId xmlns:a16="http://schemas.microsoft.com/office/drawing/2014/main" id="{E80F24F5-CF94-A555-B33A-77FF24F76CB9}"/>
              </a:ext>
            </a:extLst>
          </p:cNvPr>
          <p:cNvSpPr>
            <a:spLocks/>
          </p:cNvSpPr>
          <p:nvPr/>
        </p:nvSpPr>
        <p:spPr bwMode="auto">
          <a:xfrm flipH="1">
            <a:off x="1382036" y="5699721"/>
            <a:ext cx="5607680" cy="355263"/>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88" name="Rectangle 37">
            <a:extLst>
              <a:ext uri="{FF2B5EF4-FFF2-40B4-BE49-F238E27FC236}">
                <a16:creationId xmlns:a16="http://schemas.microsoft.com/office/drawing/2014/main" id="{4567CA33-8CF2-36B2-5C4C-38FC1539E9E0}"/>
              </a:ext>
            </a:extLst>
          </p:cNvPr>
          <p:cNvSpPr>
            <a:spLocks/>
          </p:cNvSpPr>
          <p:nvPr/>
        </p:nvSpPr>
        <p:spPr bwMode="auto">
          <a:xfrm>
            <a:off x="1500007" y="5737846"/>
            <a:ext cx="5371738" cy="55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25000"/>
              </a:lnSpc>
            </a:pPr>
            <a:r>
              <a:rPr lang="zh-CN" altLang="zh-CN" sz="1400" dirty="0">
                <a:solidFill>
                  <a:srgbClr val="595959"/>
                </a:solidFill>
                <a:latin typeface="微软雅黑"/>
                <a:ea typeface="微软雅黑"/>
              </a:rPr>
              <a:t>访问</a:t>
            </a:r>
            <a:r>
              <a:rPr lang="zh-CN" altLang="en-US" sz="1400" dirty="0">
                <a:solidFill>
                  <a:srgbClr val="595959"/>
                </a:solidFill>
                <a:latin typeface="微软雅黑"/>
                <a:ea typeface="微软雅黑"/>
              </a:rPr>
              <a:t>请求行为安全性验证表明，</a:t>
            </a:r>
            <a:r>
              <a:rPr lang="zh-CN" altLang="zh-CN" sz="1400" dirty="0">
                <a:solidFill>
                  <a:srgbClr val="595959"/>
                </a:solidFill>
                <a:latin typeface="微软雅黑"/>
                <a:ea typeface="微软雅黑"/>
              </a:rPr>
              <a:t>模型可以允许符合预定策略的合法访问请求，拒绝非法访问</a:t>
            </a:r>
            <a:r>
              <a:rPr lang="zh-CN" altLang="en-US" sz="1400" dirty="0">
                <a:solidFill>
                  <a:srgbClr val="595959"/>
                </a:solidFill>
                <a:latin typeface="微软雅黑"/>
                <a:ea typeface="微软雅黑"/>
              </a:rPr>
              <a:t>。</a:t>
            </a:r>
          </a:p>
        </p:txBody>
      </p:sp>
    </p:spTree>
    <p:extLst>
      <p:ext uri="{BB962C8B-B14F-4D97-AF65-F5344CB8AC3E}">
        <p14:creationId xmlns:p14="http://schemas.microsoft.com/office/powerpoint/2010/main" val="337765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1000"/>
                                        <p:tgtEl>
                                          <p:spTgt spid="66"/>
                                        </p:tgtEl>
                                      </p:cBhvr>
                                    </p:animEffect>
                                    <p:anim calcmode="lin" valueType="num">
                                      <p:cBhvr>
                                        <p:cTn id="12" dur="1000" fill="hold"/>
                                        <p:tgtEl>
                                          <p:spTgt spid="66"/>
                                        </p:tgtEl>
                                        <p:attrNameLst>
                                          <p:attrName>ppt_x</p:attrName>
                                        </p:attrNameLst>
                                      </p:cBhvr>
                                      <p:tavLst>
                                        <p:tav tm="0">
                                          <p:val>
                                            <p:strVal val="#ppt_x"/>
                                          </p:val>
                                        </p:tav>
                                        <p:tav tm="100000">
                                          <p:val>
                                            <p:strVal val="#ppt_x"/>
                                          </p:val>
                                        </p:tav>
                                      </p:tavLst>
                                    </p:anim>
                                    <p:anim calcmode="lin" valueType="num">
                                      <p:cBhvr>
                                        <p:cTn id="13" dur="1000" fill="hold"/>
                                        <p:tgtEl>
                                          <p:spTgt spid="6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9" presetClass="entr" presetSubtype="0" decel="10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 calcmode="lin" valueType="num">
                                      <p:cBhvr>
                                        <p:cTn id="19" dur="500" fill="hold"/>
                                        <p:tgtEl>
                                          <p:spTgt spid="9"/>
                                        </p:tgtEl>
                                        <p:attrNameLst>
                                          <p:attrName>style.rotation</p:attrName>
                                        </p:attrNameLst>
                                      </p:cBhvr>
                                      <p:tavLst>
                                        <p:tav tm="0">
                                          <p:val>
                                            <p:fltVal val="360"/>
                                          </p:val>
                                        </p:tav>
                                        <p:tav tm="100000">
                                          <p:val>
                                            <p:fltVal val="0"/>
                                          </p:val>
                                        </p:tav>
                                      </p:tavLst>
                                    </p:anim>
                                    <p:animEffect transition="in" filter="fade">
                                      <p:cBhvr>
                                        <p:cTn id="20" dur="500"/>
                                        <p:tgtEl>
                                          <p:spTgt spid="9"/>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wipe(down)">
                                      <p:cBhvr>
                                        <p:cTn id="24" dur="500"/>
                                        <p:tgtEl>
                                          <p:spTgt spid="72"/>
                                        </p:tgtEl>
                                      </p:cBhvr>
                                    </p:animEffect>
                                  </p:childTnLst>
                                </p:cTn>
                              </p:par>
                            </p:childTnLst>
                          </p:cTn>
                        </p:par>
                        <p:par>
                          <p:cTn id="25" fill="hold">
                            <p:stCondLst>
                              <p:cond delay="2500"/>
                            </p:stCondLst>
                            <p:childTnLst>
                              <p:par>
                                <p:cTn id="26" presetID="49" presetClass="entr" presetSubtype="0" decel="10000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 calcmode="lin" valueType="num">
                                      <p:cBhvr>
                                        <p:cTn id="30" dur="500" fill="hold"/>
                                        <p:tgtEl>
                                          <p:spTgt spid="17"/>
                                        </p:tgtEl>
                                        <p:attrNameLst>
                                          <p:attrName>style.rotation</p:attrName>
                                        </p:attrNameLst>
                                      </p:cBhvr>
                                      <p:tavLst>
                                        <p:tav tm="0">
                                          <p:val>
                                            <p:fltVal val="360"/>
                                          </p:val>
                                        </p:tav>
                                        <p:tav tm="100000">
                                          <p:val>
                                            <p:fltVal val="0"/>
                                          </p:val>
                                        </p:tav>
                                      </p:tavLst>
                                    </p:anim>
                                    <p:animEffect transition="in" filter="fade">
                                      <p:cBhvr>
                                        <p:cTn id="31" dur="500"/>
                                        <p:tgtEl>
                                          <p:spTgt spid="17"/>
                                        </p:tgtEl>
                                      </p:cBhvr>
                                    </p:animEffec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down)">
                                      <p:cBhvr>
                                        <p:cTn id="35" dur="500"/>
                                        <p:tgtEl>
                                          <p:spTgt spid="71"/>
                                        </p:tgtEl>
                                      </p:cBhvr>
                                    </p:animEffect>
                                  </p:childTnLst>
                                </p:cTn>
                              </p:par>
                            </p:childTnLst>
                          </p:cTn>
                        </p:par>
                        <p:par>
                          <p:cTn id="36" fill="hold">
                            <p:stCondLst>
                              <p:cond delay="3500"/>
                            </p:stCondLst>
                            <p:childTnLst>
                              <p:par>
                                <p:cTn id="37" presetID="49" presetClass="entr" presetSubtype="0" decel="10000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p:cTn id="39" dur="500" fill="hold"/>
                                        <p:tgtEl>
                                          <p:spTgt spid="38"/>
                                        </p:tgtEl>
                                        <p:attrNameLst>
                                          <p:attrName>ppt_w</p:attrName>
                                        </p:attrNameLst>
                                      </p:cBhvr>
                                      <p:tavLst>
                                        <p:tav tm="0">
                                          <p:val>
                                            <p:fltVal val="0"/>
                                          </p:val>
                                        </p:tav>
                                        <p:tav tm="100000">
                                          <p:val>
                                            <p:strVal val="#ppt_w"/>
                                          </p:val>
                                        </p:tav>
                                      </p:tavLst>
                                    </p:anim>
                                    <p:anim calcmode="lin" valueType="num">
                                      <p:cBhvr>
                                        <p:cTn id="40" dur="500" fill="hold"/>
                                        <p:tgtEl>
                                          <p:spTgt spid="38"/>
                                        </p:tgtEl>
                                        <p:attrNameLst>
                                          <p:attrName>ppt_h</p:attrName>
                                        </p:attrNameLst>
                                      </p:cBhvr>
                                      <p:tavLst>
                                        <p:tav tm="0">
                                          <p:val>
                                            <p:fltVal val="0"/>
                                          </p:val>
                                        </p:tav>
                                        <p:tav tm="100000">
                                          <p:val>
                                            <p:strVal val="#ppt_h"/>
                                          </p:val>
                                        </p:tav>
                                      </p:tavLst>
                                    </p:anim>
                                    <p:anim calcmode="lin" valueType="num">
                                      <p:cBhvr>
                                        <p:cTn id="41" dur="500" fill="hold"/>
                                        <p:tgtEl>
                                          <p:spTgt spid="38"/>
                                        </p:tgtEl>
                                        <p:attrNameLst>
                                          <p:attrName>style.rotation</p:attrName>
                                        </p:attrNameLst>
                                      </p:cBhvr>
                                      <p:tavLst>
                                        <p:tav tm="0">
                                          <p:val>
                                            <p:fltVal val="360"/>
                                          </p:val>
                                        </p:tav>
                                        <p:tav tm="100000">
                                          <p:val>
                                            <p:fltVal val="0"/>
                                          </p:val>
                                        </p:tav>
                                      </p:tavLst>
                                    </p:anim>
                                    <p:animEffect transition="in" filter="fade">
                                      <p:cBhvr>
                                        <p:cTn id="42" dur="500"/>
                                        <p:tgtEl>
                                          <p:spTgt spid="38"/>
                                        </p:tgtEl>
                                      </p:cBhvr>
                                    </p:animEffect>
                                  </p:childTnLst>
                                </p:cTn>
                              </p:par>
                            </p:childTnLst>
                          </p:cTn>
                        </p:par>
                        <p:par>
                          <p:cTn id="43" fill="hold">
                            <p:stCondLst>
                              <p:cond delay="4000"/>
                            </p:stCondLst>
                            <p:childTnLst>
                              <p:par>
                                <p:cTn id="44" presetID="22" presetClass="entr" presetSubtype="4" fill="hold" nodeType="after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wipe(down)">
                                      <p:cBhvr>
                                        <p:cTn id="46" dur="500"/>
                                        <p:tgtEl>
                                          <p:spTgt spid="74"/>
                                        </p:tgtEl>
                                      </p:cBhvr>
                                    </p:animEffect>
                                  </p:childTnLst>
                                </p:cTn>
                              </p:par>
                            </p:childTnLst>
                          </p:cTn>
                        </p:par>
                        <p:par>
                          <p:cTn id="47" fill="hold">
                            <p:stCondLst>
                              <p:cond delay="4500"/>
                            </p:stCondLst>
                            <p:childTnLst>
                              <p:par>
                                <p:cTn id="48" presetID="49" presetClass="entr" presetSubtype="0" decel="10000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p:cTn id="50" dur="500" fill="hold"/>
                                        <p:tgtEl>
                                          <p:spTgt spid="45"/>
                                        </p:tgtEl>
                                        <p:attrNameLst>
                                          <p:attrName>ppt_w</p:attrName>
                                        </p:attrNameLst>
                                      </p:cBhvr>
                                      <p:tavLst>
                                        <p:tav tm="0">
                                          <p:val>
                                            <p:fltVal val="0"/>
                                          </p:val>
                                        </p:tav>
                                        <p:tav tm="100000">
                                          <p:val>
                                            <p:strVal val="#ppt_w"/>
                                          </p:val>
                                        </p:tav>
                                      </p:tavLst>
                                    </p:anim>
                                    <p:anim calcmode="lin" valueType="num">
                                      <p:cBhvr>
                                        <p:cTn id="51" dur="500" fill="hold"/>
                                        <p:tgtEl>
                                          <p:spTgt spid="45"/>
                                        </p:tgtEl>
                                        <p:attrNameLst>
                                          <p:attrName>ppt_h</p:attrName>
                                        </p:attrNameLst>
                                      </p:cBhvr>
                                      <p:tavLst>
                                        <p:tav tm="0">
                                          <p:val>
                                            <p:fltVal val="0"/>
                                          </p:val>
                                        </p:tav>
                                        <p:tav tm="100000">
                                          <p:val>
                                            <p:strVal val="#ppt_h"/>
                                          </p:val>
                                        </p:tav>
                                      </p:tavLst>
                                    </p:anim>
                                    <p:anim calcmode="lin" valueType="num">
                                      <p:cBhvr>
                                        <p:cTn id="52" dur="500" fill="hold"/>
                                        <p:tgtEl>
                                          <p:spTgt spid="45"/>
                                        </p:tgtEl>
                                        <p:attrNameLst>
                                          <p:attrName>style.rotation</p:attrName>
                                        </p:attrNameLst>
                                      </p:cBhvr>
                                      <p:tavLst>
                                        <p:tav tm="0">
                                          <p:val>
                                            <p:fltVal val="360"/>
                                          </p:val>
                                        </p:tav>
                                        <p:tav tm="100000">
                                          <p:val>
                                            <p:fltVal val="0"/>
                                          </p:val>
                                        </p:tav>
                                      </p:tavLst>
                                    </p:anim>
                                    <p:animEffect transition="in" filter="fade">
                                      <p:cBhvr>
                                        <p:cTn id="53" dur="500"/>
                                        <p:tgtEl>
                                          <p:spTgt spid="45"/>
                                        </p:tgtEl>
                                      </p:cBhvr>
                                    </p:animEffect>
                                  </p:childTnLst>
                                </p:cTn>
                              </p:par>
                            </p:childTnLst>
                          </p:cTn>
                        </p:par>
                        <p:par>
                          <p:cTn id="54" fill="hold">
                            <p:stCondLst>
                              <p:cond delay="5000"/>
                            </p:stCondLst>
                            <p:childTnLst>
                              <p:par>
                                <p:cTn id="55" presetID="22" presetClass="entr" presetSubtype="4" fill="hold" nodeType="after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down)">
                                      <p:cBhvr>
                                        <p:cTn id="57" dur="500"/>
                                        <p:tgtEl>
                                          <p:spTgt spid="73"/>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79"/>
                                        </p:tgtEl>
                                        <p:attrNameLst>
                                          <p:attrName>style.visibility</p:attrName>
                                        </p:attrNameLst>
                                      </p:cBhvr>
                                      <p:to>
                                        <p:strVal val="visible"/>
                                      </p:to>
                                    </p:set>
                                    <p:anim calcmode="lin" valueType="num">
                                      <p:cBhvr>
                                        <p:cTn id="61" dur="500" fill="hold"/>
                                        <p:tgtEl>
                                          <p:spTgt spid="79"/>
                                        </p:tgtEl>
                                        <p:attrNameLst>
                                          <p:attrName>ppt_w</p:attrName>
                                        </p:attrNameLst>
                                      </p:cBhvr>
                                      <p:tavLst>
                                        <p:tav tm="0">
                                          <p:val>
                                            <p:fltVal val="0"/>
                                          </p:val>
                                        </p:tav>
                                        <p:tav tm="100000">
                                          <p:val>
                                            <p:strVal val="#ppt_w"/>
                                          </p:val>
                                        </p:tav>
                                      </p:tavLst>
                                    </p:anim>
                                    <p:anim calcmode="lin" valueType="num">
                                      <p:cBhvr>
                                        <p:cTn id="62" dur="500" fill="hold"/>
                                        <p:tgtEl>
                                          <p:spTgt spid="79"/>
                                        </p:tgtEl>
                                        <p:attrNameLst>
                                          <p:attrName>ppt_h</p:attrName>
                                        </p:attrNameLst>
                                      </p:cBhvr>
                                      <p:tavLst>
                                        <p:tav tm="0">
                                          <p:val>
                                            <p:fltVal val="0"/>
                                          </p:val>
                                        </p:tav>
                                        <p:tav tm="100000">
                                          <p:val>
                                            <p:strVal val="#ppt_h"/>
                                          </p:val>
                                        </p:tav>
                                      </p:tavLst>
                                    </p:anim>
                                    <p:animEffect transition="in" filter="fade">
                                      <p:cBhvr>
                                        <p:cTn id="63" dur="500"/>
                                        <p:tgtEl>
                                          <p:spTgt spid="79"/>
                                        </p:tgtEl>
                                      </p:cBhvr>
                                    </p:animEffect>
                                  </p:childTnLst>
                                </p:cTn>
                              </p:par>
                            </p:childTnLst>
                          </p:cTn>
                        </p:par>
                        <p:par>
                          <p:cTn id="64" fill="hold">
                            <p:stCondLst>
                              <p:cond delay="6000"/>
                            </p:stCondLst>
                            <p:childTnLst>
                              <p:par>
                                <p:cTn id="65" presetID="22" presetClass="entr" presetSubtype="8" fill="hold" grpId="0" nodeType="after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wipe(left)">
                                      <p:cBhvr>
                                        <p:cTn id="67" dur="500"/>
                                        <p:tgtEl>
                                          <p:spTgt spid="87"/>
                                        </p:tgtEl>
                                      </p:cBhvr>
                                    </p:animEffect>
                                  </p:childTnLst>
                                </p:cTn>
                              </p:par>
                            </p:childTnLst>
                          </p:cTn>
                        </p:par>
                        <p:par>
                          <p:cTn id="68" fill="hold">
                            <p:stCondLst>
                              <p:cond delay="6500"/>
                            </p:stCondLst>
                            <p:childTnLst>
                              <p:par>
                                <p:cTn id="69" presetID="22" presetClass="entr" presetSubtype="2" fill="hold" grpId="0" nodeType="after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wipe(right)">
                                      <p:cBhvr>
                                        <p:cTn id="7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3.6 IDAC-TC</a:t>
            </a:r>
            <a:r>
              <a:rPr lang="zh-CN" altLang="en-US" dirty="0">
                <a:sym typeface="微软雅黑" panose="020B0503020204020204" pitchFamily="34" charset="-122"/>
              </a:rPr>
              <a:t>模型安全性验证</a:t>
            </a:r>
          </a:p>
        </p:txBody>
      </p:sp>
      <p:sp>
        <p:nvSpPr>
          <p:cNvPr id="9" name="TextBox 55">
            <a:extLst>
              <a:ext uri="{FF2B5EF4-FFF2-40B4-BE49-F238E27FC236}">
                <a16:creationId xmlns:a16="http://schemas.microsoft.com/office/drawing/2014/main" id="{6FF8796F-7996-98F4-5CFF-C46E3EADE050}"/>
              </a:ext>
            </a:extLst>
          </p:cNvPr>
          <p:cNvSpPr txBox="1"/>
          <p:nvPr/>
        </p:nvSpPr>
        <p:spPr>
          <a:xfrm>
            <a:off x="1849316" y="1496178"/>
            <a:ext cx="2512227" cy="1544654"/>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dirty="0">
                <a:latin typeface="+mj-ea"/>
              </a:rPr>
              <a:t>域间角色映射行为安全性验证表明，模型可以保证</a:t>
            </a:r>
            <a:r>
              <a:rPr lang="zh-CN" altLang="zh-CN" sz="1600" dirty="0">
                <a:latin typeface="+mj-ea"/>
              </a:rPr>
              <a:t>多域角色之间建立映射关系时不违反</a:t>
            </a:r>
            <a:r>
              <a:rPr lang="en-US" altLang="zh-CN" sz="1600" dirty="0">
                <a:latin typeface="+mj-ea"/>
              </a:rPr>
              <a:t>MRSSOD1</a:t>
            </a:r>
            <a:r>
              <a:rPr lang="zh-CN" altLang="zh-CN" sz="1600" dirty="0">
                <a:latin typeface="+mj-ea"/>
              </a:rPr>
              <a:t>和</a:t>
            </a:r>
            <a:r>
              <a:rPr lang="en-US" altLang="zh-CN" sz="1600" dirty="0">
                <a:latin typeface="+mj-ea"/>
              </a:rPr>
              <a:t>MRSSOD2</a:t>
            </a:r>
            <a:r>
              <a:rPr lang="zh-CN" altLang="zh-CN" sz="1600" dirty="0">
                <a:latin typeface="+mj-ea"/>
              </a:rPr>
              <a:t>约束</a:t>
            </a:r>
            <a:r>
              <a:rPr lang="zh-CN" altLang="en-US" dirty="0">
                <a:latin typeface="+mj-ea"/>
              </a:rPr>
              <a:t>。</a:t>
            </a:r>
          </a:p>
        </p:txBody>
      </p:sp>
      <p:cxnSp>
        <p:nvCxnSpPr>
          <p:cNvPr id="13" name="肘形连接符 36">
            <a:extLst>
              <a:ext uri="{FF2B5EF4-FFF2-40B4-BE49-F238E27FC236}">
                <a16:creationId xmlns:a16="http://schemas.microsoft.com/office/drawing/2014/main" id="{534A4993-DF6A-D06D-8E72-934ADEE9F66C}"/>
              </a:ext>
            </a:extLst>
          </p:cNvPr>
          <p:cNvCxnSpPr>
            <a:cxnSpLocks/>
            <a:endCxn id="29" idx="4"/>
          </p:cNvCxnSpPr>
          <p:nvPr/>
        </p:nvCxnSpPr>
        <p:spPr>
          <a:xfrm rot="10800000" flipV="1">
            <a:off x="793557" y="1460778"/>
            <a:ext cx="3199807" cy="644811"/>
          </a:xfrm>
          <a:prstGeom prst="bentConnector3">
            <a:avLst>
              <a:gd name="adj1" fmla="val 78353"/>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083229E-A806-6DEC-DC2B-415BA4D2A446}"/>
              </a:ext>
            </a:extLst>
          </p:cNvPr>
          <p:cNvPicPr>
            <a:picLocks noChangeAspect="1"/>
          </p:cNvPicPr>
          <p:nvPr/>
        </p:nvPicPr>
        <p:blipFill>
          <a:blip r:embed="rId3"/>
          <a:stretch>
            <a:fillRect/>
          </a:stretch>
        </p:blipFill>
        <p:spPr>
          <a:xfrm>
            <a:off x="4361543" y="1158947"/>
            <a:ext cx="4625899" cy="2564004"/>
          </a:xfrm>
          <a:prstGeom prst="rect">
            <a:avLst/>
          </a:prstGeom>
        </p:spPr>
      </p:pic>
      <p:pic>
        <p:nvPicPr>
          <p:cNvPr id="24" name="图片 23">
            <a:extLst>
              <a:ext uri="{FF2B5EF4-FFF2-40B4-BE49-F238E27FC236}">
                <a16:creationId xmlns:a16="http://schemas.microsoft.com/office/drawing/2014/main" id="{43EF13EA-6039-F9EF-8376-260629B702E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558" y="3613085"/>
            <a:ext cx="4285508" cy="2341757"/>
          </a:xfrm>
          <a:prstGeom prst="rect">
            <a:avLst/>
          </a:prstGeom>
          <a:noFill/>
          <a:ln>
            <a:noFill/>
          </a:ln>
        </p:spPr>
      </p:pic>
      <p:pic>
        <p:nvPicPr>
          <p:cNvPr id="25" name="图片 24">
            <a:extLst>
              <a:ext uri="{FF2B5EF4-FFF2-40B4-BE49-F238E27FC236}">
                <a16:creationId xmlns:a16="http://schemas.microsoft.com/office/drawing/2014/main" id="{811D0B2F-0D1F-ED83-1BD7-F931EABB229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4494648" y="3807365"/>
            <a:ext cx="4285508" cy="2538550"/>
          </a:xfrm>
          <a:prstGeom prst="rect">
            <a:avLst/>
          </a:prstGeom>
          <a:noFill/>
          <a:ln>
            <a:noFill/>
          </a:ln>
        </p:spPr>
      </p:pic>
      <p:grpSp>
        <p:nvGrpSpPr>
          <p:cNvPr id="28" name="组合 27">
            <a:extLst>
              <a:ext uri="{FF2B5EF4-FFF2-40B4-BE49-F238E27FC236}">
                <a16:creationId xmlns:a16="http://schemas.microsoft.com/office/drawing/2014/main" id="{2F8D20A8-2529-4CC2-B89A-A2EA8AC405AC}"/>
              </a:ext>
            </a:extLst>
          </p:cNvPr>
          <p:cNvGrpSpPr/>
          <p:nvPr/>
        </p:nvGrpSpPr>
        <p:grpSpPr>
          <a:xfrm>
            <a:off x="58809" y="1935075"/>
            <a:ext cx="904104" cy="923407"/>
            <a:chOff x="5803900" y="2852738"/>
            <a:chExt cx="1300163" cy="1319212"/>
          </a:xfrm>
          <a:solidFill>
            <a:srgbClr val="000000">
              <a:alpha val="60000"/>
            </a:srgbClr>
          </a:solidFill>
        </p:grpSpPr>
        <p:sp>
          <p:nvSpPr>
            <p:cNvPr id="29" name="Freeform 18">
              <a:extLst>
                <a:ext uri="{FF2B5EF4-FFF2-40B4-BE49-F238E27FC236}">
                  <a16:creationId xmlns:a16="http://schemas.microsoft.com/office/drawing/2014/main" id="{A11704E2-BC3F-C065-7DAD-4B9328887BF1}"/>
                </a:ext>
              </a:extLst>
            </p:cNvPr>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888888"/>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a:extLst>
                <a:ext uri="{FF2B5EF4-FFF2-40B4-BE49-F238E27FC236}">
                  <a16:creationId xmlns:a16="http://schemas.microsoft.com/office/drawing/2014/main" id="{106F746A-A681-CE43-0CA0-692B9100305F}"/>
                </a:ext>
              </a:extLst>
            </p:cNvPr>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5C74485C-2A74-A2EE-3A7D-110BEB705AAB}"/>
              </a:ext>
            </a:extLst>
          </p:cNvPr>
          <p:cNvGrpSpPr/>
          <p:nvPr/>
        </p:nvGrpSpPr>
        <p:grpSpPr>
          <a:xfrm rot="194322">
            <a:off x="720599" y="2358569"/>
            <a:ext cx="1098393" cy="1104533"/>
            <a:chOff x="5305425" y="2638425"/>
            <a:chExt cx="1579563" cy="1577975"/>
          </a:xfrm>
          <a:solidFill>
            <a:srgbClr val="000000">
              <a:alpha val="60000"/>
            </a:srgbClr>
          </a:solidFill>
        </p:grpSpPr>
        <p:sp>
          <p:nvSpPr>
            <p:cNvPr id="32" name="Freeform 6">
              <a:extLst>
                <a:ext uri="{FF2B5EF4-FFF2-40B4-BE49-F238E27FC236}">
                  <a16:creationId xmlns:a16="http://schemas.microsoft.com/office/drawing/2014/main" id="{545BB895-ABA5-28DF-E537-2130FCA19407}"/>
                </a:ext>
              </a:extLst>
            </p:cNvPr>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888888"/>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
              <a:extLst>
                <a:ext uri="{FF2B5EF4-FFF2-40B4-BE49-F238E27FC236}">
                  <a16:creationId xmlns:a16="http://schemas.microsoft.com/office/drawing/2014/main" id="{97729E86-AC25-7435-3750-C23E641108E6}"/>
                </a:ext>
              </a:extLst>
            </p:cNvPr>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81048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108000000">
                                      <p:cBhvr>
                                        <p:cTn id="10" dur="7000" fill="hold"/>
                                        <p:tgtEl>
                                          <p:spTgt spid="28"/>
                                        </p:tgtEl>
                                        <p:attrNameLst>
                                          <p:attrName>r</p:attrName>
                                        </p:attrNameLst>
                                      </p:cBhvr>
                                    </p:animRot>
                                  </p:childTnLst>
                                </p:cTn>
                              </p:par>
                              <p:par>
                                <p:cTn id="11" presetID="2" presetClass="entr" presetSubtype="1" decel="100000" fill="hold" nodeType="withEffect">
                                  <p:stCondLst>
                                    <p:cond delay="50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0-#ppt_h/2"/>
                                          </p:val>
                                        </p:tav>
                                        <p:tav tm="100000">
                                          <p:val>
                                            <p:strVal val="#ppt_y"/>
                                          </p:val>
                                        </p:tav>
                                      </p:tavLst>
                                    </p:anim>
                                  </p:childTnLst>
                                </p:cTn>
                              </p:par>
                              <p:par>
                                <p:cTn id="15" presetID="8" presetClass="emph" presetSubtype="0" repeatCount="indefinite" fill="hold" nodeType="withEffect">
                                  <p:stCondLst>
                                    <p:cond delay="500"/>
                                  </p:stCondLst>
                                  <p:childTnLst>
                                    <p:animRot by="86400000">
                                      <p:cBhvr>
                                        <p:cTn id="16" dur="6500" fill="hold"/>
                                        <p:tgtEl>
                                          <p:spTgt spid="31"/>
                                        </p:tgtEl>
                                        <p:attrNameLst>
                                          <p:attrName>r</p:attrName>
                                        </p:attrNameLst>
                                      </p:cBhvr>
                                    </p:animRot>
                                  </p:childTnLst>
                                </p:cTn>
                              </p:par>
                              <p:par>
                                <p:cTn id="17" presetID="14" presetClass="entr" presetSubtype="10"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randombar(horizontal)">
                                      <p:cBhvr>
                                        <p:cTn id="19" dur="500"/>
                                        <p:tgtEl>
                                          <p:spTgt spid="21"/>
                                        </p:tgtEl>
                                      </p:cBhvr>
                                    </p:animEffect>
                                  </p:childTnLst>
                                </p:cTn>
                              </p:par>
                              <p:par>
                                <p:cTn id="20" presetID="22" presetClass="entr" presetSubtype="8"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53" presetClass="entr" presetSubtype="16" fill="hold" grpId="0" nodeType="withEffect">
                                  <p:stCondLst>
                                    <p:cond delay="150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2" presetClass="entr" presetSubtype="8" fill="hold" nodeType="withEffect">
                                  <p:stCondLst>
                                    <p:cond delay="15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0-#ppt_w/2"/>
                                          </p:val>
                                        </p:tav>
                                        <p:tav tm="100000">
                                          <p:val>
                                            <p:strVal val="#ppt_x"/>
                                          </p:val>
                                        </p:tav>
                                      </p:tavLst>
                                    </p:anim>
                                    <p:anim calcmode="lin" valueType="num">
                                      <p:cBhvr additive="base">
                                        <p:cTn id="31" dur="500" fill="hold"/>
                                        <p:tgtEl>
                                          <p:spTgt spid="24"/>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150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1+#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3.6 IDAC-TC</a:t>
            </a:r>
            <a:r>
              <a:rPr lang="zh-CN" altLang="en-US" dirty="0">
                <a:sym typeface="微软雅黑" panose="020B0503020204020204" pitchFamily="34" charset="-122"/>
              </a:rPr>
              <a:t>模型安全性验证</a:t>
            </a:r>
          </a:p>
        </p:txBody>
      </p:sp>
      <mc:AlternateContent xmlns:mc="http://schemas.openxmlformats.org/markup-compatibility/2006" xmlns:a14="http://schemas.microsoft.com/office/drawing/2010/main">
        <mc:Choice Requires="a14">
          <p:sp>
            <p:nvSpPr>
              <p:cNvPr id="9" name="Rectangle 33">
                <a:extLst>
                  <a:ext uri="{FF2B5EF4-FFF2-40B4-BE49-F238E27FC236}">
                    <a16:creationId xmlns:a16="http://schemas.microsoft.com/office/drawing/2014/main" id="{930692E2-008D-B9E7-2776-313FDEF08F2C}"/>
                  </a:ext>
                </a:extLst>
              </p:cNvPr>
              <p:cNvSpPr/>
              <p:nvPr/>
            </p:nvSpPr>
            <p:spPr>
              <a:xfrm>
                <a:off x="2542569" y="5781886"/>
                <a:ext cx="3105404" cy="372025"/>
              </a:xfrm>
              <a:prstGeom prst="rect">
                <a:avLst/>
              </a:prstGeom>
            </p:spPr>
            <p:txBody>
              <a:bodyPr wrap="square">
                <a:spAutoFit/>
              </a:bodyPr>
              <a:lstStyle/>
              <a:p>
                <a:pPr algn="ctr">
                  <a:lnSpc>
                    <a:spcPct val="125000"/>
                  </a:lnSpc>
                  <a:defRPr/>
                </a:pPr>
                <a14:m>
                  <m:oMath xmlns:m="http://schemas.openxmlformats.org/officeDocument/2006/math">
                    <m:sSub>
                      <m:sSubPr>
                        <m:ctrlPr>
                          <a:rPr lang="zh-CN" altLang="zh-CN" sz="1600" i="1">
                            <a:solidFill>
                              <a:schemeClr val="tx1">
                                <a:lumMod val="75000"/>
                                <a:lumOff val="25000"/>
                              </a:schemeClr>
                            </a:solidFill>
                            <a:latin typeface="Cambria Math" panose="02040503050406030204" pitchFamily="18" charset="0"/>
                            <a:ea typeface="+mj-ea"/>
                          </a:rPr>
                        </m:ctrlPr>
                      </m:sSubPr>
                      <m:e>
                        <m:r>
                          <m:rPr>
                            <m:sty m:val="p"/>
                          </m:rPr>
                          <a:rPr lang="en-US" altLang="zh-CN" sz="1600">
                            <a:solidFill>
                              <a:schemeClr val="tx1">
                                <a:lumMod val="75000"/>
                                <a:lumOff val="25000"/>
                              </a:schemeClr>
                            </a:solidFill>
                            <a:latin typeface="Cambria Math" panose="02040503050406030204" pitchFamily="18" charset="0"/>
                            <a:ea typeface="+mj-ea"/>
                          </a:rPr>
                          <m:t>MRSSOD</m:t>
                        </m:r>
                      </m:e>
                      <m:sub>
                        <m:r>
                          <a:rPr lang="en-US" altLang="zh-CN" sz="1600">
                            <a:solidFill>
                              <a:schemeClr val="tx1">
                                <a:lumMod val="75000"/>
                                <a:lumOff val="25000"/>
                              </a:schemeClr>
                            </a:solidFill>
                            <a:latin typeface="Cambria Math" panose="02040503050406030204" pitchFamily="18" charset="0"/>
                            <a:ea typeface="+mj-ea"/>
                          </a:rPr>
                          <m:t>2</m:t>
                        </m:r>
                      </m:sub>
                    </m:sSub>
                  </m:oMath>
                </a14:m>
                <a:r>
                  <a:rPr lang="zh-CN" altLang="zh-CN" sz="1600" dirty="0">
                    <a:solidFill>
                      <a:schemeClr val="tx1">
                        <a:lumMod val="75000"/>
                        <a:lumOff val="25000"/>
                      </a:schemeClr>
                    </a:solidFill>
                    <a:latin typeface="+mj-ea"/>
                    <a:ea typeface="+mj-ea"/>
                  </a:rPr>
                  <a:t>约束检测示意图</a:t>
                </a:r>
                <a:endParaRPr lang="zh-CN" altLang="en-US" sz="1600" dirty="0">
                  <a:solidFill>
                    <a:schemeClr val="tx1">
                      <a:lumMod val="75000"/>
                      <a:lumOff val="25000"/>
                    </a:schemeClr>
                  </a:solidFill>
                  <a:latin typeface="+mj-ea"/>
                  <a:ea typeface="+mj-ea"/>
                  <a:sym typeface="微软雅黑" panose="020B0503020204020204" pitchFamily="34" charset="-122"/>
                </a:endParaRPr>
              </a:p>
            </p:txBody>
          </p:sp>
        </mc:Choice>
        <mc:Fallback xmlns="">
          <p:sp>
            <p:nvSpPr>
              <p:cNvPr id="9" name="Rectangle 33">
                <a:extLst>
                  <a:ext uri="{FF2B5EF4-FFF2-40B4-BE49-F238E27FC236}">
                    <a16:creationId xmlns:a16="http://schemas.microsoft.com/office/drawing/2014/main" id="{930692E2-008D-B9E7-2776-313FDEF08F2C}"/>
                  </a:ext>
                </a:extLst>
              </p:cNvPr>
              <p:cNvSpPr>
                <a:spLocks noRot="1" noChangeAspect="1" noMove="1" noResize="1" noEditPoints="1" noAdjustHandles="1" noChangeArrowheads="1" noChangeShapeType="1" noTextEdit="1"/>
              </p:cNvSpPr>
              <p:nvPr/>
            </p:nvSpPr>
            <p:spPr>
              <a:xfrm>
                <a:off x="2542569" y="5781886"/>
                <a:ext cx="3105404" cy="372025"/>
              </a:xfrm>
              <a:prstGeom prst="rect">
                <a:avLst/>
              </a:prstGeom>
              <a:blipFill>
                <a:blip r:embed="rId3"/>
                <a:stretch>
                  <a:fillRect b="-2131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C877E7A-878C-52DD-3537-6E2E462C8B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3395" y="6858000"/>
            <a:ext cx="4393395" cy="2336608"/>
          </a:xfrm>
          <a:prstGeom prst="rect">
            <a:avLst/>
          </a:prstGeom>
          <a:noFill/>
          <a:ln>
            <a:noFill/>
          </a:ln>
        </p:spPr>
      </p:pic>
      <p:pic>
        <p:nvPicPr>
          <p:cNvPr id="4" name="图片 3">
            <a:extLst>
              <a:ext uri="{FF2B5EF4-FFF2-40B4-BE49-F238E27FC236}">
                <a16:creationId xmlns:a16="http://schemas.microsoft.com/office/drawing/2014/main" id="{8124E265-E62F-3BBE-C242-23F00F5174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0" y="-2564121"/>
            <a:ext cx="5006956" cy="2564121"/>
          </a:xfrm>
          <a:prstGeom prst="rect">
            <a:avLst/>
          </a:prstGeom>
          <a:noFill/>
          <a:ln>
            <a:noFill/>
          </a:ln>
        </p:spPr>
      </p:pic>
    </p:spTree>
    <p:extLst>
      <p:ext uri="{BB962C8B-B14F-4D97-AF65-F5344CB8AC3E}">
        <p14:creationId xmlns:p14="http://schemas.microsoft.com/office/powerpoint/2010/main" val="5548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94 -0.01065 C 0.0059 -0.01782 0.00434 -0.02477 0.00364 -0.03194 C 0.0026 -0.04537 0.00382 -0.05903 0.00208 -0.07222 C 0.00069 -0.0831 -0.00313 -0.09329 -0.00591 -0.10393 C -0.01059 -0.15301 -0.01702 -0.21111 -0.01702 -0.25833 C -0.01702 -0.32963 -0.01424 -0.40093 -0.01059 -0.47222 C -0.0099 -0.48449 -0.00695 -0.4963 -0.00417 -0.5081 C 0.02569 -0.63518 0.00243 -0.53912 0.02586 -0.60764 C 0.02847 -0.61505 0.02986 -0.62338 0.03229 -0.63079 C 0.04496 -0.67153 0.05399 -0.68889 0.08472 -0.72407 C 0.12482 -0.76991 0.08975 -0.73125 0.1243 -0.76643 C 0.12968 -0.77176 0.13454 -0.77824 0.14027 -0.78333 C 0.15364 -0.7956 0.16388 -0.80069 0.17829 -0.81088 C 0.20659 -0.83056 0.18368 -0.81875 0.23229 -0.84468 C 0.2375 -0.84745 0.24253 -0.85093 0.24791 -0.85301 C 0.2684 -0.86088 0.27621 -0.86227 0.29566 -0.86366 L 0.3559 -0.86782 C 0.37013 -0.86713 0.38454 -0.86852 0.39878 -0.86574 C 0.40885 -0.86389 0.44149 -0.84468 0.44948 -0.84051 C 0.48975 -0.81944 0.48316 -0.82268 0.50989 -0.81088 C 0.51666 -0.79954 0.51388 -0.80347 0.51788 -0.79815 " pathEditMode="relative" ptsTypes="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729 0.02801 C -0.00399 0.03102 -0.00017 0.03264 0.00226 0.03658 C 0.00573 0.04213 0.00764 0.04931 0.01025 0.05556 C 0.0125 0.06112 0.01441 0.0669 0.0165 0.07246 C 0.01858 0.07755 0.02119 0.08218 0.02292 0.08727 C 0.02535 0.09491 0.02709 0.10301 0.02935 0.11065 C 0.02987 0.1169 0.03004 0.12338 0.03091 0.12963 C 0.03212 0.14098 0.03455 0.15209 0.0356 0.16366 C 0.03646 0.17362 0.03941 0.23334 0.04046 0.25232 C 0.03872 0.35093 0.03872 0.44977 0.0356 0.54862 C 0.0349 0.56991 0.0316 0.59098 0.02935 0.61204 C 0.02414 0.65926 0.02257 0.67153 0.00869 0.72408 C 0.00226 0.74815 -0.00295 0.77269 -0.01041 0.79607 C -0.01857 0.82176 -0.02517 0.84352 -0.03576 0.86806 C -0.04149 0.88125 -0.04774 0.89422 -0.05486 0.90625 C -0.06927 0.93033 -0.08368 0.95556 -0.10572 0.9676 C -0.11354 0.972 -0.16718 0.98612 -0.16909 0.98658 C -0.23819 1.00834 -0.18697 0.99954 -0.26753 1.00556 C -0.37152 1.00162 -0.39375 1.03982 -0.44687 0.98658 C -0.45503 0.97848 -0.46302 0.96991 -0.47065 0.96112 C -0.48802 0.94144 -0.50538 0.91806 -0.51822 0.89352 C -0.52204 0.88635 -0.52604 0.87963 -0.52934 0.87223 C -0.5368 0.85625 -0.53298 0.85811 -0.54045 0.847 C -0.54305 0.84329 -0.546 0.84005 -0.54843 0.83635 C -0.55659 0.82431 -0.55225 0.82547 -0.5644 0.81945 C -0.56944 0.8169 -0.57482 0.81505 -0.5802 0.81297 C -0.58229 0.81227 -0.58645 0.81088 -0.58645 0.81088 " pathEditMode="relative" ptsTypes="AAAAAAAAAAAAAAAAAAAAAAAAAAA">
                                      <p:cBhvr>
                                        <p:cTn id="8" dur="2000" fill="hold"/>
                                        <p:tgtEl>
                                          <p:spTgt spid="4"/>
                                        </p:tgtEl>
                                        <p:attrNameLst>
                                          <p:attrName>ppt_x</p:attrName>
                                          <p:attrName>ppt_y</p:attrName>
                                        </p:attrNameLst>
                                      </p:cBhvr>
                                    </p:animMotion>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3.6 IDAC-TC</a:t>
            </a:r>
            <a:r>
              <a:rPr lang="zh-CN" altLang="en-US" dirty="0">
                <a:sym typeface="微软雅黑" panose="020B0503020204020204" pitchFamily="34" charset="-122"/>
              </a:rPr>
              <a:t>模型安全性验证</a:t>
            </a:r>
          </a:p>
        </p:txBody>
      </p:sp>
      <p:sp>
        <p:nvSpPr>
          <p:cNvPr id="63" name="矩形 62">
            <a:extLst>
              <a:ext uri="{FF2B5EF4-FFF2-40B4-BE49-F238E27FC236}">
                <a16:creationId xmlns:a16="http://schemas.microsoft.com/office/drawing/2014/main" id="{83214D40-C4DF-2177-FD30-204FF6C497C2}"/>
              </a:ext>
            </a:extLst>
          </p:cNvPr>
          <p:cNvSpPr/>
          <p:nvPr/>
        </p:nvSpPr>
        <p:spPr>
          <a:xfrm>
            <a:off x="1308295" y="1531486"/>
            <a:ext cx="7695028" cy="871392"/>
          </a:xfrm>
          <a:prstGeom prst="rect">
            <a:avLst/>
          </a:prstGeom>
        </p:spPr>
        <p:txBody>
          <a:bodyPr wrap="square">
            <a:spAutoFit/>
          </a:bodyPr>
          <a:lstStyle/>
          <a:p>
            <a:pPr>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跨域</a:t>
            </a: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访问</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请求行为安全性验证表明，</a:t>
            </a: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模型可以允许符合预定策略的合法访问请求，拒绝非法访问</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pic>
        <p:nvPicPr>
          <p:cNvPr id="64" name="图片 63">
            <a:extLst>
              <a:ext uri="{FF2B5EF4-FFF2-40B4-BE49-F238E27FC236}">
                <a16:creationId xmlns:a16="http://schemas.microsoft.com/office/drawing/2014/main" id="{A8BF8255-9F31-28E9-36C2-A809D6B0B8A5}"/>
              </a:ext>
            </a:extLst>
          </p:cNvPr>
          <p:cNvPicPr>
            <a:picLocks noChangeAspect="1"/>
          </p:cNvPicPr>
          <p:nvPr/>
        </p:nvPicPr>
        <p:blipFill>
          <a:blip r:embed="rId3"/>
          <a:stretch>
            <a:fillRect/>
          </a:stretch>
        </p:blipFill>
        <p:spPr>
          <a:xfrm>
            <a:off x="1308295" y="2438267"/>
            <a:ext cx="7051870" cy="3397734"/>
          </a:xfrm>
          <a:prstGeom prst="rect">
            <a:avLst/>
          </a:prstGeom>
        </p:spPr>
      </p:pic>
      <p:sp>
        <p:nvSpPr>
          <p:cNvPr id="65" name="Rectangle 33">
            <a:extLst>
              <a:ext uri="{FF2B5EF4-FFF2-40B4-BE49-F238E27FC236}">
                <a16:creationId xmlns:a16="http://schemas.microsoft.com/office/drawing/2014/main" id="{7635F89F-D23D-9F86-0CB7-5F0123DA2CFC}"/>
              </a:ext>
            </a:extLst>
          </p:cNvPr>
          <p:cNvSpPr/>
          <p:nvPr/>
        </p:nvSpPr>
        <p:spPr>
          <a:xfrm>
            <a:off x="3019298" y="5871390"/>
            <a:ext cx="3105404" cy="406971"/>
          </a:xfrm>
          <a:prstGeom prst="rect">
            <a:avLst/>
          </a:prstGeom>
        </p:spPr>
        <p:txBody>
          <a:bodyPr wrap="square">
            <a:spAutoFit/>
          </a:bodyPr>
          <a:lstStyle/>
          <a:p>
            <a:pPr algn="ctr">
              <a:lnSpc>
                <a:spcPct val="125000"/>
              </a:lnSpc>
              <a:defRPr/>
            </a:pPr>
            <a:r>
              <a:rPr lang="zh-CN" altLang="en-US" sz="18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跨域访问请求验证场景</a:t>
            </a:r>
          </a:p>
        </p:txBody>
      </p:sp>
      <p:grpSp>
        <p:nvGrpSpPr>
          <p:cNvPr id="141" name="组合 140">
            <a:extLst>
              <a:ext uri="{FF2B5EF4-FFF2-40B4-BE49-F238E27FC236}">
                <a16:creationId xmlns:a16="http://schemas.microsoft.com/office/drawing/2014/main" id="{2F239A02-4E1D-0F86-F37A-07C1FB92BD17}"/>
              </a:ext>
            </a:extLst>
          </p:cNvPr>
          <p:cNvGrpSpPr/>
          <p:nvPr/>
        </p:nvGrpSpPr>
        <p:grpSpPr>
          <a:xfrm>
            <a:off x="560675" y="1635619"/>
            <a:ext cx="663125" cy="663125"/>
            <a:chOff x="8125599" y="1434035"/>
            <a:chExt cx="2036802" cy="2036802"/>
          </a:xfrm>
        </p:grpSpPr>
        <p:sp>
          <p:nvSpPr>
            <p:cNvPr id="142" name="椭圆 141">
              <a:extLst>
                <a:ext uri="{FF2B5EF4-FFF2-40B4-BE49-F238E27FC236}">
                  <a16:creationId xmlns:a16="http://schemas.microsoft.com/office/drawing/2014/main" id="{29CEE95B-4632-4E11-D13D-9B91D1739C91}"/>
                </a:ext>
              </a:extLst>
            </p:cNvPr>
            <p:cNvSpPr/>
            <p:nvPr/>
          </p:nvSpPr>
          <p:spPr>
            <a:xfrm>
              <a:off x="8125599" y="1434035"/>
              <a:ext cx="2036802" cy="203680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3" name="Freeform 206">
              <a:extLst>
                <a:ext uri="{FF2B5EF4-FFF2-40B4-BE49-F238E27FC236}">
                  <a16:creationId xmlns:a16="http://schemas.microsoft.com/office/drawing/2014/main" id="{39B5F931-7D78-BADB-645D-11D52223FF46}"/>
                </a:ext>
              </a:extLst>
            </p:cNvPr>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8350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53333">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14:bounceEnd="53333">
                                          <p:cBhvr additive="base">
                                            <p:cTn id="7" dur="750" fill="hold"/>
                                            <p:tgtEl>
                                              <p:spTgt spid="141"/>
                                            </p:tgtEl>
                                            <p:attrNameLst>
                                              <p:attrName>ppt_x</p:attrName>
                                            </p:attrNameLst>
                                          </p:cBhvr>
                                          <p:tavLst>
                                            <p:tav tm="0">
                                              <p:val>
                                                <p:strVal val="#ppt_x"/>
                                              </p:val>
                                            </p:tav>
                                            <p:tav tm="100000">
                                              <p:val>
                                                <p:strVal val="#ppt_x"/>
                                              </p:val>
                                            </p:tav>
                                          </p:tavLst>
                                        </p:anim>
                                        <p:anim calcmode="lin" valueType="num" p14:bounceEnd="53333">
                                          <p:cBhvr additive="base">
                                            <p:cTn id="8" dur="750" fill="hold"/>
                                            <p:tgtEl>
                                              <p:spTgt spid="14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ppt_x"/>
                                              </p:val>
                                            </p:tav>
                                            <p:tav tm="100000">
                                              <p:val>
                                                <p:strVal val="#ppt_x"/>
                                              </p:val>
                                            </p:tav>
                                          </p:tavLst>
                                        </p:anim>
                                        <p:anim calcmode="lin" valueType="num">
                                          <p:cBhvr additive="base">
                                            <p:cTn id="12" dur="500" fill="hold"/>
                                            <p:tgtEl>
                                              <p:spTgt spid="63"/>
                                            </p:tgtEl>
                                            <p:attrNameLst>
                                              <p:attrName>ppt_y</p:attrName>
                                            </p:attrNameLst>
                                          </p:cBhvr>
                                          <p:tavLst>
                                            <p:tav tm="0">
                                              <p:val>
                                                <p:strVal val="0-#ppt_h/2"/>
                                              </p:val>
                                            </p:tav>
                                            <p:tav tm="100000">
                                              <p:val>
                                                <p:strVal val="#ppt_y"/>
                                              </p:val>
                                            </p:tav>
                                          </p:tavLst>
                                        </p:anim>
                                      </p:childTnLst>
                                    </p:cTn>
                                  </p:par>
                                  <p:par>
                                    <p:cTn id="13" presetID="14" presetClass="entr" presetSubtype="1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randombar(horizontal)">
                                          <p:cBhvr>
                                            <p:cTn id="15" dur="500"/>
                                            <p:tgtEl>
                                              <p:spTgt spid="6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randombar(horizontal)">
                                          <p:cBhvr>
                                            <p:cTn id="1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750" fill="hold"/>
                                            <p:tgtEl>
                                              <p:spTgt spid="141"/>
                                            </p:tgtEl>
                                            <p:attrNameLst>
                                              <p:attrName>ppt_x</p:attrName>
                                            </p:attrNameLst>
                                          </p:cBhvr>
                                          <p:tavLst>
                                            <p:tav tm="0">
                                              <p:val>
                                                <p:strVal val="#ppt_x"/>
                                              </p:val>
                                            </p:tav>
                                            <p:tav tm="100000">
                                              <p:val>
                                                <p:strVal val="#ppt_x"/>
                                              </p:val>
                                            </p:tav>
                                          </p:tavLst>
                                        </p:anim>
                                        <p:anim calcmode="lin" valueType="num">
                                          <p:cBhvr additive="base">
                                            <p:cTn id="8" dur="750" fill="hold"/>
                                            <p:tgtEl>
                                              <p:spTgt spid="14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ppt_x"/>
                                              </p:val>
                                            </p:tav>
                                            <p:tav tm="100000">
                                              <p:val>
                                                <p:strVal val="#ppt_x"/>
                                              </p:val>
                                            </p:tav>
                                          </p:tavLst>
                                        </p:anim>
                                        <p:anim calcmode="lin" valueType="num">
                                          <p:cBhvr additive="base">
                                            <p:cTn id="12" dur="500" fill="hold"/>
                                            <p:tgtEl>
                                              <p:spTgt spid="63"/>
                                            </p:tgtEl>
                                            <p:attrNameLst>
                                              <p:attrName>ppt_y</p:attrName>
                                            </p:attrNameLst>
                                          </p:cBhvr>
                                          <p:tavLst>
                                            <p:tav tm="0">
                                              <p:val>
                                                <p:strVal val="0-#ppt_h/2"/>
                                              </p:val>
                                            </p:tav>
                                            <p:tav tm="100000">
                                              <p:val>
                                                <p:strVal val="#ppt_y"/>
                                              </p:val>
                                            </p:tav>
                                          </p:tavLst>
                                        </p:anim>
                                      </p:childTnLst>
                                    </p:cTn>
                                  </p:par>
                                  <p:par>
                                    <p:cTn id="13" presetID="14" presetClass="entr" presetSubtype="1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randombar(horizontal)">
                                          <p:cBhvr>
                                            <p:cTn id="15" dur="500"/>
                                            <p:tgtEl>
                                              <p:spTgt spid="6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randombar(horizontal)">
                                          <p:cBhvr>
                                            <p:cTn id="1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3.6 IDAC-TC</a:t>
            </a:r>
            <a:r>
              <a:rPr lang="zh-CN" altLang="en-US" dirty="0">
                <a:sym typeface="微软雅黑" panose="020B0503020204020204" pitchFamily="34" charset="-122"/>
              </a:rPr>
              <a:t>模型安全性验证</a:t>
            </a:r>
          </a:p>
        </p:txBody>
      </p:sp>
      <p:sp>
        <p:nvSpPr>
          <p:cNvPr id="6" name="Freeform 19">
            <a:extLst>
              <a:ext uri="{FF2B5EF4-FFF2-40B4-BE49-F238E27FC236}">
                <a16:creationId xmlns:a16="http://schemas.microsoft.com/office/drawing/2014/main" id="{1A34B5C3-EB6B-FF72-FDD3-7958782F02DB}"/>
              </a:ext>
            </a:extLst>
          </p:cNvPr>
          <p:cNvSpPr>
            <a:spLocks/>
          </p:cNvSpPr>
          <p:nvPr/>
        </p:nvSpPr>
        <p:spPr bwMode="auto">
          <a:xfrm>
            <a:off x="2238118" y="4823901"/>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20">
            <a:extLst>
              <a:ext uri="{FF2B5EF4-FFF2-40B4-BE49-F238E27FC236}">
                <a16:creationId xmlns:a16="http://schemas.microsoft.com/office/drawing/2014/main" id="{386CE641-AA9C-C99E-AB54-2D86A64137AC}"/>
              </a:ext>
            </a:extLst>
          </p:cNvPr>
          <p:cNvSpPr>
            <a:spLocks/>
          </p:cNvSpPr>
          <p:nvPr/>
        </p:nvSpPr>
        <p:spPr bwMode="auto">
          <a:xfrm>
            <a:off x="4647897" y="4886049"/>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1">
            <a:extLst>
              <a:ext uri="{FF2B5EF4-FFF2-40B4-BE49-F238E27FC236}">
                <a16:creationId xmlns:a16="http://schemas.microsoft.com/office/drawing/2014/main" id="{0F89C6C2-6061-5289-8F9B-2AADE535E411}"/>
              </a:ext>
            </a:extLst>
          </p:cNvPr>
          <p:cNvSpPr>
            <a:spLocks/>
          </p:cNvSpPr>
          <p:nvPr/>
        </p:nvSpPr>
        <p:spPr bwMode="auto">
          <a:xfrm>
            <a:off x="4890479" y="2428155"/>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2">
            <a:extLst>
              <a:ext uri="{FF2B5EF4-FFF2-40B4-BE49-F238E27FC236}">
                <a16:creationId xmlns:a16="http://schemas.microsoft.com/office/drawing/2014/main" id="{DB569C79-3045-6F8E-7F98-7CA603B4A18B}"/>
              </a:ext>
            </a:extLst>
          </p:cNvPr>
          <p:cNvSpPr>
            <a:spLocks/>
          </p:cNvSpPr>
          <p:nvPr/>
        </p:nvSpPr>
        <p:spPr bwMode="auto">
          <a:xfrm>
            <a:off x="3667547" y="3280199"/>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4">
            <a:extLst>
              <a:ext uri="{FF2B5EF4-FFF2-40B4-BE49-F238E27FC236}">
                <a16:creationId xmlns:a16="http://schemas.microsoft.com/office/drawing/2014/main" id="{DC72DA72-546E-484E-B661-C3A94874AE4C}"/>
              </a:ext>
            </a:extLst>
          </p:cNvPr>
          <p:cNvSpPr>
            <a:spLocks/>
          </p:cNvSpPr>
          <p:nvPr/>
        </p:nvSpPr>
        <p:spPr bwMode="auto">
          <a:xfrm>
            <a:off x="3009970" y="1864805"/>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6">
            <a:extLst>
              <a:ext uri="{FF2B5EF4-FFF2-40B4-BE49-F238E27FC236}">
                <a16:creationId xmlns:a16="http://schemas.microsoft.com/office/drawing/2014/main" id="{9BB7B11C-C3B2-8788-E550-E76ED4036B16}"/>
              </a:ext>
            </a:extLst>
          </p:cNvPr>
          <p:cNvSpPr>
            <a:spLocks/>
          </p:cNvSpPr>
          <p:nvPr/>
        </p:nvSpPr>
        <p:spPr bwMode="auto">
          <a:xfrm>
            <a:off x="4254955" y="2594555"/>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7">
            <a:extLst>
              <a:ext uri="{FF2B5EF4-FFF2-40B4-BE49-F238E27FC236}">
                <a16:creationId xmlns:a16="http://schemas.microsoft.com/office/drawing/2014/main" id="{375AD7C1-56BD-B719-6B51-BFE268796E48}"/>
              </a:ext>
            </a:extLst>
          </p:cNvPr>
          <p:cNvSpPr>
            <a:spLocks/>
          </p:cNvSpPr>
          <p:nvPr/>
        </p:nvSpPr>
        <p:spPr bwMode="auto">
          <a:xfrm>
            <a:off x="4720070" y="1249328"/>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椭圆 16">
            <a:extLst>
              <a:ext uri="{FF2B5EF4-FFF2-40B4-BE49-F238E27FC236}">
                <a16:creationId xmlns:a16="http://schemas.microsoft.com/office/drawing/2014/main" id="{D53ABABA-0638-F031-0CE4-A19DD054083E}"/>
              </a:ext>
            </a:extLst>
          </p:cNvPr>
          <p:cNvSpPr/>
          <p:nvPr/>
        </p:nvSpPr>
        <p:spPr>
          <a:xfrm>
            <a:off x="2035904" y="4775787"/>
            <a:ext cx="429028" cy="429028"/>
          </a:xfrm>
          <a:prstGeom prst="ellipse">
            <a:avLst/>
          </a:prstGeom>
          <a:solidFill>
            <a:srgbClr val="34495E"/>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19" name="椭圆 18">
            <a:extLst>
              <a:ext uri="{FF2B5EF4-FFF2-40B4-BE49-F238E27FC236}">
                <a16:creationId xmlns:a16="http://schemas.microsoft.com/office/drawing/2014/main" id="{C9ED0AFA-5826-8E83-0765-5CD381892445}"/>
              </a:ext>
            </a:extLst>
          </p:cNvPr>
          <p:cNvSpPr/>
          <p:nvPr/>
        </p:nvSpPr>
        <p:spPr>
          <a:xfrm>
            <a:off x="6167767" y="4696595"/>
            <a:ext cx="429028" cy="429028"/>
          </a:xfrm>
          <a:prstGeom prst="ellipse">
            <a:avLst/>
          </a:prstGeom>
          <a:solidFill>
            <a:srgbClr val="34495E"/>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0" name="椭圆 19">
            <a:extLst>
              <a:ext uri="{FF2B5EF4-FFF2-40B4-BE49-F238E27FC236}">
                <a16:creationId xmlns:a16="http://schemas.microsoft.com/office/drawing/2014/main" id="{A7F1F314-77FB-2EFB-15F2-0BFA16FB55A6}"/>
              </a:ext>
            </a:extLst>
          </p:cNvPr>
          <p:cNvSpPr/>
          <p:nvPr/>
        </p:nvSpPr>
        <p:spPr>
          <a:xfrm>
            <a:off x="6274460" y="2141843"/>
            <a:ext cx="429028" cy="429028"/>
          </a:xfrm>
          <a:prstGeom prst="ellipse">
            <a:avLst/>
          </a:prstGeom>
          <a:solidFill>
            <a:srgbClr val="34495E"/>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1" name="椭圆 20">
            <a:extLst>
              <a:ext uri="{FF2B5EF4-FFF2-40B4-BE49-F238E27FC236}">
                <a16:creationId xmlns:a16="http://schemas.microsoft.com/office/drawing/2014/main" id="{B1381291-9BB4-5A54-3D7D-F1D225199984}"/>
              </a:ext>
            </a:extLst>
          </p:cNvPr>
          <p:cNvSpPr/>
          <p:nvPr/>
        </p:nvSpPr>
        <p:spPr>
          <a:xfrm>
            <a:off x="2897979" y="1532445"/>
            <a:ext cx="429028" cy="429028"/>
          </a:xfrm>
          <a:prstGeom prst="ellipse">
            <a:avLst/>
          </a:prstGeom>
          <a:solidFill>
            <a:srgbClr val="34495E"/>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pic>
        <p:nvPicPr>
          <p:cNvPr id="27" name="图片 26">
            <a:extLst>
              <a:ext uri="{FF2B5EF4-FFF2-40B4-BE49-F238E27FC236}">
                <a16:creationId xmlns:a16="http://schemas.microsoft.com/office/drawing/2014/main" id="{B05D71F2-8069-2727-FFA7-C545C7B20554}"/>
              </a:ext>
            </a:extLst>
          </p:cNvPr>
          <p:cNvPicPr>
            <a:picLocks noChangeAspect="1"/>
          </p:cNvPicPr>
          <p:nvPr/>
        </p:nvPicPr>
        <p:blipFill>
          <a:blip r:embed="rId3"/>
          <a:stretch>
            <a:fillRect/>
          </a:stretch>
        </p:blipFill>
        <p:spPr>
          <a:xfrm>
            <a:off x="175560" y="1382935"/>
            <a:ext cx="3435992" cy="2051633"/>
          </a:xfrm>
          <a:prstGeom prst="rect">
            <a:avLst/>
          </a:prstGeom>
        </p:spPr>
      </p:pic>
      <p:pic>
        <p:nvPicPr>
          <p:cNvPr id="28" name="图片 27">
            <a:extLst>
              <a:ext uri="{FF2B5EF4-FFF2-40B4-BE49-F238E27FC236}">
                <a16:creationId xmlns:a16="http://schemas.microsoft.com/office/drawing/2014/main" id="{60D00F26-5725-110F-35DF-32C6713229AB}"/>
              </a:ext>
            </a:extLst>
          </p:cNvPr>
          <p:cNvPicPr>
            <a:picLocks noChangeAspect="1"/>
          </p:cNvPicPr>
          <p:nvPr/>
        </p:nvPicPr>
        <p:blipFill>
          <a:blip r:embed="rId4"/>
          <a:stretch>
            <a:fillRect/>
          </a:stretch>
        </p:blipFill>
        <p:spPr>
          <a:xfrm>
            <a:off x="5391681" y="1155623"/>
            <a:ext cx="3552652" cy="2114032"/>
          </a:xfrm>
          <a:prstGeom prst="rect">
            <a:avLst/>
          </a:prstGeom>
        </p:spPr>
      </p:pic>
      <p:pic>
        <p:nvPicPr>
          <p:cNvPr id="29" name="图片 28">
            <a:extLst>
              <a:ext uri="{FF2B5EF4-FFF2-40B4-BE49-F238E27FC236}">
                <a16:creationId xmlns:a16="http://schemas.microsoft.com/office/drawing/2014/main" id="{3278A88E-4F1B-C6B0-9305-E4AF792EC430}"/>
              </a:ext>
            </a:extLst>
          </p:cNvPr>
          <p:cNvPicPr>
            <a:picLocks noChangeAspect="1"/>
          </p:cNvPicPr>
          <p:nvPr/>
        </p:nvPicPr>
        <p:blipFill>
          <a:blip r:embed="rId5"/>
          <a:stretch>
            <a:fillRect/>
          </a:stretch>
        </p:blipFill>
        <p:spPr>
          <a:xfrm>
            <a:off x="177011" y="3693066"/>
            <a:ext cx="3435992" cy="2046481"/>
          </a:xfrm>
          <a:prstGeom prst="rect">
            <a:avLst/>
          </a:prstGeom>
        </p:spPr>
      </p:pic>
      <p:pic>
        <p:nvPicPr>
          <p:cNvPr id="30" name="图片 29">
            <a:extLst>
              <a:ext uri="{FF2B5EF4-FFF2-40B4-BE49-F238E27FC236}">
                <a16:creationId xmlns:a16="http://schemas.microsoft.com/office/drawing/2014/main" id="{11716BAF-4ED0-F2D7-E722-C61E6333EB6E}"/>
              </a:ext>
            </a:extLst>
          </p:cNvPr>
          <p:cNvPicPr>
            <a:picLocks noChangeAspect="1"/>
          </p:cNvPicPr>
          <p:nvPr/>
        </p:nvPicPr>
        <p:blipFill>
          <a:blip r:embed="rId6"/>
          <a:stretch>
            <a:fillRect/>
          </a:stretch>
        </p:blipFill>
        <p:spPr>
          <a:xfrm>
            <a:off x="5371181" y="3715973"/>
            <a:ext cx="3552652" cy="2079257"/>
          </a:xfrm>
          <a:prstGeom prst="rect">
            <a:avLst/>
          </a:prstGeom>
        </p:spPr>
      </p:pic>
    </p:spTree>
    <p:extLst>
      <p:ext uri="{BB962C8B-B14F-4D97-AF65-F5344CB8AC3E}">
        <p14:creationId xmlns:p14="http://schemas.microsoft.com/office/powerpoint/2010/main" val="33397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140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8" fill="hold" grpId="0" nodeType="withEffect">
                                  <p:stCondLst>
                                    <p:cond delay="170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4" fill="hold" grpId="0" nodeType="withEffect">
                                  <p:stCondLst>
                                    <p:cond delay="180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par>
                                <p:cTn id="23" presetID="22" presetClass="entr" presetSubtype="2" fill="hold" grpId="0" nodeType="withEffect">
                                  <p:stCondLst>
                                    <p:cond delay="2000"/>
                                  </p:stCondLst>
                                  <p:childTnLst>
                                    <p:set>
                                      <p:cBhvr>
                                        <p:cTn id="24" dur="1" fill="hold">
                                          <p:stCondLst>
                                            <p:cond delay="0"/>
                                          </p:stCondLst>
                                        </p:cTn>
                                        <p:tgtEl>
                                          <p:spTgt spid="13"/>
                                        </p:tgtEl>
                                        <p:attrNameLst>
                                          <p:attrName>style.visibility</p:attrName>
                                        </p:attrNameLst>
                                      </p:cBhvr>
                                      <p:to>
                                        <p:strVal val="visible"/>
                                      </p:to>
                                    </p:set>
                                    <p:animEffect transition="in" filter="wipe(right)">
                                      <p:cBhvr>
                                        <p:cTn id="25" dur="500"/>
                                        <p:tgtEl>
                                          <p:spTgt spid="13"/>
                                        </p:tgtEl>
                                      </p:cBhvr>
                                    </p:animEffect>
                                  </p:childTnLst>
                                </p:cTn>
                              </p:par>
                              <p:par>
                                <p:cTn id="26" presetID="53" presetClass="entr" presetSubtype="16"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par>
                                <p:cTn id="36" presetID="53" presetClass="entr" presetSubtype="16" fill="hold" grpId="0" nodeType="withEffect">
                                  <p:stCondLst>
                                    <p:cond delay="190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par>
                                <p:cTn id="41" presetID="53" presetClass="entr" presetSubtype="16" fill="hold" grpId="0" nodeType="withEffect">
                                  <p:stCondLst>
                                    <p:cond delay="220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2700"/>
                            </p:stCondLst>
                            <p:childTnLst>
                              <p:par>
                                <p:cTn id="47" presetID="2" presetClass="entr" presetSubtype="4"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ppt_x"/>
                                          </p:val>
                                        </p:tav>
                                        <p:tav tm="100000">
                                          <p:val>
                                            <p:strVal val="#ppt_x"/>
                                          </p:val>
                                        </p:tav>
                                      </p:tavLst>
                                    </p:anim>
                                    <p:anim calcmode="lin" valueType="num">
                                      <p:cBhvr additive="base">
                                        <p:cTn id="58" dur="500" fill="hold"/>
                                        <p:tgtEl>
                                          <p:spTgt spid="2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3" grpId="0" animBg="1"/>
      <p:bldP spid="15" grpId="0" animBg="1"/>
      <p:bldP spid="16" grpId="0" animBg="1"/>
      <p:bldP spid="17" grpId="0" animBg="1"/>
      <p:bldP spid="19" grpId="0" animBg="1"/>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1.1 </a:t>
            </a:r>
            <a:r>
              <a:rPr lang="zh-CN" altLang="en-US" dirty="0">
                <a:sym typeface="微软雅黑" panose="020B0503020204020204" pitchFamily="34" charset="-122"/>
              </a:rPr>
              <a:t>研究动机</a:t>
            </a:r>
          </a:p>
        </p:txBody>
      </p:sp>
      <p:sp>
        <p:nvSpPr>
          <p:cNvPr id="4" name="矩形 47">
            <a:extLst>
              <a:ext uri="{FF2B5EF4-FFF2-40B4-BE49-F238E27FC236}">
                <a16:creationId xmlns:a16="http://schemas.microsoft.com/office/drawing/2014/main" id="{A648FE02-AA4E-B0B4-5D35-9ACCA4386620}"/>
              </a:ext>
            </a:extLst>
          </p:cNvPr>
          <p:cNvSpPr>
            <a:spLocks noChangeArrowheads="1"/>
          </p:cNvSpPr>
          <p:nvPr/>
        </p:nvSpPr>
        <p:spPr bwMode="auto">
          <a:xfrm>
            <a:off x="340250" y="2251951"/>
            <a:ext cx="3805509" cy="116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智能家居应用极大增强了家居生活的舒适性与便捷性，但同时也面临着安全与隐私挑战。如</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孩子可能会访问一些私密设备或者危险设备，因此容易造成用户设备隐私泄露或者安全事故</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a:t>
            </a:r>
            <a:endParaRPr lang="en-US" altLang="zh-CN"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5" name="矩形 3">
            <a:extLst>
              <a:ext uri="{FF2B5EF4-FFF2-40B4-BE49-F238E27FC236}">
                <a16:creationId xmlns:a16="http://schemas.microsoft.com/office/drawing/2014/main" id="{AA8225CA-4A01-4AEC-6F7F-F59972EED6ED}"/>
              </a:ext>
            </a:extLst>
          </p:cNvPr>
          <p:cNvSpPr>
            <a:spLocks noChangeArrowheads="1"/>
          </p:cNvSpPr>
          <p:nvPr/>
        </p:nvSpPr>
        <p:spPr bwMode="auto">
          <a:xfrm>
            <a:off x="318256" y="1966493"/>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8" name="矩形 47">
            <a:extLst>
              <a:ext uri="{FF2B5EF4-FFF2-40B4-BE49-F238E27FC236}">
                <a16:creationId xmlns:a16="http://schemas.microsoft.com/office/drawing/2014/main" id="{95303AE0-2F13-6E31-7AEE-B2FC47007137}"/>
              </a:ext>
            </a:extLst>
          </p:cNvPr>
          <p:cNvSpPr>
            <a:spLocks noChangeArrowheads="1"/>
          </p:cNvSpPr>
          <p:nvPr/>
        </p:nvSpPr>
        <p:spPr bwMode="auto">
          <a:xfrm>
            <a:off x="318256" y="3761905"/>
            <a:ext cx="3827503" cy="116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现有访问控制技术在智能家居应用中难以保证权限分配合理或者存在权限分配工作繁琐的问题，此外，也未曾考虑不同用户希望独享某些设备全部权限的隐私需求。</a:t>
            </a:r>
            <a:endParaRPr lang="en-US" altLang="zh-CN"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10" name="矩形 3">
            <a:extLst>
              <a:ext uri="{FF2B5EF4-FFF2-40B4-BE49-F238E27FC236}">
                <a16:creationId xmlns:a16="http://schemas.microsoft.com/office/drawing/2014/main" id="{01876C33-67FB-CA81-CE66-5070ACCE08C3}"/>
              </a:ext>
            </a:extLst>
          </p:cNvPr>
          <p:cNvSpPr>
            <a:spLocks noChangeArrowheads="1"/>
          </p:cNvSpPr>
          <p:nvPr/>
        </p:nvSpPr>
        <p:spPr bwMode="auto">
          <a:xfrm>
            <a:off x="318256" y="3506270"/>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研究现状</a:t>
            </a:r>
          </a:p>
        </p:txBody>
      </p:sp>
      <p:sp>
        <p:nvSpPr>
          <p:cNvPr id="17" name="Freeform 12">
            <a:extLst>
              <a:ext uri="{FF2B5EF4-FFF2-40B4-BE49-F238E27FC236}">
                <a16:creationId xmlns:a16="http://schemas.microsoft.com/office/drawing/2014/main" id="{B83FF127-6BC1-97E9-08C4-F560C8F0F331}"/>
              </a:ext>
            </a:extLst>
          </p:cNvPr>
          <p:cNvSpPr>
            <a:spLocks/>
          </p:cNvSpPr>
          <p:nvPr/>
        </p:nvSpPr>
        <p:spPr bwMode="auto">
          <a:xfrm>
            <a:off x="318256" y="5201150"/>
            <a:ext cx="360040" cy="31420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p:spPr>
        <p:txBody>
          <a:bodyPr/>
          <a:lstStyle/>
          <a:p>
            <a:endParaRPr lang="zh-CN" altLang="en-US">
              <a:solidFill>
                <a:schemeClr val="tx1">
                  <a:lumMod val="65000"/>
                  <a:lumOff val="35000"/>
                </a:schemeClr>
              </a:solidFill>
            </a:endParaRPr>
          </a:p>
        </p:txBody>
      </p:sp>
      <p:sp>
        <p:nvSpPr>
          <p:cNvPr id="18" name="Freeform 12">
            <a:extLst>
              <a:ext uri="{FF2B5EF4-FFF2-40B4-BE49-F238E27FC236}">
                <a16:creationId xmlns:a16="http://schemas.microsoft.com/office/drawing/2014/main" id="{0A9AE4D9-51EA-9173-EF80-9CD98AAC74D0}"/>
              </a:ext>
            </a:extLst>
          </p:cNvPr>
          <p:cNvSpPr>
            <a:spLocks/>
          </p:cNvSpPr>
          <p:nvPr/>
        </p:nvSpPr>
        <p:spPr bwMode="auto">
          <a:xfrm flipH="1" flipV="1">
            <a:off x="8191480" y="5713810"/>
            <a:ext cx="360040" cy="356554"/>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p:spPr>
        <p:txBody>
          <a:bodyPr/>
          <a:lstStyle/>
          <a:p>
            <a:endParaRPr lang="zh-CN" altLang="en-US">
              <a:solidFill>
                <a:schemeClr val="tx1">
                  <a:lumMod val="50000"/>
                  <a:lumOff val="50000"/>
                </a:schemeClr>
              </a:solidFill>
            </a:endParaRPr>
          </a:p>
        </p:txBody>
      </p:sp>
      <p:sp>
        <p:nvSpPr>
          <p:cNvPr id="19" name="TextBox 37">
            <a:extLst>
              <a:ext uri="{FF2B5EF4-FFF2-40B4-BE49-F238E27FC236}">
                <a16:creationId xmlns:a16="http://schemas.microsoft.com/office/drawing/2014/main" id="{7DC2FC8C-E109-79A5-B46D-5253B542207D}"/>
              </a:ext>
            </a:extLst>
          </p:cNvPr>
          <p:cNvSpPr txBox="1"/>
          <p:nvPr/>
        </p:nvSpPr>
        <p:spPr>
          <a:xfrm>
            <a:off x="437069" y="5261186"/>
            <a:ext cx="8154481" cy="905248"/>
          </a:xfrm>
          <a:prstGeom prst="rect">
            <a:avLst/>
          </a:prstGeom>
          <a:noFill/>
        </p:spPr>
        <p:txBody>
          <a:bodyPr wrap="square" rtlCol="0">
            <a:spAutoFit/>
          </a:bodyPr>
          <a:lstStyle/>
          <a:p>
            <a:pPr>
              <a:lnSpc>
                <a:spcPct val="130000"/>
              </a:lnSpc>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为了保证多用户合理授权和减少权限分配的繁琐工作，以及保证个人设备隐私安全，智能家居物联网内部需要一个细粒度访问控制模型，从权限分配合理安全和和保护设备隐私两个方面实现内部访问权限的有效管理。</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pic>
        <p:nvPicPr>
          <p:cNvPr id="20" name="图片 19">
            <a:extLst>
              <a:ext uri="{FF2B5EF4-FFF2-40B4-BE49-F238E27FC236}">
                <a16:creationId xmlns:a16="http://schemas.microsoft.com/office/drawing/2014/main" id="{F1539CAF-EED1-85B1-3B9B-982E44D30CDF}"/>
              </a:ext>
            </a:extLst>
          </p:cNvPr>
          <p:cNvPicPr>
            <a:picLocks noChangeAspect="1"/>
          </p:cNvPicPr>
          <p:nvPr/>
        </p:nvPicPr>
        <p:blipFill>
          <a:blip r:embed="rId3"/>
          <a:stretch>
            <a:fillRect/>
          </a:stretch>
        </p:blipFill>
        <p:spPr>
          <a:xfrm>
            <a:off x="4145759" y="1242315"/>
            <a:ext cx="4853246" cy="3904746"/>
          </a:xfrm>
          <a:prstGeom prst="rect">
            <a:avLst/>
          </a:prstGeom>
        </p:spPr>
      </p:pic>
      <p:sp>
        <p:nvSpPr>
          <p:cNvPr id="22" name="Rectangle 33">
            <a:extLst>
              <a:ext uri="{FF2B5EF4-FFF2-40B4-BE49-F238E27FC236}">
                <a16:creationId xmlns:a16="http://schemas.microsoft.com/office/drawing/2014/main" id="{F001340E-171A-9511-97EF-CC35D891E7F1}"/>
              </a:ext>
            </a:extLst>
          </p:cNvPr>
          <p:cNvSpPr/>
          <p:nvPr/>
        </p:nvSpPr>
        <p:spPr>
          <a:xfrm>
            <a:off x="5058828" y="4970759"/>
            <a:ext cx="313265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域内家居访问控制场景</a:t>
            </a:r>
          </a:p>
        </p:txBody>
      </p:sp>
    </p:spTree>
    <p:extLst>
      <p:ext uri="{BB962C8B-B14F-4D97-AF65-F5344CB8AC3E}">
        <p14:creationId xmlns:p14="http://schemas.microsoft.com/office/powerpoint/2010/main" val="360451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Left)">
                                      <p:cBhvr>
                                        <p:cTn id="7" dur="500"/>
                                        <p:tgtEl>
                                          <p:spTgt spid="2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750"/>
                                        <p:tgtEl>
                                          <p:spTgt spid="4"/>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250"/>
                            </p:stCondLst>
                            <p:childTnLst>
                              <p:par>
                                <p:cTn id="23" presetID="14" presetClass="entr" presetSubtype="1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750"/>
                                        <p:tgtEl>
                                          <p:spTgt spid="8"/>
                                        </p:tgtEl>
                                      </p:cBhvr>
                                    </p:animEffect>
                                  </p:childTnLst>
                                </p:cTn>
                              </p:par>
                            </p:childTnLst>
                          </p:cTn>
                        </p:par>
                        <p:par>
                          <p:cTn id="26" fill="hold">
                            <p:stCondLst>
                              <p:cond delay="3000"/>
                            </p:stCondLst>
                            <p:childTnLst>
                              <p:par>
                                <p:cTn id="27" presetID="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35" presetClass="path" presetSubtype="0" accel="50000" decel="50000" fill="hold" grpId="1" nodeType="withEffect">
                                  <p:stCondLst>
                                    <p:cond delay="0"/>
                                  </p:stCondLst>
                                  <p:childTnLst>
                                    <p:animMotion origin="layout" path="M -2.77778E-7 2.59259E-6 L 0.36684 0.15278 " pathEditMode="relative" rAng="0" ptsTypes="AA">
                                      <p:cBhvr>
                                        <p:cTn id="30" dur="500" spd="-99900" fill="hold"/>
                                        <p:tgtEl>
                                          <p:spTgt spid="17"/>
                                        </p:tgtEl>
                                        <p:attrNameLst>
                                          <p:attrName>ppt_x,ppt_y</p:attrName>
                                        </p:attrNameLst>
                                      </p:cBhvr>
                                      <p:rCtr x="18333" y="7639"/>
                                    </p:animMotion>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35" presetClass="path" presetSubtype="0" accel="50000" decel="50000" fill="hold" grpId="1" nodeType="withEffect">
                                  <p:stCondLst>
                                    <p:cond delay="0"/>
                                  </p:stCondLst>
                                  <p:childTnLst>
                                    <p:animMotion origin="layout" path="M -1.38889E-6 4.81481E-6 L -0.39496 -0.11019 " pathEditMode="relative" rAng="0" ptsTypes="AA">
                                      <p:cBhvr>
                                        <p:cTn id="34" dur="500" spd="-99900" fill="hold"/>
                                        <p:tgtEl>
                                          <p:spTgt spid="18"/>
                                        </p:tgtEl>
                                        <p:attrNameLst>
                                          <p:attrName>ppt_x,ppt_y</p:attrName>
                                        </p:attrNameLst>
                                      </p:cBhvr>
                                      <p:rCtr x="-19757" y="-5509"/>
                                    </p:animMotion>
                                  </p:childTnLst>
                                </p:cTn>
                              </p:par>
                            </p:childTnLst>
                          </p:cTn>
                        </p:par>
                        <p:par>
                          <p:cTn id="35" fill="hold">
                            <p:stCondLst>
                              <p:cond delay="3500"/>
                            </p:stCondLst>
                            <p:childTnLst>
                              <p:par>
                                <p:cTn id="36" presetID="18" presetClass="entr" presetSubtype="3"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strips(upRight)">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P spid="17" grpId="0" animBg="1"/>
      <p:bldP spid="17" grpId="1" animBg="1"/>
      <p:bldP spid="18" grpId="0" animBg="1"/>
      <p:bldP spid="18" grpId="1" animBg="1"/>
      <p:bldP spid="19"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67"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896449" y="359473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348129" y="3599244"/>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
        <p:nvSpPr>
          <p:cNvPr id="74" name="矩形 73"/>
          <p:cNvSpPr/>
          <p:nvPr/>
        </p:nvSpPr>
        <p:spPr>
          <a:xfrm>
            <a:off x="5906199" y="407039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367629" y="4078679"/>
            <a:ext cx="257987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域内</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RBAC-LE</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模型构建与验证</a:t>
            </a:r>
          </a:p>
        </p:txBody>
      </p:sp>
      <p:sp>
        <p:nvSpPr>
          <p:cNvPr id="76" name="矩形 75"/>
          <p:cNvSpPr/>
          <p:nvPr/>
        </p:nvSpPr>
        <p:spPr>
          <a:xfrm>
            <a:off x="5896449" y="455879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348129" y="4567821"/>
            <a:ext cx="2557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域间</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IDAC-TC</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模型构建与验证</a:t>
            </a:r>
          </a:p>
        </p:txBody>
      </p:sp>
      <p:sp>
        <p:nvSpPr>
          <p:cNvPr id="24" name="文本框 23"/>
          <p:cNvSpPr txBox="1"/>
          <p:nvPr/>
        </p:nvSpPr>
        <p:spPr>
          <a:xfrm>
            <a:off x="6372597" y="2575430"/>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896449" y="5053809"/>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353769" y="5062833"/>
            <a:ext cx="12618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a:t>
            </a:r>
          </a:p>
        </p:txBody>
      </p:sp>
      <p:sp>
        <p:nvSpPr>
          <p:cNvPr id="2" name="矩形 1">
            <a:extLst>
              <a:ext uri="{FF2B5EF4-FFF2-40B4-BE49-F238E27FC236}">
                <a16:creationId xmlns:a16="http://schemas.microsoft.com/office/drawing/2014/main" id="{70CB6724-6C84-9872-FD6A-E4ACCB057029}"/>
              </a:ext>
            </a:extLst>
          </p:cNvPr>
          <p:cNvSpPr/>
          <p:nvPr/>
        </p:nvSpPr>
        <p:spPr>
          <a:xfrm>
            <a:off x="5896449" y="553923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48C8A311-C258-A1BC-1BCF-930E02EC983C}"/>
              </a:ext>
            </a:extLst>
          </p:cNvPr>
          <p:cNvSpPr/>
          <p:nvPr/>
        </p:nvSpPr>
        <p:spPr>
          <a:xfrm>
            <a:off x="6353769" y="556977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79003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原型系统设计</a:t>
            </a:r>
          </a:p>
        </p:txBody>
      </p:sp>
      <p:sp>
        <p:nvSpPr>
          <p:cNvPr id="5" name="Freeform 471">
            <a:extLst>
              <a:ext uri="{FF2B5EF4-FFF2-40B4-BE49-F238E27FC236}">
                <a16:creationId xmlns:a16="http://schemas.microsoft.com/office/drawing/2014/main" id="{678F7FAE-2107-95AB-9F95-0A9A05B9EB2F}"/>
              </a:ext>
            </a:extLst>
          </p:cNvPr>
          <p:cNvSpPr>
            <a:spLocks noEditPoints="1"/>
          </p:cNvSpPr>
          <p:nvPr/>
        </p:nvSpPr>
        <p:spPr bwMode="auto">
          <a:xfrm>
            <a:off x="7337814" y="904808"/>
            <a:ext cx="967236" cy="738967"/>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rgbClr val="202A36"/>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cxnSp>
        <p:nvCxnSpPr>
          <p:cNvPr id="8" name="直接连接符 7">
            <a:extLst>
              <a:ext uri="{FF2B5EF4-FFF2-40B4-BE49-F238E27FC236}">
                <a16:creationId xmlns:a16="http://schemas.microsoft.com/office/drawing/2014/main" id="{B381C2F6-54B6-4BE7-4F3F-39EFB8483B6F}"/>
              </a:ext>
            </a:extLst>
          </p:cNvPr>
          <p:cNvCxnSpPr>
            <a:cxnSpLocks/>
          </p:cNvCxnSpPr>
          <p:nvPr/>
        </p:nvCxnSpPr>
        <p:spPr>
          <a:xfrm>
            <a:off x="1579418" y="1704622"/>
            <a:ext cx="6941127" cy="198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501">
            <a:extLst>
              <a:ext uri="{FF2B5EF4-FFF2-40B4-BE49-F238E27FC236}">
                <a16:creationId xmlns:a16="http://schemas.microsoft.com/office/drawing/2014/main" id="{8F555797-C68A-FECD-4602-890FD5A03FA1}"/>
              </a:ext>
            </a:extLst>
          </p:cNvPr>
          <p:cNvSpPr txBox="1"/>
          <p:nvPr/>
        </p:nvSpPr>
        <p:spPr>
          <a:xfrm>
            <a:off x="2731177" y="1262770"/>
            <a:ext cx="1415772" cy="461665"/>
          </a:xfrm>
          <a:prstGeom prst="rect">
            <a:avLst/>
          </a:prstGeom>
          <a:noFill/>
        </p:spPr>
        <p:txBody>
          <a:bodyPr wrap="none" rtlCol="0" anchor="ctr">
            <a:spAutoFit/>
          </a:bodyPr>
          <a:lstStyle/>
          <a:p>
            <a:pPr>
              <a:spcBef>
                <a:spcPct val="0"/>
              </a:spcBef>
              <a:buFont typeface="Arial" charset="0"/>
              <a:buNone/>
            </a:pP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系统设计</a:t>
            </a:r>
          </a:p>
        </p:txBody>
      </p:sp>
      <p:sp>
        <p:nvSpPr>
          <p:cNvPr id="12" name="TextBox 506">
            <a:extLst>
              <a:ext uri="{FF2B5EF4-FFF2-40B4-BE49-F238E27FC236}">
                <a16:creationId xmlns:a16="http://schemas.microsoft.com/office/drawing/2014/main" id="{81F8EAFC-9EE1-0DFA-948C-1F56F7CD4EEB}"/>
              </a:ext>
            </a:extLst>
          </p:cNvPr>
          <p:cNvSpPr txBox="1"/>
          <p:nvPr/>
        </p:nvSpPr>
        <p:spPr>
          <a:xfrm>
            <a:off x="1828801" y="1805096"/>
            <a:ext cx="6572456" cy="625171"/>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kern="0" dirty="0">
                <a:sym typeface="微软雅黑" panose="020B0503020204020204" pitchFamily="34" charset="-122"/>
              </a:rPr>
              <a:t>本文</a:t>
            </a:r>
            <a:r>
              <a:rPr lang="zh-CN" altLang="zh-CN" kern="0" dirty="0"/>
              <a:t>根据智能家居的应用场景，基于</a:t>
            </a:r>
            <a:r>
              <a:rPr lang="en-US" altLang="zh-CN" kern="0" dirty="0"/>
              <a:t>RBAC-LE</a:t>
            </a:r>
            <a:r>
              <a:rPr lang="zh-CN" altLang="zh-CN" kern="0" dirty="0"/>
              <a:t>和</a:t>
            </a:r>
            <a:r>
              <a:rPr lang="en-US" altLang="zh-CN" kern="0" dirty="0"/>
              <a:t>IDAC-TC</a:t>
            </a:r>
            <a:r>
              <a:rPr lang="zh-CN" altLang="zh-CN" kern="0" dirty="0"/>
              <a:t>访问控制模型，实现了原型系统的设计、开发和验证</a:t>
            </a:r>
            <a:r>
              <a:rPr lang="zh-CN" altLang="en-US" kern="0" dirty="0">
                <a:sym typeface="微软雅黑" panose="020B0503020204020204" pitchFamily="34" charset="-122"/>
              </a:rPr>
              <a:t>。</a:t>
            </a:r>
            <a:r>
              <a:rPr lang="zh-CN" altLang="zh-CN" kern="0" dirty="0"/>
              <a:t>系统</a:t>
            </a:r>
            <a:r>
              <a:rPr lang="zh-CN" altLang="en-US" kern="0" dirty="0"/>
              <a:t>基于</a:t>
            </a:r>
            <a:r>
              <a:rPr lang="en-US" altLang="zh-CN" kern="0" dirty="0"/>
              <a:t>MVC</a:t>
            </a:r>
            <a:r>
              <a:rPr lang="zh-CN" altLang="zh-CN" kern="0" dirty="0"/>
              <a:t>结构进行设计和实现</a:t>
            </a:r>
            <a:r>
              <a:rPr lang="zh-CN" altLang="en-US" kern="0" dirty="0"/>
              <a:t>。</a:t>
            </a:r>
            <a:endParaRPr lang="zh-CN" altLang="en-US" dirty="0">
              <a:solidFill>
                <a:schemeClr val="tx1">
                  <a:lumMod val="65000"/>
                  <a:lumOff val="35000"/>
                </a:schemeClr>
              </a:solidFill>
            </a:endParaRPr>
          </a:p>
        </p:txBody>
      </p:sp>
      <p:grpSp>
        <p:nvGrpSpPr>
          <p:cNvPr id="18" name="组合 17">
            <a:extLst>
              <a:ext uri="{FF2B5EF4-FFF2-40B4-BE49-F238E27FC236}">
                <a16:creationId xmlns:a16="http://schemas.microsoft.com/office/drawing/2014/main" id="{09165FC2-3CE0-4F25-EC68-4361C0578617}"/>
              </a:ext>
            </a:extLst>
          </p:cNvPr>
          <p:cNvGrpSpPr/>
          <p:nvPr/>
        </p:nvGrpSpPr>
        <p:grpSpPr>
          <a:xfrm>
            <a:off x="179367" y="2414585"/>
            <a:ext cx="4124202" cy="3859757"/>
            <a:chOff x="179367" y="2414585"/>
            <a:chExt cx="4124202" cy="3859757"/>
          </a:xfrm>
        </p:grpSpPr>
        <p:sp>
          <p:nvSpPr>
            <p:cNvPr id="6" name="Rectangle 33"/>
            <p:cNvSpPr/>
            <p:nvPr/>
          </p:nvSpPr>
          <p:spPr>
            <a:xfrm>
              <a:off x="1173847" y="5937327"/>
              <a:ext cx="2135241" cy="337015"/>
            </a:xfrm>
            <a:prstGeom prst="rect">
              <a:avLst/>
            </a:prstGeom>
          </p:spPr>
          <p:txBody>
            <a:bodyPr wrap="square">
              <a:spAutoFit/>
            </a:bodyPr>
            <a:lstStyle/>
            <a:p>
              <a:pPr algn="ct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系统架构</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4" name="图片 13">
              <a:extLst>
                <a:ext uri="{FF2B5EF4-FFF2-40B4-BE49-F238E27FC236}">
                  <a16:creationId xmlns:a16="http://schemas.microsoft.com/office/drawing/2014/main" id="{AB0AFD38-D4D3-DF29-9BA0-10FBCA91FA75}"/>
                </a:ext>
              </a:extLst>
            </p:cNvPr>
            <p:cNvPicPr>
              <a:picLocks noChangeAspect="1"/>
            </p:cNvPicPr>
            <p:nvPr/>
          </p:nvPicPr>
          <p:blipFill>
            <a:blip r:embed="rId3"/>
            <a:stretch>
              <a:fillRect/>
            </a:stretch>
          </p:blipFill>
          <p:spPr>
            <a:xfrm>
              <a:off x="179367" y="2414585"/>
              <a:ext cx="4124202" cy="3411017"/>
            </a:xfrm>
            <a:prstGeom prst="rect">
              <a:avLst/>
            </a:prstGeom>
          </p:spPr>
        </p:pic>
      </p:grpSp>
      <p:grpSp>
        <p:nvGrpSpPr>
          <p:cNvPr id="19" name="组合 18">
            <a:extLst>
              <a:ext uri="{FF2B5EF4-FFF2-40B4-BE49-F238E27FC236}">
                <a16:creationId xmlns:a16="http://schemas.microsoft.com/office/drawing/2014/main" id="{D2256168-2A31-5DB2-A890-CACCD1B8F881}"/>
              </a:ext>
            </a:extLst>
          </p:cNvPr>
          <p:cNvGrpSpPr/>
          <p:nvPr/>
        </p:nvGrpSpPr>
        <p:grpSpPr>
          <a:xfrm>
            <a:off x="4303568" y="2414585"/>
            <a:ext cx="4756150" cy="3882855"/>
            <a:chOff x="4303568" y="2414585"/>
            <a:chExt cx="4756150" cy="3882855"/>
          </a:xfrm>
        </p:grpSpPr>
        <p:sp>
          <p:nvSpPr>
            <p:cNvPr id="10" name="Rectangle 33">
              <a:extLst>
                <a:ext uri="{FF2B5EF4-FFF2-40B4-BE49-F238E27FC236}">
                  <a16:creationId xmlns:a16="http://schemas.microsoft.com/office/drawing/2014/main" id="{F199FA45-A5C5-5F9D-FC82-55BDA641507A}"/>
                </a:ext>
              </a:extLst>
            </p:cNvPr>
            <p:cNvSpPr/>
            <p:nvPr/>
          </p:nvSpPr>
          <p:spPr>
            <a:xfrm>
              <a:off x="5614022" y="5960425"/>
              <a:ext cx="2135241" cy="337015"/>
            </a:xfrm>
            <a:prstGeom prst="rect">
              <a:avLst/>
            </a:prstGeom>
          </p:spPr>
          <p:txBody>
            <a:bodyPr wrap="square">
              <a:spAutoFit/>
            </a:bodyPr>
            <a:lstStyle/>
            <a:p>
              <a:pPr algn="ct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功能结构</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7" name="图片 16">
              <a:extLst>
                <a:ext uri="{FF2B5EF4-FFF2-40B4-BE49-F238E27FC236}">
                  <a16:creationId xmlns:a16="http://schemas.microsoft.com/office/drawing/2014/main" id="{4B5A86D9-BBC5-2478-BF8A-AD3F5B07E285}"/>
                </a:ext>
              </a:extLst>
            </p:cNvPr>
            <p:cNvPicPr>
              <a:picLocks noChangeAspect="1"/>
            </p:cNvPicPr>
            <p:nvPr/>
          </p:nvPicPr>
          <p:blipFill>
            <a:blip r:embed="rId4"/>
            <a:stretch>
              <a:fillRect/>
            </a:stretch>
          </p:blipFill>
          <p:spPr>
            <a:xfrm>
              <a:off x="4303568" y="2414585"/>
              <a:ext cx="4756150" cy="3545840"/>
            </a:xfrm>
            <a:prstGeom prst="rect">
              <a:avLst/>
            </a:prstGeom>
          </p:spPr>
        </p:pic>
      </p:grpSp>
    </p:spTree>
    <p:extLst>
      <p:ext uri="{BB962C8B-B14F-4D97-AF65-F5344CB8AC3E}">
        <p14:creationId xmlns:p14="http://schemas.microsoft.com/office/powerpoint/2010/main" val="26128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12" presetClass="entr" presetSubtype="4" fill="hold" grpId="0" nodeType="withEffect">
                                  <p:stCondLst>
                                    <p:cond delay="0"/>
                                  </p:stCondLst>
                                  <p:iterate type="lt">
                                    <p:tmPct val="50000"/>
                                  </p:iterate>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300"/>
                                        <p:tgtEl>
                                          <p:spTgt spid="11"/>
                                        </p:tgtEl>
                                        <p:attrNameLst>
                                          <p:attrName>ppt_y</p:attrName>
                                        </p:attrNameLst>
                                      </p:cBhvr>
                                      <p:tavLst>
                                        <p:tav tm="0">
                                          <p:val>
                                            <p:strVal val="#ppt_y+#ppt_h*1.125000"/>
                                          </p:val>
                                        </p:tav>
                                        <p:tav tm="100000">
                                          <p:val>
                                            <p:strVal val="#ppt_y"/>
                                          </p:val>
                                        </p:tav>
                                      </p:tavLst>
                                    </p:anim>
                                    <p:animEffect transition="in" filter="wipe(up)">
                                      <p:cBhvr>
                                        <p:cTn id="15" dur="300"/>
                                        <p:tgtEl>
                                          <p:spTgt spid="11"/>
                                        </p:tgtEl>
                                      </p:cBhvr>
                                    </p:animEffect>
                                  </p:childTnLst>
                                </p:cTn>
                              </p:par>
                              <p:par>
                                <p:cTn id="16" presetID="10" presetClass="entr" presetSubtype="0" fill="hold" grpId="0" nodeType="withEffect">
                                  <p:stCondLst>
                                    <p:cond delay="1000"/>
                                  </p:stCondLst>
                                  <p:iterate type="lt">
                                    <p:tmPct val="10000"/>
                                  </p:iterate>
                                  <p:childTnLst>
                                    <p:set>
                                      <p:cBhvr>
                                        <p:cTn id="17" dur="1" fill="hold">
                                          <p:stCondLst>
                                            <p:cond delay="0"/>
                                          </p:stCondLst>
                                        </p:cTn>
                                        <p:tgtEl>
                                          <p:spTgt spid="12"/>
                                        </p:tgtEl>
                                        <p:attrNameLst>
                                          <p:attrName>style.visibility</p:attrName>
                                        </p:attrNameLst>
                                      </p:cBhvr>
                                      <p:to>
                                        <p:strVal val="visible"/>
                                      </p:to>
                                    </p:set>
                                    <p:animEffect transition="in" filter="fade">
                                      <p:cBhvr>
                                        <p:cTn id="18" dur="100"/>
                                        <p:tgtEl>
                                          <p:spTgt spid="12"/>
                                        </p:tgtEl>
                                      </p:cBhvr>
                                    </p:animEffect>
                                  </p:childTnLst>
                                </p:cTn>
                              </p:par>
                            </p:childTnLst>
                          </p:cTn>
                        </p:par>
                        <p:par>
                          <p:cTn id="19" fill="hold">
                            <p:stCondLst>
                              <p:cond delay="1810"/>
                            </p:stCondLst>
                            <p:childTnLst>
                              <p:par>
                                <p:cTn id="20" presetID="2" presetClass="entr" presetSubtype="8"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0-#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1+#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4.2 </a:t>
            </a:r>
            <a:r>
              <a:rPr lang="zh-CN" altLang="en-US" dirty="0">
                <a:sym typeface="微软雅黑" panose="020B0503020204020204" pitchFamily="34" charset="-122"/>
              </a:rPr>
              <a:t>系统功能展示</a:t>
            </a:r>
            <a:endParaRPr lang="zh-CN" altLang="en-US" dirty="0"/>
          </a:p>
        </p:txBody>
      </p:sp>
      <p:sp>
        <p:nvSpPr>
          <p:cNvPr id="6" name="Freeform 14">
            <a:extLst>
              <a:ext uri="{FF2B5EF4-FFF2-40B4-BE49-F238E27FC236}">
                <a16:creationId xmlns:a16="http://schemas.microsoft.com/office/drawing/2014/main" id="{460AA310-05E2-A36E-D73C-9571C7199450}"/>
              </a:ext>
            </a:extLst>
          </p:cNvPr>
          <p:cNvSpPr>
            <a:spLocks/>
          </p:cNvSpPr>
          <p:nvPr/>
        </p:nvSpPr>
        <p:spPr bwMode="auto">
          <a:xfrm rot="13500000">
            <a:off x="1768759" y="2672611"/>
            <a:ext cx="1159156" cy="1929618"/>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rgbClr val="202A36"/>
          </a:solidFill>
          <a:ln w="0">
            <a:solidFill>
              <a:srgbClr val="202A36"/>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sp>
        <p:nvSpPr>
          <p:cNvPr id="7" name="Freeform 6">
            <a:extLst>
              <a:ext uri="{FF2B5EF4-FFF2-40B4-BE49-F238E27FC236}">
                <a16:creationId xmlns:a16="http://schemas.microsoft.com/office/drawing/2014/main" id="{488BF494-1034-5E4C-0305-DCB542345E6B}"/>
              </a:ext>
            </a:extLst>
          </p:cNvPr>
          <p:cNvSpPr>
            <a:spLocks/>
          </p:cNvSpPr>
          <p:nvPr/>
        </p:nvSpPr>
        <p:spPr bwMode="auto">
          <a:xfrm>
            <a:off x="-1726000" y="2475027"/>
            <a:ext cx="11838527" cy="3103010"/>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rgbClr val="202A36"/>
          </a:solidFill>
          <a:ln w="0">
            <a:solidFill>
              <a:srgbClr val="202A36"/>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sp>
        <p:nvSpPr>
          <p:cNvPr id="8" name="Freeform 13">
            <a:extLst>
              <a:ext uri="{FF2B5EF4-FFF2-40B4-BE49-F238E27FC236}">
                <a16:creationId xmlns:a16="http://schemas.microsoft.com/office/drawing/2014/main" id="{46E0D9B5-3475-D176-6A7E-7DE0089789B5}"/>
              </a:ext>
            </a:extLst>
          </p:cNvPr>
          <p:cNvSpPr>
            <a:spLocks/>
          </p:cNvSpPr>
          <p:nvPr/>
        </p:nvSpPr>
        <p:spPr bwMode="auto">
          <a:xfrm>
            <a:off x="5293034" y="3840889"/>
            <a:ext cx="1715087" cy="43647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202A36"/>
          </a:solidFill>
          <a:ln w="0">
            <a:solidFill>
              <a:srgbClr val="202A36"/>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sp>
        <p:nvSpPr>
          <p:cNvPr id="12" name="Freeform 13">
            <a:extLst>
              <a:ext uri="{FF2B5EF4-FFF2-40B4-BE49-F238E27FC236}">
                <a16:creationId xmlns:a16="http://schemas.microsoft.com/office/drawing/2014/main" id="{F606F825-4C9C-53B8-D7E2-A25F28199FBA}"/>
              </a:ext>
            </a:extLst>
          </p:cNvPr>
          <p:cNvSpPr>
            <a:spLocks/>
          </p:cNvSpPr>
          <p:nvPr/>
        </p:nvSpPr>
        <p:spPr bwMode="auto">
          <a:xfrm rot="5910658">
            <a:off x="6042850" y="2481108"/>
            <a:ext cx="1298814" cy="44195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202A36"/>
          </a:solidFill>
          <a:ln w="0">
            <a:solidFill>
              <a:srgbClr val="202A36"/>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nvGrpSpPr>
          <p:cNvPr id="13" name="Group 129">
            <a:extLst>
              <a:ext uri="{FF2B5EF4-FFF2-40B4-BE49-F238E27FC236}">
                <a16:creationId xmlns:a16="http://schemas.microsoft.com/office/drawing/2014/main" id="{C3FCDBAF-6527-D6B3-53BC-A6A7CC965D73}"/>
              </a:ext>
            </a:extLst>
          </p:cNvPr>
          <p:cNvGrpSpPr/>
          <p:nvPr/>
        </p:nvGrpSpPr>
        <p:grpSpPr>
          <a:xfrm>
            <a:off x="49954" y="2725500"/>
            <a:ext cx="2603603" cy="1823387"/>
            <a:chOff x="-108119" y="2920895"/>
            <a:chExt cx="2159735" cy="1447274"/>
          </a:xfrm>
        </p:grpSpPr>
        <p:sp>
          <p:nvSpPr>
            <p:cNvPr id="14" name="Rectangle 26">
              <a:extLst>
                <a:ext uri="{FF2B5EF4-FFF2-40B4-BE49-F238E27FC236}">
                  <a16:creationId xmlns:a16="http://schemas.microsoft.com/office/drawing/2014/main" id="{0CF9F7F8-242A-9A34-B82C-B47DAF3E8A48}"/>
                </a:ext>
              </a:extLst>
            </p:cNvPr>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endParaRPr lang="en-US" sz="1400" dirty="0">
                <a:solidFill>
                  <a:srgbClr val="595959"/>
                </a:solidFill>
                <a:latin typeface="微软雅黑"/>
                <a:ea typeface="微软雅黑"/>
                <a:cs typeface="Lato Light" charset="0"/>
                <a:sym typeface="Lato Light" charset="0"/>
              </a:endParaRPr>
            </a:p>
          </p:txBody>
        </p:sp>
        <p:sp>
          <p:nvSpPr>
            <p:cNvPr id="15" name="Rectangle 27">
              <a:extLst>
                <a:ext uri="{FF2B5EF4-FFF2-40B4-BE49-F238E27FC236}">
                  <a16:creationId xmlns:a16="http://schemas.microsoft.com/office/drawing/2014/main" id="{826569E3-29EE-2697-2940-E581901CF8F9}"/>
                </a:ext>
              </a:extLst>
            </p:cNvPr>
            <p:cNvSpPr>
              <a:spLocks/>
            </p:cNvSpPr>
            <p:nvPr/>
          </p:nvSpPr>
          <p:spPr bwMode="auto">
            <a:xfrm>
              <a:off x="-108119" y="4197329"/>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202A36"/>
                  </a:solidFill>
                  <a:latin typeface="微软雅黑"/>
                  <a:ea typeface="微软雅黑"/>
                  <a:cs typeface="Bebas Neue" charset="0"/>
                  <a:sym typeface="Bebas Neue" charset="0"/>
                </a:rPr>
                <a:t>用户管理</a:t>
              </a:r>
              <a:endParaRPr lang="en-US" altLang="zh-CN" b="1" dirty="0">
                <a:solidFill>
                  <a:srgbClr val="202A36"/>
                </a:solidFill>
                <a:latin typeface="微软雅黑"/>
                <a:ea typeface="微软雅黑"/>
                <a:cs typeface="Bebas Neue" charset="0"/>
                <a:sym typeface="Bebas Neue" charset="0"/>
              </a:endParaRPr>
            </a:p>
          </p:txBody>
        </p:sp>
      </p:grpSp>
      <p:grpSp>
        <p:nvGrpSpPr>
          <p:cNvPr id="16" name="Group 132">
            <a:extLst>
              <a:ext uri="{FF2B5EF4-FFF2-40B4-BE49-F238E27FC236}">
                <a16:creationId xmlns:a16="http://schemas.microsoft.com/office/drawing/2014/main" id="{F1D47D42-70AF-D642-E428-A01994CDD285}"/>
              </a:ext>
            </a:extLst>
          </p:cNvPr>
          <p:cNvGrpSpPr/>
          <p:nvPr/>
        </p:nvGrpSpPr>
        <p:grpSpPr>
          <a:xfrm>
            <a:off x="2124768" y="1686881"/>
            <a:ext cx="1738701" cy="782733"/>
            <a:chOff x="696724" y="2667382"/>
            <a:chExt cx="1362945" cy="867353"/>
          </a:xfrm>
        </p:grpSpPr>
        <p:sp>
          <p:nvSpPr>
            <p:cNvPr id="17" name="Rectangle 26">
              <a:extLst>
                <a:ext uri="{FF2B5EF4-FFF2-40B4-BE49-F238E27FC236}">
                  <a16:creationId xmlns:a16="http://schemas.microsoft.com/office/drawing/2014/main" id="{2406085A-3CCA-7D57-D8B1-B0C7B05207A8}"/>
                </a:ext>
              </a:extLst>
            </p:cNvPr>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endParaRPr lang="en-US" sz="1400" dirty="0">
                <a:solidFill>
                  <a:srgbClr val="595959"/>
                </a:solidFill>
                <a:latin typeface="微软雅黑"/>
                <a:ea typeface="微软雅黑"/>
                <a:cs typeface="Lato Light" charset="0"/>
                <a:sym typeface="Lato Light" charset="0"/>
              </a:endParaRPr>
            </a:p>
          </p:txBody>
        </p:sp>
        <p:sp>
          <p:nvSpPr>
            <p:cNvPr id="18" name="Rectangle 27">
              <a:extLst>
                <a:ext uri="{FF2B5EF4-FFF2-40B4-BE49-F238E27FC236}">
                  <a16:creationId xmlns:a16="http://schemas.microsoft.com/office/drawing/2014/main" id="{0D98F5FE-75EE-3B92-1853-BBC12BE6C276}"/>
                </a:ext>
              </a:extLst>
            </p:cNvPr>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202A36"/>
                  </a:solidFill>
                  <a:latin typeface="微软雅黑"/>
                  <a:ea typeface="微软雅黑"/>
                  <a:cs typeface="Bebas Neue" charset="0"/>
                  <a:sym typeface="Bebas Neue" charset="0"/>
                </a:rPr>
                <a:t>登录注册</a:t>
              </a:r>
              <a:endParaRPr lang="en-US" altLang="zh-CN" b="1" dirty="0">
                <a:solidFill>
                  <a:srgbClr val="202A36"/>
                </a:solidFill>
                <a:latin typeface="微软雅黑"/>
                <a:ea typeface="微软雅黑"/>
                <a:cs typeface="Bebas Neue" charset="0"/>
                <a:sym typeface="Bebas Neue" charset="0"/>
              </a:endParaRPr>
            </a:p>
          </p:txBody>
        </p:sp>
      </p:grpSp>
      <p:grpSp>
        <p:nvGrpSpPr>
          <p:cNvPr id="22" name="Group 138">
            <a:extLst>
              <a:ext uri="{FF2B5EF4-FFF2-40B4-BE49-F238E27FC236}">
                <a16:creationId xmlns:a16="http://schemas.microsoft.com/office/drawing/2014/main" id="{058CAA9E-D1F6-134D-7D8F-5506EA9893BF}"/>
              </a:ext>
            </a:extLst>
          </p:cNvPr>
          <p:cNvGrpSpPr/>
          <p:nvPr/>
        </p:nvGrpSpPr>
        <p:grpSpPr>
          <a:xfrm>
            <a:off x="1078673" y="5752832"/>
            <a:ext cx="2444234" cy="989123"/>
            <a:chOff x="552376" y="2714312"/>
            <a:chExt cx="1916003" cy="785096"/>
          </a:xfrm>
        </p:grpSpPr>
        <p:sp>
          <p:nvSpPr>
            <p:cNvPr id="23" name="Rectangle 26">
              <a:extLst>
                <a:ext uri="{FF2B5EF4-FFF2-40B4-BE49-F238E27FC236}">
                  <a16:creationId xmlns:a16="http://schemas.microsoft.com/office/drawing/2014/main" id="{F84690F8-EF34-21C4-8D6B-41D2CF6236B8}"/>
                </a:ext>
              </a:extLst>
            </p:cNvPr>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endParaRPr lang="en-US" sz="1400" dirty="0">
                <a:solidFill>
                  <a:srgbClr val="595959"/>
                </a:solidFill>
                <a:latin typeface="微软雅黑"/>
                <a:ea typeface="微软雅黑"/>
                <a:cs typeface="Lato Light" charset="0"/>
                <a:sym typeface="Lato Light" charset="0"/>
              </a:endParaRPr>
            </a:p>
          </p:txBody>
        </p:sp>
        <p:sp>
          <p:nvSpPr>
            <p:cNvPr id="24" name="Rectangle 27">
              <a:extLst>
                <a:ext uri="{FF2B5EF4-FFF2-40B4-BE49-F238E27FC236}">
                  <a16:creationId xmlns:a16="http://schemas.microsoft.com/office/drawing/2014/main" id="{58266BA4-A450-A708-4739-905E15EF7824}"/>
                </a:ext>
              </a:extLst>
            </p:cNvPr>
            <p:cNvSpPr>
              <a:spLocks/>
            </p:cNvSpPr>
            <p:nvPr/>
          </p:nvSpPr>
          <p:spPr bwMode="auto">
            <a:xfrm>
              <a:off x="1105434" y="271431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202A36"/>
                  </a:solidFill>
                  <a:latin typeface="微软雅黑"/>
                  <a:ea typeface="微软雅黑"/>
                  <a:cs typeface="Bebas Neue" charset="0"/>
                  <a:sym typeface="Bebas Neue" charset="0"/>
                </a:rPr>
                <a:t>设备管理</a:t>
              </a:r>
              <a:endParaRPr lang="en-US" altLang="zh-CN" b="1" dirty="0">
                <a:solidFill>
                  <a:srgbClr val="202A36"/>
                </a:solidFill>
                <a:latin typeface="微软雅黑"/>
                <a:ea typeface="微软雅黑"/>
                <a:cs typeface="Bebas Neue" charset="0"/>
                <a:sym typeface="Bebas Neue" charset="0"/>
              </a:endParaRPr>
            </a:p>
          </p:txBody>
        </p:sp>
      </p:grpSp>
      <p:pic>
        <p:nvPicPr>
          <p:cNvPr id="46" name="图片 45">
            <a:extLst>
              <a:ext uri="{FF2B5EF4-FFF2-40B4-BE49-F238E27FC236}">
                <a16:creationId xmlns:a16="http://schemas.microsoft.com/office/drawing/2014/main" id="{F78373AC-CC9A-FA4C-16DA-E60D7207960C}"/>
              </a:ext>
            </a:extLst>
          </p:cNvPr>
          <p:cNvPicPr>
            <a:picLocks noChangeAspect="1"/>
          </p:cNvPicPr>
          <p:nvPr/>
        </p:nvPicPr>
        <p:blipFill>
          <a:blip r:embed="rId3"/>
          <a:stretch>
            <a:fillRect/>
          </a:stretch>
        </p:blipFill>
        <p:spPr>
          <a:xfrm>
            <a:off x="3859893" y="1102790"/>
            <a:ext cx="5073350" cy="1904584"/>
          </a:xfrm>
          <a:prstGeom prst="rect">
            <a:avLst/>
          </a:prstGeom>
        </p:spPr>
      </p:pic>
      <p:pic>
        <p:nvPicPr>
          <p:cNvPr id="48" name="图片 47">
            <a:extLst>
              <a:ext uri="{FF2B5EF4-FFF2-40B4-BE49-F238E27FC236}">
                <a16:creationId xmlns:a16="http://schemas.microsoft.com/office/drawing/2014/main" id="{AAE3DC4F-2C5F-31F7-DFD5-CC9ED74772D5}"/>
              </a:ext>
            </a:extLst>
          </p:cNvPr>
          <p:cNvPicPr>
            <a:picLocks noChangeAspect="1"/>
          </p:cNvPicPr>
          <p:nvPr/>
        </p:nvPicPr>
        <p:blipFill>
          <a:blip r:embed="rId4"/>
          <a:stretch>
            <a:fillRect/>
          </a:stretch>
        </p:blipFill>
        <p:spPr>
          <a:xfrm>
            <a:off x="124201" y="2104571"/>
            <a:ext cx="4920219" cy="1904584"/>
          </a:xfrm>
          <a:prstGeom prst="rect">
            <a:avLst/>
          </a:prstGeom>
        </p:spPr>
      </p:pic>
      <p:pic>
        <p:nvPicPr>
          <p:cNvPr id="49" name="图片 48">
            <a:extLst>
              <a:ext uri="{FF2B5EF4-FFF2-40B4-BE49-F238E27FC236}">
                <a16:creationId xmlns:a16="http://schemas.microsoft.com/office/drawing/2014/main" id="{8BA5FDA8-985A-E7BB-C693-80D9138AE772}"/>
              </a:ext>
            </a:extLst>
          </p:cNvPr>
          <p:cNvPicPr>
            <a:picLocks noChangeAspect="1"/>
          </p:cNvPicPr>
          <p:nvPr/>
        </p:nvPicPr>
        <p:blipFill>
          <a:blip r:embed="rId5"/>
          <a:stretch>
            <a:fillRect/>
          </a:stretch>
        </p:blipFill>
        <p:spPr>
          <a:xfrm>
            <a:off x="3384414" y="3661135"/>
            <a:ext cx="5584190" cy="2466975"/>
          </a:xfrm>
          <a:prstGeom prst="rect">
            <a:avLst/>
          </a:prstGeom>
        </p:spPr>
      </p:pic>
    </p:spTree>
    <p:extLst>
      <p:ext uri="{BB962C8B-B14F-4D97-AF65-F5344CB8AC3E}">
        <p14:creationId xmlns:p14="http://schemas.microsoft.com/office/powerpoint/2010/main" val="13773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arn(inVertical)">
                                      <p:cBhvr>
                                        <p:cTn id="15" dur="500"/>
                                        <p:tgtEl>
                                          <p:spTgt spid="4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 presetClass="entr" presetSubtype="8"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0-#ppt_w/2"/>
                                          </p:val>
                                        </p:tav>
                                        <p:tav tm="100000">
                                          <p:val>
                                            <p:strVal val="#ppt_x"/>
                                          </p:val>
                                        </p:tav>
                                      </p:tavLst>
                                    </p:anim>
                                    <p:anim calcmode="lin" valueType="num">
                                      <p:cBhvr additive="base">
                                        <p:cTn id="28" dur="500" fill="hold"/>
                                        <p:tgtEl>
                                          <p:spTgt spid="48"/>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par>
                          <p:cTn id="37" fill="hold">
                            <p:stCondLst>
                              <p:cond delay="4000"/>
                            </p:stCondLst>
                            <p:childTnLst>
                              <p:par>
                                <p:cTn id="38" presetID="14" presetClass="entr" presetSubtype="10"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randombar(horizontal)">
                                      <p:cBhvr>
                                        <p:cTn id="40" dur="500"/>
                                        <p:tgtEl>
                                          <p:spTgt spid="49"/>
                                        </p:tgtEl>
                                      </p:cBhvr>
                                    </p:animEffect>
                                  </p:childTnLst>
                                </p:cTn>
                              </p:par>
                            </p:childTnLst>
                          </p:cTn>
                        </p:par>
                        <p:par>
                          <p:cTn id="41" fill="hold">
                            <p:stCondLst>
                              <p:cond delay="4500"/>
                            </p:stCondLst>
                            <p:childTnLst>
                              <p:par>
                                <p:cTn id="42" presetID="22" presetClass="entr" presetSubtype="1"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4.2 </a:t>
            </a:r>
            <a:r>
              <a:rPr lang="zh-CN" altLang="en-US" dirty="0">
                <a:sym typeface="微软雅黑" panose="020B0503020204020204" pitchFamily="34" charset="-122"/>
              </a:rPr>
              <a:t>系统功能展示</a:t>
            </a:r>
            <a:endParaRPr lang="zh-CN" altLang="en-US" dirty="0"/>
          </a:p>
        </p:txBody>
      </p:sp>
      <p:sp>
        <p:nvSpPr>
          <p:cNvPr id="3" name="任意多边形 33">
            <a:extLst>
              <a:ext uri="{FF2B5EF4-FFF2-40B4-BE49-F238E27FC236}">
                <a16:creationId xmlns:a16="http://schemas.microsoft.com/office/drawing/2014/main" id="{CEF3AE92-CEB9-36BD-EA9F-E32FCE817247}"/>
              </a:ext>
            </a:extLst>
          </p:cNvPr>
          <p:cNvSpPr/>
          <p:nvPr/>
        </p:nvSpPr>
        <p:spPr>
          <a:xfrm>
            <a:off x="-457749" y="2492759"/>
            <a:ext cx="9989676" cy="3822316"/>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03854 h 1049626"/>
              <a:gd name="connsiteX1" fmla="*/ 3593431 w 12721389"/>
              <a:gd name="connsiteY1" fmla="*/ 22591 h 1049626"/>
              <a:gd name="connsiteX2" fmla="*/ 7908758 w 12721389"/>
              <a:gd name="connsiteY2" fmla="*/ 1049286 h 1049626"/>
              <a:gd name="connsiteX3" fmla="*/ 11774905 w 12721389"/>
              <a:gd name="connsiteY3" fmla="*/ 134886 h 1049626"/>
              <a:gd name="connsiteX4" fmla="*/ 12721389 w 12721389"/>
              <a:gd name="connsiteY4" fmla="*/ 6549 h 1049626"/>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5860"/>
              <a:gd name="connsiteX1" fmla="*/ 3593431 w 12368463"/>
              <a:gd name="connsiteY1" fmla="*/ 17170 h 1045860"/>
              <a:gd name="connsiteX2" fmla="*/ 7908758 w 12368463"/>
              <a:gd name="connsiteY2" fmla="*/ 1043865 h 1045860"/>
              <a:gd name="connsiteX3" fmla="*/ 11357810 w 12368463"/>
              <a:gd name="connsiteY3" fmla="*/ 273844 h 1045860"/>
              <a:gd name="connsiteX4" fmla="*/ 12368463 w 12368463"/>
              <a:gd name="connsiteY4" fmla="*/ 113423 h 1045860"/>
              <a:gd name="connsiteX0" fmla="*/ 0 w 12368463"/>
              <a:gd name="connsiteY0" fmla="*/ 503294 h 1146765"/>
              <a:gd name="connsiteX1" fmla="*/ 3593431 w 12368463"/>
              <a:gd name="connsiteY1" fmla="*/ 22031 h 1146765"/>
              <a:gd name="connsiteX2" fmla="*/ 8855242 w 12368463"/>
              <a:gd name="connsiteY2" fmla="*/ 1144979 h 1146765"/>
              <a:gd name="connsiteX3" fmla="*/ 11357810 w 12368463"/>
              <a:gd name="connsiteY3" fmla="*/ 278705 h 1146765"/>
              <a:gd name="connsiteX4" fmla="*/ 12368463 w 12368463"/>
              <a:gd name="connsiteY4" fmla="*/ 118284 h 1146765"/>
              <a:gd name="connsiteX0" fmla="*/ 0 w 12368463"/>
              <a:gd name="connsiteY0" fmla="*/ 503294 h 1157827"/>
              <a:gd name="connsiteX1" fmla="*/ 3593431 w 12368463"/>
              <a:gd name="connsiteY1" fmla="*/ 22031 h 1157827"/>
              <a:gd name="connsiteX2" fmla="*/ 8855242 w 12368463"/>
              <a:gd name="connsiteY2" fmla="*/ 1144979 h 1157827"/>
              <a:gd name="connsiteX3" fmla="*/ 11357810 w 12368463"/>
              <a:gd name="connsiteY3" fmla="*/ 599547 h 1157827"/>
              <a:gd name="connsiteX4" fmla="*/ 12368463 w 12368463"/>
              <a:gd name="connsiteY4" fmla="*/ 118284 h 1157827"/>
              <a:gd name="connsiteX0" fmla="*/ 0 w 12368463"/>
              <a:gd name="connsiteY0" fmla="*/ 503294 h 1161527"/>
              <a:gd name="connsiteX1" fmla="*/ 3593431 w 12368463"/>
              <a:gd name="connsiteY1" fmla="*/ 22031 h 1161527"/>
              <a:gd name="connsiteX2" fmla="*/ 8855242 w 12368463"/>
              <a:gd name="connsiteY2" fmla="*/ 1144979 h 1161527"/>
              <a:gd name="connsiteX3" fmla="*/ 11357810 w 12368463"/>
              <a:gd name="connsiteY3" fmla="*/ 599547 h 1161527"/>
              <a:gd name="connsiteX4" fmla="*/ 12368463 w 12368463"/>
              <a:gd name="connsiteY4" fmla="*/ 118284 h 1161527"/>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678779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45790"/>
              <a:gd name="connsiteX1" fmla="*/ 3593431 w 12609094"/>
              <a:gd name="connsiteY1" fmla="*/ 22031 h 1145790"/>
              <a:gd name="connsiteX2" fmla="*/ 8678779 w 12609094"/>
              <a:gd name="connsiteY2" fmla="*/ 1144979 h 1145790"/>
              <a:gd name="connsiteX3" fmla="*/ 12609094 w 12609094"/>
              <a:gd name="connsiteY3" fmla="*/ 198494 h 1145790"/>
              <a:gd name="connsiteX0" fmla="*/ 0 w 12609094"/>
              <a:gd name="connsiteY0" fmla="*/ 458098 h 1100219"/>
              <a:gd name="connsiteX1" fmla="*/ 4010526 w 12609094"/>
              <a:gd name="connsiteY1" fmla="*/ 24961 h 1100219"/>
              <a:gd name="connsiteX2" fmla="*/ 8678779 w 12609094"/>
              <a:gd name="connsiteY2" fmla="*/ 1099783 h 1100219"/>
              <a:gd name="connsiteX3" fmla="*/ 12609094 w 12609094"/>
              <a:gd name="connsiteY3" fmla="*/ 153298 h 1100219"/>
              <a:gd name="connsiteX0" fmla="*/ 0 w 12609094"/>
              <a:gd name="connsiteY0" fmla="*/ 459006 h 1117160"/>
              <a:gd name="connsiteX1" fmla="*/ 4010526 w 12609094"/>
              <a:gd name="connsiteY1" fmla="*/ 25869 h 1117160"/>
              <a:gd name="connsiteX2" fmla="*/ 8999621 w 12609094"/>
              <a:gd name="connsiteY2" fmla="*/ 1116733 h 1117160"/>
              <a:gd name="connsiteX3" fmla="*/ 12609094 w 12609094"/>
              <a:gd name="connsiteY3" fmla="*/ 154206 h 1117160"/>
              <a:gd name="connsiteX0" fmla="*/ 0 w 12288251"/>
              <a:gd name="connsiteY0" fmla="*/ 459006 h 1118949"/>
              <a:gd name="connsiteX1" fmla="*/ 4010526 w 12288251"/>
              <a:gd name="connsiteY1" fmla="*/ 25869 h 1118949"/>
              <a:gd name="connsiteX2" fmla="*/ 8999621 w 12288251"/>
              <a:gd name="connsiteY2" fmla="*/ 1116733 h 1118949"/>
              <a:gd name="connsiteX3" fmla="*/ 12288251 w 12288251"/>
              <a:gd name="connsiteY3" fmla="*/ 298585 h 1118949"/>
              <a:gd name="connsiteX0" fmla="*/ 0 w 12288251"/>
              <a:gd name="connsiteY0" fmla="*/ 459006 h 1119678"/>
              <a:gd name="connsiteX1" fmla="*/ 4010526 w 12288251"/>
              <a:gd name="connsiteY1" fmla="*/ 25869 h 1119678"/>
              <a:gd name="connsiteX2" fmla="*/ 8999621 w 12288251"/>
              <a:gd name="connsiteY2" fmla="*/ 1116733 h 1119678"/>
              <a:gd name="connsiteX3" fmla="*/ 12288251 w 12288251"/>
              <a:gd name="connsiteY3" fmla="*/ 298585 h 1119678"/>
              <a:gd name="connsiteX0" fmla="*/ 0 w 12336378"/>
              <a:gd name="connsiteY0" fmla="*/ 459006 h 1119678"/>
              <a:gd name="connsiteX1" fmla="*/ 4010526 w 12336378"/>
              <a:gd name="connsiteY1" fmla="*/ 25869 h 1119678"/>
              <a:gd name="connsiteX2" fmla="*/ 8999621 w 12336378"/>
              <a:gd name="connsiteY2" fmla="*/ 1116733 h 1119678"/>
              <a:gd name="connsiteX3" fmla="*/ 12336378 w 12336378"/>
              <a:gd name="connsiteY3" fmla="*/ 298585 h 1119678"/>
              <a:gd name="connsiteX0" fmla="*/ 0 w 12336378"/>
              <a:gd name="connsiteY0" fmla="*/ 459006 h 1119864"/>
              <a:gd name="connsiteX1" fmla="*/ 4010526 w 12336378"/>
              <a:gd name="connsiteY1" fmla="*/ 25869 h 1119864"/>
              <a:gd name="connsiteX2" fmla="*/ 8999621 w 12336378"/>
              <a:gd name="connsiteY2" fmla="*/ 1116733 h 1119864"/>
              <a:gd name="connsiteX3" fmla="*/ 12336378 w 12336378"/>
              <a:gd name="connsiteY3" fmla="*/ 298585 h 1119864"/>
              <a:gd name="connsiteX0" fmla="*/ 0 w 12336378"/>
              <a:gd name="connsiteY0" fmla="*/ 459920 h 1136723"/>
              <a:gd name="connsiteX1" fmla="*/ 4010526 w 12336378"/>
              <a:gd name="connsiteY1" fmla="*/ 26783 h 1136723"/>
              <a:gd name="connsiteX2" fmla="*/ 9160042 w 12336378"/>
              <a:gd name="connsiteY2" fmla="*/ 1133689 h 1136723"/>
              <a:gd name="connsiteX3" fmla="*/ 12336378 w 12336378"/>
              <a:gd name="connsiteY3" fmla="*/ 299499 h 1136723"/>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6384"/>
              <a:gd name="connsiteX1" fmla="*/ 3930315 w 12336378"/>
              <a:gd name="connsiteY1" fmla="*/ 24662 h 1166384"/>
              <a:gd name="connsiteX2" fmla="*/ 9160042 w 12336378"/>
              <a:gd name="connsiteY2" fmla="*/ 1163652 h 1166384"/>
              <a:gd name="connsiteX3" fmla="*/ 12336378 w 12336378"/>
              <a:gd name="connsiteY3" fmla="*/ 329462 h 1166384"/>
              <a:gd name="connsiteX0" fmla="*/ 0 w 12256167"/>
              <a:gd name="connsiteY0" fmla="*/ 489883 h 1168885"/>
              <a:gd name="connsiteX1" fmla="*/ 3930315 w 12256167"/>
              <a:gd name="connsiteY1" fmla="*/ 24662 h 1168885"/>
              <a:gd name="connsiteX2" fmla="*/ 9160042 w 12256167"/>
              <a:gd name="connsiteY2" fmla="*/ 1163652 h 1168885"/>
              <a:gd name="connsiteX3" fmla="*/ 12256167 w 12256167"/>
              <a:gd name="connsiteY3" fmla="*/ 425715 h 1168885"/>
              <a:gd name="connsiteX0" fmla="*/ 0 w 12240125"/>
              <a:gd name="connsiteY0" fmla="*/ 238646 h 1254532"/>
              <a:gd name="connsiteX1" fmla="*/ 3914273 w 12240125"/>
              <a:gd name="connsiteY1" fmla="*/ 110309 h 1254532"/>
              <a:gd name="connsiteX2" fmla="*/ 9144000 w 12240125"/>
              <a:gd name="connsiteY2" fmla="*/ 1249299 h 1254532"/>
              <a:gd name="connsiteX3" fmla="*/ 12240125 w 12240125"/>
              <a:gd name="connsiteY3" fmla="*/ 511362 h 1254532"/>
              <a:gd name="connsiteX0" fmla="*/ 0 w 12240125"/>
              <a:gd name="connsiteY0" fmla="*/ 259219 h 1275890"/>
              <a:gd name="connsiteX1" fmla="*/ 3978441 w 12240125"/>
              <a:gd name="connsiteY1" fmla="*/ 98798 h 1275890"/>
              <a:gd name="connsiteX2" fmla="*/ 9144000 w 12240125"/>
              <a:gd name="connsiteY2" fmla="*/ 1269872 h 1275890"/>
              <a:gd name="connsiteX3" fmla="*/ 12240125 w 12240125"/>
              <a:gd name="connsiteY3" fmla="*/ 531935 h 1275890"/>
              <a:gd name="connsiteX0" fmla="*/ 0 w 12240125"/>
              <a:gd name="connsiteY0" fmla="*/ 259219 h 1271902"/>
              <a:gd name="connsiteX1" fmla="*/ 3978441 w 12240125"/>
              <a:gd name="connsiteY1" fmla="*/ 98798 h 1271902"/>
              <a:gd name="connsiteX2" fmla="*/ 9144000 w 12240125"/>
              <a:gd name="connsiteY2" fmla="*/ 1269872 h 1271902"/>
              <a:gd name="connsiteX3" fmla="*/ 12240125 w 12240125"/>
              <a:gd name="connsiteY3" fmla="*/ 531935 h 1271902"/>
              <a:gd name="connsiteX0" fmla="*/ 0 w 12240125"/>
              <a:gd name="connsiteY0" fmla="*/ 259219 h 1271902"/>
              <a:gd name="connsiteX1" fmla="*/ 3978441 w 12240125"/>
              <a:gd name="connsiteY1" fmla="*/ 98798 h 1271902"/>
              <a:gd name="connsiteX2" fmla="*/ 8999621 w 12240125"/>
              <a:gd name="connsiteY2" fmla="*/ 1269872 h 1271902"/>
              <a:gd name="connsiteX3" fmla="*/ 12240125 w 12240125"/>
              <a:gd name="connsiteY3" fmla="*/ 531935 h 1271902"/>
              <a:gd name="connsiteX0" fmla="*/ 0 w 12386140"/>
              <a:gd name="connsiteY0" fmla="*/ 263794 h 1268838"/>
              <a:gd name="connsiteX1" fmla="*/ 4124456 w 12386140"/>
              <a:gd name="connsiteY1" fmla="*/ 95734 h 1268838"/>
              <a:gd name="connsiteX2" fmla="*/ 9145636 w 12386140"/>
              <a:gd name="connsiteY2" fmla="*/ 1266808 h 1268838"/>
              <a:gd name="connsiteX3" fmla="*/ 12386140 w 12386140"/>
              <a:gd name="connsiteY3" fmla="*/ 528871 h 1268838"/>
              <a:gd name="connsiteX0" fmla="*/ 0 w 12386140"/>
              <a:gd name="connsiteY0" fmla="*/ 288840 h 1293884"/>
              <a:gd name="connsiteX1" fmla="*/ 4201758 w 12386140"/>
              <a:gd name="connsiteY1" fmla="*/ 85132 h 1293884"/>
              <a:gd name="connsiteX2" fmla="*/ 9145636 w 12386140"/>
              <a:gd name="connsiteY2" fmla="*/ 1291854 h 1293884"/>
              <a:gd name="connsiteX3" fmla="*/ 12386140 w 12386140"/>
              <a:gd name="connsiteY3" fmla="*/ 553917 h 1293884"/>
            </a:gdLst>
            <a:ahLst/>
            <a:cxnLst>
              <a:cxn ang="0">
                <a:pos x="connsiteX0" y="connsiteY0"/>
              </a:cxn>
              <a:cxn ang="0">
                <a:pos x="connsiteX1" y="connsiteY1"/>
              </a:cxn>
              <a:cxn ang="0">
                <a:pos x="connsiteX2" y="connsiteY2"/>
              </a:cxn>
              <a:cxn ang="0">
                <a:pos x="connsiteX3" y="connsiteY3"/>
              </a:cxn>
            </a:cxnLst>
            <a:rect l="l" t="t" r="r" b="b"/>
            <a:pathLst>
              <a:path w="12386140" h="1293884">
                <a:moveTo>
                  <a:pt x="0" y="288840"/>
                </a:moveTo>
                <a:cubicBezTo>
                  <a:pt x="1137652" y="2756"/>
                  <a:pt x="2677485" y="-82037"/>
                  <a:pt x="4201758" y="85132"/>
                </a:cubicBezTo>
                <a:cubicBezTo>
                  <a:pt x="5726031" y="252301"/>
                  <a:pt x="7752647" y="1251750"/>
                  <a:pt x="9145636" y="1291854"/>
                </a:cubicBezTo>
                <a:cubicBezTo>
                  <a:pt x="10538625" y="1331958"/>
                  <a:pt x="12048588" y="767144"/>
                  <a:pt x="12386140" y="553917"/>
                </a:cubicBezTo>
              </a:path>
            </a:pathLst>
          </a:custGeom>
          <a:noFill/>
          <a:ln w="28575">
            <a:solidFill>
              <a:srgbClr val="3F40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9E11677-0094-B87F-5282-66A6FD5A59EE}"/>
              </a:ext>
            </a:extLst>
          </p:cNvPr>
          <p:cNvSpPr/>
          <p:nvPr/>
        </p:nvSpPr>
        <p:spPr>
          <a:xfrm>
            <a:off x="6088628" y="1316549"/>
            <a:ext cx="2115671" cy="381258"/>
          </a:xfrm>
          <a:prstGeom prst="rect">
            <a:avLst/>
          </a:prstGeom>
        </p:spPr>
        <p:txBody>
          <a:bodyPr wrap="square">
            <a:spAutoFit/>
          </a:bodyPr>
          <a:lstStyle/>
          <a:p>
            <a:pPr algn="ctr">
              <a:lnSpc>
                <a:spcPct val="130000"/>
              </a:lnSpc>
              <a:spcAft>
                <a:spcPts val="0"/>
              </a:spcAft>
              <a:defRPr/>
            </a:pPr>
            <a:r>
              <a:rPr lang="zh-CN" altLang="en-US" sz="16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域内策略制定和管理</a:t>
            </a:r>
            <a:endParaRPr lang="en-US" altLang="zh-CN" sz="16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B87B84DD-77E2-9C1F-34F0-32663C710804}"/>
              </a:ext>
            </a:extLst>
          </p:cNvPr>
          <p:cNvSpPr/>
          <p:nvPr/>
        </p:nvSpPr>
        <p:spPr>
          <a:xfrm>
            <a:off x="186762" y="5921566"/>
            <a:ext cx="3511424" cy="338554"/>
          </a:xfrm>
          <a:prstGeom prst="rect">
            <a:avLst/>
          </a:prstGeom>
        </p:spPr>
        <p:txBody>
          <a:bodyPr wrap="square">
            <a:spAutoFit/>
          </a:bodyPr>
          <a:lstStyle/>
          <a:p>
            <a:pPr algn="ctr">
              <a:spcBef>
                <a:spcPts val="500"/>
              </a:spcBef>
              <a:defRPr/>
            </a:pPr>
            <a:r>
              <a:rPr lang="zh-CN" altLang="en-US" sz="16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域间策略制定和访问验证</a:t>
            </a:r>
          </a:p>
        </p:txBody>
      </p:sp>
      <p:pic>
        <p:nvPicPr>
          <p:cNvPr id="31" name="图片 30">
            <a:extLst>
              <a:ext uri="{FF2B5EF4-FFF2-40B4-BE49-F238E27FC236}">
                <a16:creationId xmlns:a16="http://schemas.microsoft.com/office/drawing/2014/main" id="{661BDB5B-5861-BDC4-1195-DCB64E00C62A}"/>
              </a:ext>
            </a:extLst>
          </p:cNvPr>
          <p:cNvPicPr>
            <a:picLocks noChangeAspect="1"/>
          </p:cNvPicPr>
          <p:nvPr/>
        </p:nvPicPr>
        <p:blipFill>
          <a:blip r:embed="rId3"/>
          <a:stretch>
            <a:fillRect/>
          </a:stretch>
        </p:blipFill>
        <p:spPr>
          <a:xfrm>
            <a:off x="167380" y="1156318"/>
            <a:ext cx="5599173" cy="2120934"/>
          </a:xfrm>
          <a:prstGeom prst="rect">
            <a:avLst/>
          </a:prstGeom>
        </p:spPr>
      </p:pic>
      <p:pic>
        <p:nvPicPr>
          <p:cNvPr id="32" name="图片 31">
            <a:extLst>
              <a:ext uri="{FF2B5EF4-FFF2-40B4-BE49-F238E27FC236}">
                <a16:creationId xmlns:a16="http://schemas.microsoft.com/office/drawing/2014/main" id="{77AB456E-3ADD-F138-CCC7-66852D6E8195}"/>
              </a:ext>
            </a:extLst>
          </p:cNvPr>
          <p:cNvPicPr>
            <a:picLocks noChangeAspect="1"/>
          </p:cNvPicPr>
          <p:nvPr/>
        </p:nvPicPr>
        <p:blipFill>
          <a:blip r:embed="rId4"/>
          <a:stretch>
            <a:fillRect/>
          </a:stretch>
        </p:blipFill>
        <p:spPr>
          <a:xfrm>
            <a:off x="3476691" y="1722463"/>
            <a:ext cx="5599173" cy="2149473"/>
          </a:xfrm>
          <a:prstGeom prst="rect">
            <a:avLst/>
          </a:prstGeom>
        </p:spPr>
      </p:pic>
      <p:sp>
        <p:nvSpPr>
          <p:cNvPr id="33" name="Freeform 12">
            <a:extLst>
              <a:ext uri="{FF2B5EF4-FFF2-40B4-BE49-F238E27FC236}">
                <a16:creationId xmlns:a16="http://schemas.microsoft.com/office/drawing/2014/main" id="{0F0689BC-E00B-1BAB-8006-A346A0ED980D}"/>
              </a:ext>
            </a:extLst>
          </p:cNvPr>
          <p:cNvSpPr>
            <a:spLocks/>
          </p:cNvSpPr>
          <p:nvPr/>
        </p:nvSpPr>
        <p:spPr bwMode="auto">
          <a:xfrm rot="16200000" flipH="1" flipV="1">
            <a:off x="7790287" y="117891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p:spPr>
        <p:txBody>
          <a:bodyPr/>
          <a:lstStyle/>
          <a:p>
            <a:endParaRPr lang="zh-CN" altLang="en-US">
              <a:solidFill>
                <a:schemeClr val="tx1">
                  <a:lumMod val="50000"/>
                  <a:lumOff val="50000"/>
                </a:schemeClr>
              </a:solidFill>
            </a:endParaRPr>
          </a:p>
        </p:txBody>
      </p:sp>
      <p:pic>
        <p:nvPicPr>
          <p:cNvPr id="34" name="图片 33">
            <a:extLst>
              <a:ext uri="{FF2B5EF4-FFF2-40B4-BE49-F238E27FC236}">
                <a16:creationId xmlns:a16="http://schemas.microsoft.com/office/drawing/2014/main" id="{094EC9B0-996E-38D9-89B5-CD35DB2BFDF1}"/>
              </a:ext>
            </a:extLst>
          </p:cNvPr>
          <p:cNvPicPr>
            <a:picLocks noChangeAspect="1"/>
          </p:cNvPicPr>
          <p:nvPr/>
        </p:nvPicPr>
        <p:blipFill>
          <a:blip r:embed="rId5"/>
          <a:stretch>
            <a:fillRect/>
          </a:stretch>
        </p:blipFill>
        <p:spPr>
          <a:xfrm>
            <a:off x="326035" y="3619485"/>
            <a:ext cx="5599174" cy="2140212"/>
          </a:xfrm>
          <a:prstGeom prst="rect">
            <a:avLst/>
          </a:prstGeom>
        </p:spPr>
      </p:pic>
      <p:pic>
        <p:nvPicPr>
          <p:cNvPr id="35" name="图片 34">
            <a:extLst>
              <a:ext uri="{FF2B5EF4-FFF2-40B4-BE49-F238E27FC236}">
                <a16:creationId xmlns:a16="http://schemas.microsoft.com/office/drawing/2014/main" id="{F99891F3-7098-A620-37EB-20A24127B882}"/>
              </a:ext>
            </a:extLst>
          </p:cNvPr>
          <p:cNvPicPr>
            <a:picLocks noChangeAspect="1"/>
          </p:cNvPicPr>
          <p:nvPr/>
        </p:nvPicPr>
        <p:blipFill>
          <a:blip r:embed="rId6"/>
          <a:stretch>
            <a:fillRect/>
          </a:stretch>
        </p:blipFill>
        <p:spPr>
          <a:xfrm>
            <a:off x="3752219" y="4094907"/>
            <a:ext cx="5323645" cy="1914480"/>
          </a:xfrm>
          <a:prstGeom prst="rect">
            <a:avLst/>
          </a:prstGeom>
        </p:spPr>
      </p:pic>
      <p:sp>
        <p:nvSpPr>
          <p:cNvPr id="36" name="Freeform 12">
            <a:extLst>
              <a:ext uri="{FF2B5EF4-FFF2-40B4-BE49-F238E27FC236}">
                <a16:creationId xmlns:a16="http://schemas.microsoft.com/office/drawing/2014/main" id="{5B779E87-55EC-FB83-33F1-A15A6903EE5F}"/>
              </a:ext>
            </a:extLst>
          </p:cNvPr>
          <p:cNvSpPr>
            <a:spLocks/>
          </p:cNvSpPr>
          <p:nvPr/>
        </p:nvSpPr>
        <p:spPr bwMode="auto">
          <a:xfrm rot="16200000">
            <a:off x="520081" y="588771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p:spPr>
        <p:txBody>
          <a:bodyPr/>
          <a:lstStyle/>
          <a:p>
            <a:endParaRPr lang="zh-CN" altLang="en-US">
              <a:solidFill>
                <a:schemeClr val="tx1">
                  <a:lumMod val="65000"/>
                  <a:lumOff val="35000"/>
                </a:schemeClr>
              </a:solidFill>
            </a:endParaRPr>
          </a:p>
        </p:txBody>
      </p:sp>
    </p:spTree>
    <p:extLst>
      <p:ext uri="{BB962C8B-B14F-4D97-AF65-F5344CB8AC3E}">
        <p14:creationId xmlns:p14="http://schemas.microsoft.com/office/powerpoint/2010/main" val="240328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250"/>
                            </p:stCondLst>
                            <p:childTnLst>
                              <p:par>
                                <p:cTn id="25" presetID="2" presetClass="entr" presetSubtype="1"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0-#ppt_h/2"/>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1+#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childTnLst>
                          </p:cTn>
                        </p:par>
                        <p:par>
                          <p:cTn id="33" fill="hold">
                            <p:stCondLst>
                              <p:cond delay="2750"/>
                            </p:stCondLst>
                            <p:childTnLst>
                              <p:par>
                                <p:cTn id="34" presetID="22" presetClass="entr" presetSubtype="4"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00"/>
                                        <p:tgtEl>
                                          <p:spTgt spid="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33" grpId="0"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67"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896449" y="359473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348129" y="3599244"/>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
        <p:nvSpPr>
          <p:cNvPr id="74" name="矩形 73"/>
          <p:cNvSpPr/>
          <p:nvPr/>
        </p:nvSpPr>
        <p:spPr>
          <a:xfrm>
            <a:off x="5906199" y="407039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367629" y="4078679"/>
            <a:ext cx="257987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域内</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RBAC-LE</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模型构建与验证</a:t>
            </a:r>
          </a:p>
        </p:txBody>
      </p:sp>
      <p:sp>
        <p:nvSpPr>
          <p:cNvPr id="76" name="矩形 75"/>
          <p:cNvSpPr/>
          <p:nvPr/>
        </p:nvSpPr>
        <p:spPr>
          <a:xfrm>
            <a:off x="5896449" y="455879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348129" y="4567821"/>
            <a:ext cx="2557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域间</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IDAC-TC</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模型构建与验证</a:t>
            </a:r>
          </a:p>
        </p:txBody>
      </p:sp>
      <p:sp>
        <p:nvSpPr>
          <p:cNvPr id="24" name="文本框 23"/>
          <p:cNvSpPr txBox="1"/>
          <p:nvPr/>
        </p:nvSpPr>
        <p:spPr>
          <a:xfrm>
            <a:off x="6372597" y="2575430"/>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896449" y="505380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353769" y="5062833"/>
            <a:ext cx="12618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a:t>
            </a:r>
          </a:p>
        </p:txBody>
      </p:sp>
      <p:sp>
        <p:nvSpPr>
          <p:cNvPr id="2" name="矩形 1">
            <a:extLst>
              <a:ext uri="{FF2B5EF4-FFF2-40B4-BE49-F238E27FC236}">
                <a16:creationId xmlns:a16="http://schemas.microsoft.com/office/drawing/2014/main" id="{70CB6724-6C84-9872-FD6A-E4ACCB057029}"/>
              </a:ext>
            </a:extLst>
          </p:cNvPr>
          <p:cNvSpPr/>
          <p:nvPr/>
        </p:nvSpPr>
        <p:spPr>
          <a:xfrm>
            <a:off x="5896449" y="5539239"/>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48C8A311-C258-A1BC-1BCF-930E02EC983C}"/>
              </a:ext>
            </a:extLst>
          </p:cNvPr>
          <p:cNvSpPr/>
          <p:nvPr/>
        </p:nvSpPr>
        <p:spPr>
          <a:xfrm>
            <a:off x="6353769" y="556977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5657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5.1 </a:t>
            </a:r>
            <a:r>
              <a:rPr lang="zh-CN" altLang="en-US" dirty="0">
                <a:sym typeface="微软雅黑" panose="020B0503020204020204" pitchFamily="34" charset="-122"/>
              </a:rPr>
              <a:t>总结</a:t>
            </a:r>
          </a:p>
        </p:txBody>
      </p:sp>
      <p:sp>
        <p:nvSpPr>
          <p:cNvPr id="3" name="任意多边形 32">
            <a:extLst>
              <a:ext uri="{FF2B5EF4-FFF2-40B4-BE49-F238E27FC236}">
                <a16:creationId xmlns:a16="http://schemas.microsoft.com/office/drawing/2014/main" id="{77CA6AE0-0A5B-CF83-A35C-7FDD32CF71A7}"/>
              </a:ext>
            </a:extLst>
          </p:cNvPr>
          <p:cNvSpPr/>
          <p:nvPr/>
        </p:nvSpPr>
        <p:spPr>
          <a:xfrm flipH="1">
            <a:off x="2342507" y="3880939"/>
            <a:ext cx="4466494" cy="1994542"/>
          </a:xfrm>
          <a:custGeom>
            <a:avLst/>
            <a:gdLst>
              <a:gd name="connsiteX0" fmla="*/ 3025157 w 6067310"/>
              <a:gd name="connsiteY0" fmla="*/ 1055951 h 2705986"/>
              <a:gd name="connsiteX1" fmla="*/ 3064024 w 6067310"/>
              <a:gd name="connsiteY1" fmla="*/ 1059484 h 2705986"/>
              <a:gd name="connsiteX2" fmla="*/ 3063946 w 6067310"/>
              <a:gd name="connsiteY2" fmla="*/ 1056391 h 2705986"/>
              <a:gd name="connsiteX3" fmla="*/ 3120244 w 6067310"/>
              <a:gd name="connsiteY3" fmla="*/ 1153633 h 2705986"/>
              <a:gd name="connsiteX4" fmla="*/ 3067081 w 6067310"/>
              <a:gd name="connsiteY4" fmla="*/ 1254642 h 2705986"/>
              <a:gd name="connsiteX5" fmla="*/ 3157458 w 6067310"/>
              <a:gd name="connsiteY5" fmla="*/ 2232837 h 2705986"/>
              <a:gd name="connsiteX6" fmla="*/ 3032614 w 6067310"/>
              <a:gd name="connsiteY6" fmla="*/ 2325464 h 2705986"/>
              <a:gd name="connsiteX7" fmla="*/ 2909852 w 6067310"/>
              <a:gd name="connsiteY7" fmla="*/ 2234382 h 2705986"/>
              <a:gd name="connsiteX8" fmla="*/ 3000229 w 6067310"/>
              <a:gd name="connsiteY8" fmla="*/ 1256187 h 2705986"/>
              <a:gd name="connsiteX9" fmla="*/ 2947066 w 6067310"/>
              <a:gd name="connsiteY9" fmla="*/ 1155178 h 2705986"/>
              <a:gd name="connsiteX10" fmla="*/ 3003366 w 6067310"/>
              <a:gd name="connsiteY10" fmla="*/ 1057932 h 2705986"/>
              <a:gd name="connsiteX11" fmla="*/ 3029867 w 6067310"/>
              <a:gd name="connsiteY11" fmla="*/ 0 h 2705986"/>
              <a:gd name="connsiteX12" fmla="*/ 3029807 w 6067310"/>
              <a:gd name="connsiteY12" fmla="*/ 2381 h 2705986"/>
              <a:gd name="connsiteX13" fmla="*/ 2964451 w 6067310"/>
              <a:gd name="connsiteY13" fmla="*/ 9531 h 2705986"/>
              <a:gd name="connsiteX14" fmla="*/ 2862005 w 6067310"/>
              <a:gd name="connsiteY14" fmla="*/ 894680 h 2705986"/>
              <a:gd name="connsiteX15" fmla="*/ 2808843 w 6067310"/>
              <a:gd name="connsiteY15" fmla="*/ 894680 h 2705986"/>
              <a:gd name="connsiteX16" fmla="*/ 2372908 w 6067310"/>
              <a:gd name="connsiteY16" fmla="*/ 1059484 h 2705986"/>
              <a:gd name="connsiteX17" fmla="*/ 1570150 w 6067310"/>
              <a:gd name="connsiteY17" fmla="*/ 1442257 h 2705986"/>
              <a:gd name="connsiteX18" fmla="*/ 634485 w 6067310"/>
              <a:gd name="connsiteY18" fmla="*/ 1197708 h 2705986"/>
              <a:gd name="connsiteX19" fmla="*/ 623852 w 6067310"/>
              <a:gd name="connsiteY19" fmla="*/ 1229605 h 2705986"/>
              <a:gd name="connsiteX20" fmla="*/ 437782 w 6067310"/>
              <a:gd name="connsiteY20" fmla="*/ 942526 h 2705986"/>
              <a:gd name="connsiteX21" fmla="*/ 437782 w 6067310"/>
              <a:gd name="connsiteY21" fmla="*/ 1176443 h 2705986"/>
              <a:gd name="connsiteX22" fmla="*/ 267661 w 6067310"/>
              <a:gd name="connsiteY22" fmla="*/ 1144545 h 2705986"/>
              <a:gd name="connsiteX23" fmla="*/ 272978 w 6067310"/>
              <a:gd name="connsiteY23" fmla="*/ 1086066 h 2705986"/>
              <a:gd name="connsiteX24" fmla="*/ 246396 w 6067310"/>
              <a:gd name="connsiteY24" fmla="*/ 1080750 h 2705986"/>
              <a:gd name="connsiteX25" fmla="*/ 235764 w 6067310"/>
              <a:gd name="connsiteY25" fmla="*/ 1128596 h 2705986"/>
              <a:gd name="connsiteX26" fmla="*/ 44378 w 6067310"/>
              <a:gd name="connsiteY26" fmla="*/ 1022271 h 2705986"/>
              <a:gd name="connsiteX27" fmla="*/ 76275 w 6067310"/>
              <a:gd name="connsiteY27" fmla="*/ 1160494 h 2705986"/>
              <a:gd name="connsiteX28" fmla="*/ 549424 w 6067310"/>
              <a:gd name="connsiteY28" fmla="*/ 1420991 h 2705986"/>
              <a:gd name="connsiteX29" fmla="*/ 544108 w 6067310"/>
              <a:gd name="connsiteY29" fmla="*/ 1442257 h 2705986"/>
              <a:gd name="connsiteX30" fmla="*/ 1203326 w 6067310"/>
              <a:gd name="connsiteY30" fmla="*/ 1692122 h 2705986"/>
              <a:gd name="connsiteX31" fmla="*/ 1804066 w 6067310"/>
              <a:gd name="connsiteY31" fmla="*/ 1835661 h 2705986"/>
              <a:gd name="connsiteX32" fmla="*/ 2356959 w 6067310"/>
              <a:gd name="connsiteY32" fmla="*/ 1670857 h 2705986"/>
              <a:gd name="connsiteX33" fmla="*/ 2457968 w 6067310"/>
              <a:gd name="connsiteY33" fmla="*/ 2011098 h 2705986"/>
              <a:gd name="connsiteX34" fmla="*/ 2468601 w 6067310"/>
              <a:gd name="connsiteY34" fmla="*/ 2622471 h 2705986"/>
              <a:gd name="connsiteX35" fmla="*/ 2532396 w 6067310"/>
              <a:gd name="connsiteY35" fmla="*/ 2702215 h 2705986"/>
              <a:gd name="connsiteX36" fmla="*/ 3079973 w 6067310"/>
              <a:gd name="connsiteY36" fmla="*/ 2702215 h 2705986"/>
              <a:gd name="connsiteX37" fmla="*/ 3079949 w 6067310"/>
              <a:gd name="connsiteY37" fmla="*/ 2700670 h 2705986"/>
              <a:gd name="connsiteX38" fmla="*/ 3534914 w 6067310"/>
              <a:gd name="connsiteY38" fmla="*/ 2700670 h 2705986"/>
              <a:gd name="connsiteX39" fmla="*/ 3598709 w 6067310"/>
              <a:gd name="connsiteY39" fmla="*/ 2620926 h 2705986"/>
              <a:gd name="connsiteX40" fmla="*/ 3609342 w 6067310"/>
              <a:gd name="connsiteY40" fmla="*/ 2009553 h 2705986"/>
              <a:gd name="connsiteX41" fmla="*/ 3710351 w 6067310"/>
              <a:gd name="connsiteY41" fmla="*/ 1669312 h 2705986"/>
              <a:gd name="connsiteX42" fmla="*/ 4263244 w 6067310"/>
              <a:gd name="connsiteY42" fmla="*/ 1834116 h 2705986"/>
              <a:gd name="connsiteX43" fmla="*/ 4863984 w 6067310"/>
              <a:gd name="connsiteY43" fmla="*/ 1690577 h 2705986"/>
              <a:gd name="connsiteX44" fmla="*/ 5523202 w 6067310"/>
              <a:gd name="connsiteY44" fmla="*/ 1440712 h 2705986"/>
              <a:gd name="connsiteX45" fmla="*/ 5517886 w 6067310"/>
              <a:gd name="connsiteY45" fmla="*/ 1419446 h 2705986"/>
              <a:gd name="connsiteX46" fmla="*/ 5991035 w 6067310"/>
              <a:gd name="connsiteY46" fmla="*/ 1158949 h 2705986"/>
              <a:gd name="connsiteX47" fmla="*/ 6022932 w 6067310"/>
              <a:gd name="connsiteY47" fmla="*/ 1020726 h 2705986"/>
              <a:gd name="connsiteX48" fmla="*/ 5831546 w 6067310"/>
              <a:gd name="connsiteY48" fmla="*/ 1127051 h 2705986"/>
              <a:gd name="connsiteX49" fmla="*/ 5820914 w 6067310"/>
              <a:gd name="connsiteY49" fmla="*/ 1079205 h 2705986"/>
              <a:gd name="connsiteX50" fmla="*/ 5794332 w 6067310"/>
              <a:gd name="connsiteY50" fmla="*/ 1084521 h 2705986"/>
              <a:gd name="connsiteX51" fmla="*/ 5799649 w 6067310"/>
              <a:gd name="connsiteY51" fmla="*/ 1143000 h 2705986"/>
              <a:gd name="connsiteX52" fmla="*/ 5629528 w 6067310"/>
              <a:gd name="connsiteY52" fmla="*/ 1174898 h 2705986"/>
              <a:gd name="connsiteX53" fmla="*/ 5629528 w 6067310"/>
              <a:gd name="connsiteY53" fmla="*/ 940981 h 2705986"/>
              <a:gd name="connsiteX54" fmla="*/ 5443458 w 6067310"/>
              <a:gd name="connsiteY54" fmla="*/ 1228060 h 2705986"/>
              <a:gd name="connsiteX55" fmla="*/ 5432825 w 6067310"/>
              <a:gd name="connsiteY55" fmla="*/ 1196163 h 2705986"/>
              <a:gd name="connsiteX56" fmla="*/ 4497160 w 6067310"/>
              <a:gd name="connsiteY56" fmla="*/ 1440712 h 2705986"/>
              <a:gd name="connsiteX57" fmla="*/ 3694402 w 6067310"/>
              <a:gd name="connsiteY57" fmla="*/ 1057939 h 2705986"/>
              <a:gd name="connsiteX58" fmla="*/ 3258467 w 6067310"/>
              <a:gd name="connsiteY58" fmla="*/ 893135 h 2705986"/>
              <a:gd name="connsiteX59" fmla="*/ 3205305 w 6067310"/>
              <a:gd name="connsiteY59" fmla="*/ 893135 h 2705986"/>
              <a:gd name="connsiteX60" fmla="*/ 3029867 w 6067310"/>
              <a:gd name="connsiteY60" fmla="*/ 0 h 270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67310" h="2705986">
                <a:moveTo>
                  <a:pt x="3025157" y="1055951"/>
                </a:moveTo>
                <a:lnTo>
                  <a:pt x="3064024" y="1059484"/>
                </a:lnTo>
                <a:lnTo>
                  <a:pt x="3063946" y="1056391"/>
                </a:lnTo>
                <a:lnTo>
                  <a:pt x="3120244" y="1153633"/>
                </a:lnTo>
                <a:lnTo>
                  <a:pt x="3067081" y="1254642"/>
                </a:lnTo>
                <a:lnTo>
                  <a:pt x="3157458" y="2232837"/>
                </a:lnTo>
                <a:lnTo>
                  <a:pt x="3032614" y="2325464"/>
                </a:lnTo>
                <a:lnTo>
                  <a:pt x="2909852" y="2234382"/>
                </a:lnTo>
                <a:lnTo>
                  <a:pt x="3000229" y="1256187"/>
                </a:lnTo>
                <a:lnTo>
                  <a:pt x="2947066" y="1155178"/>
                </a:lnTo>
                <a:lnTo>
                  <a:pt x="3003366" y="1057932"/>
                </a:lnTo>
                <a:close/>
                <a:moveTo>
                  <a:pt x="3029867" y="0"/>
                </a:moveTo>
                <a:lnTo>
                  <a:pt x="3029807" y="2381"/>
                </a:lnTo>
                <a:lnTo>
                  <a:pt x="2964451" y="9531"/>
                </a:lnTo>
                <a:cubicBezTo>
                  <a:pt x="2632430" y="73877"/>
                  <a:pt x="2782261" y="495959"/>
                  <a:pt x="2862005" y="894680"/>
                </a:cubicBezTo>
                <a:lnTo>
                  <a:pt x="2808843" y="894680"/>
                </a:lnTo>
                <a:cubicBezTo>
                  <a:pt x="2727326" y="1013411"/>
                  <a:pt x="2550117" y="1068345"/>
                  <a:pt x="2372908" y="1059484"/>
                </a:cubicBezTo>
                <a:cubicBezTo>
                  <a:pt x="2105322" y="1187075"/>
                  <a:pt x="1837736" y="1341247"/>
                  <a:pt x="1570150" y="1442257"/>
                </a:cubicBezTo>
                <a:cubicBezTo>
                  <a:pt x="1252946" y="1387323"/>
                  <a:pt x="887894" y="1289856"/>
                  <a:pt x="634485" y="1197708"/>
                </a:cubicBezTo>
                <a:lnTo>
                  <a:pt x="623852" y="1229605"/>
                </a:lnTo>
                <a:lnTo>
                  <a:pt x="437782" y="942526"/>
                </a:lnTo>
                <a:cubicBezTo>
                  <a:pt x="299559" y="956702"/>
                  <a:pt x="437782" y="1098471"/>
                  <a:pt x="437782" y="1176443"/>
                </a:cubicBezTo>
                <a:lnTo>
                  <a:pt x="267661" y="1144545"/>
                </a:lnTo>
                <a:lnTo>
                  <a:pt x="272978" y="1086066"/>
                </a:lnTo>
                <a:lnTo>
                  <a:pt x="246396" y="1080750"/>
                </a:lnTo>
                <a:lnTo>
                  <a:pt x="235764" y="1128596"/>
                </a:lnTo>
                <a:cubicBezTo>
                  <a:pt x="171969" y="1093154"/>
                  <a:pt x="108173" y="988602"/>
                  <a:pt x="44378" y="1022271"/>
                </a:cubicBezTo>
                <a:cubicBezTo>
                  <a:pt x="-67265" y="1031131"/>
                  <a:pt x="65643" y="1114420"/>
                  <a:pt x="76275" y="1160494"/>
                </a:cubicBezTo>
                <a:cubicBezTo>
                  <a:pt x="196777" y="1358968"/>
                  <a:pt x="397024" y="1382006"/>
                  <a:pt x="549424" y="1420991"/>
                </a:cubicBezTo>
                <a:lnTo>
                  <a:pt x="544108" y="1442257"/>
                </a:lnTo>
                <a:lnTo>
                  <a:pt x="1203326" y="1692122"/>
                </a:lnTo>
                <a:cubicBezTo>
                  <a:pt x="1398256" y="1793130"/>
                  <a:pt x="1699512" y="1878192"/>
                  <a:pt x="1804066" y="1835661"/>
                </a:cubicBezTo>
                <a:cubicBezTo>
                  <a:pt x="2014945" y="1732880"/>
                  <a:pt x="2172661" y="1725792"/>
                  <a:pt x="2356959" y="1670857"/>
                </a:cubicBezTo>
                <a:cubicBezTo>
                  <a:pt x="2417211" y="1757689"/>
                  <a:pt x="2450879" y="1881735"/>
                  <a:pt x="2457968" y="2011098"/>
                </a:cubicBezTo>
                <a:lnTo>
                  <a:pt x="2468601" y="2622471"/>
                </a:lnTo>
                <a:cubicBezTo>
                  <a:pt x="2489866" y="2649052"/>
                  <a:pt x="2479233" y="2723481"/>
                  <a:pt x="2532396" y="2702215"/>
                </a:cubicBezTo>
                <a:lnTo>
                  <a:pt x="3079973" y="2702215"/>
                </a:lnTo>
                <a:lnTo>
                  <a:pt x="3079949" y="2700670"/>
                </a:lnTo>
                <a:lnTo>
                  <a:pt x="3534914" y="2700670"/>
                </a:lnTo>
                <a:cubicBezTo>
                  <a:pt x="3588077" y="2721936"/>
                  <a:pt x="3577444" y="2647507"/>
                  <a:pt x="3598709" y="2620926"/>
                </a:cubicBezTo>
                <a:lnTo>
                  <a:pt x="3609342" y="2009553"/>
                </a:lnTo>
                <a:cubicBezTo>
                  <a:pt x="3616431" y="1880190"/>
                  <a:pt x="3650099" y="1756144"/>
                  <a:pt x="3710351" y="1669312"/>
                </a:cubicBezTo>
                <a:cubicBezTo>
                  <a:pt x="3894649" y="1724247"/>
                  <a:pt x="4052365" y="1731335"/>
                  <a:pt x="4263244" y="1834116"/>
                </a:cubicBezTo>
                <a:cubicBezTo>
                  <a:pt x="4367798" y="1876647"/>
                  <a:pt x="4669054" y="1791585"/>
                  <a:pt x="4863984" y="1690577"/>
                </a:cubicBezTo>
                <a:lnTo>
                  <a:pt x="5523202" y="1440712"/>
                </a:lnTo>
                <a:lnTo>
                  <a:pt x="5517886" y="1419446"/>
                </a:lnTo>
                <a:cubicBezTo>
                  <a:pt x="5670286" y="1380461"/>
                  <a:pt x="5870533" y="1357423"/>
                  <a:pt x="5991035" y="1158949"/>
                </a:cubicBezTo>
                <a:cubicBezTo>
                  <a:pt x="6001667" y="1112875"/>
                  <a:pt x="6134575" y="1029586"/>
                  <a:pt x="6022932" y="1020726"/>
                </a:cubicBezTo>
                <a:cubicBezTo>
                  <a:pt x="5959137" y="987057"/>
                  <a:pt x="5895341" y="1091609"/>
                  <a:pt x="5831546" y="1127051"/>
                </a:cubicBezTo>
                <a:lnTo>
                  <a:pt x="5820914" y="1079205"/>
                </a:lnTo>
                <a:lnTo>
                  <a:pt x="5794332" y="1084521"/>
                </a:lnTo>
                <a:lnTo>
                  <a:pt x="5799649" y="1143000"/>
                </a:lnTo>
                <a:lnTo>
                  <a:pt x="5629528" y="1174898"/>
                </a:lnTo>
                <a:cubicBezTo>
                  <a:pt x="5629528" y="1096926"/>
                  <a:pt x="5767751" y="955157"/>
                  <a:pt x="5629528" y="940981"/>
                </a:cubicBezTo>
                <a:lnTo>
                  <a:pt x="5443458" y="1228060"/>
                </a:lnTo>
                <a:lnTo>
                  <a:pt x="5432825" y="1196163"/>
                </a:lnTo>
                <a:cubicBezTo>
                  <a:pt x="5179416" y="1288311"/>
                  <a:pt x="4814364" y="1385778"/>
                  <a:pt x="4497160" y="1440712"/>
                </a:cubicBezTo>
                <a:cubicBezTo>
                  <a:pt x="4229574" y="1339702"/>
                  <a:pt x="3961988" y="1185530"/>
                  <a:pt x="3694402" y="1057939"/>
                </a:cubicBezTo>
                <a:cubicBezTo>
                  <a:pt x="3517193" y="1066800"/>
                  <a:pt x="3339984" y="1011866"/>
                  <a:pt x="3258467" y="893135"/>
                </a:cubicBezTo>
                <a:lnTo>
                  <a:pt x="3205305" y="893135"/>
                </a:lnTo>
                <a:cubicBezTo>
                  <a:pt x="3290366" y="467832"/>
                  <a:pt x="3455169" y="15950"/>
                  <a:pt x="3029867" y="0"/>
                </a:cubicBezTo>
                <a:close/>
              </a:path>
            </a:pathLst>
          </a:custGeom>
          <a:solidFill>
            <a:schemeClr val="tx1">
              <a:lumMod val="65000"/>
              <a:lumOff val="35000"/>
            </a:schemeClr>
          </a:solidFill>
          <a:ln>
            <a:noFill/>
          </a:ln>
        </p:spPr>
        <p:txBody>
          <a:bodyPr vert="horz" wrap="square" lIns="91440" tIns="45720" rIns="91440" bIns="45720" numCol="1" anchor="t" anchorCtr="0" compatLnSpc="1">
            <a:noAutofit/>
          </a:bodyPr>
          <a:lstStyle/>
          <a:p>
            <a:endParaRPr lang="zh-CN" altLang="en-US" b="1">
              <a:solidFill>
                <a:prstClr val="black"/>
              </a:solidFill>
              <a:cs typeface="+mn-ea"/>
              <a:sym typeface="+mn-lt"/>
            </a:endParaRPr>
          </a:p>
        </p:txBody>
      </p:sp>
      <p:sp>
        <p:nvSpPr>
          <p:cNvPr id="4" name="椭圆 3">
            <a:extLst>
              <a:ext uri="{FF2B5EF4-FFF2-40B4-BE49-F238E27FC236}">
                <a16:creationId xmlns:a16="http://schemas.microsoft.com/office/drawing/2014/main" id="{411D1453-3E4D-4E74-6928-222930A81446}"/>
              </a:ext>
            </a:extLst>
          </p:cNvPr>
          <p:cNvSpPr/>
          <p:nvPr/>
        </p:nvSpPr>
        <p:spPr>
          <a:xfrm>
            <a:off x="3216957" y="2501964"/>
            <a:ext cx="1138185" cy="1145466"/>
          </a:xfrm>
          <a:prstGeom prst="ellipse">
            <a:avLst/>
          </a:prstGeom>
          <a:solidFill>
            <a:schemeClr val="bg1"/>
          </a:solidFill>
          <a:ln w="254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000" b="1" dirty="0">
              <a:cs typeface="+mn-ea"/>
              <a:sym typeface="+mn-lt"/>
            </a:endParaRPr>
          </a:p>
        </p:txBody>
      </p:sp>
      <p:sp>
        <p:nvSpPr>
          <p:cNvPr id="5" name="矩形 4">
            <a:extLst>
              <a:ext uri="{FF2B5EF4-FFF2-40B4-BE49-F238E27FC236}">
                <a16:creationId xmlns:a16="http://schemas.microsoft.com/office/drawing/2014/main" id="{AEA57853-02F8-C41B-68AC-79484E6748D8}"/>
              </a:ext>
            </a:extLst>
          </p:cNvPr>
          <p:cNvSpPr/>
          <p:nvPr/>
        </p:nvSpPr>
        <p:spPr>
          <a:xfrm>
            <a:off x="3404307" y="2804563"/>
            <a:ext cx="764616" cy="522793"/>
          </a:xfrm>
          <a:prstGeom prst="rect">
            <a:avLst/>
          </a:prstGeom>
        </p:spPr>
        <p:txBody>
          <a:bodyPr wrap="square">
            <a:spAutoFit/>
          </a:bodyPr>
          <a:lstStyle/>
          <a:p>
            <a:pPr algn="ctr"/>
            <a:r>
              <a:rPr lang="en-US" altLang="zh-CN" sz="3200" b="1" dirty="0">
                <a:solidFill>
                  <a:schemeClr val="tx1">
                    <a:lumMod val="50000"/>
                    <a:lumOff val="50000"/>
                  </a:schemeClr>
                </a:solidFill>
                <a:cs typeface="+mn-ea"/>
                <a:sym typeface="+mn-lt"/>
              </a:rPr>
              <a:t>02</a:t>
            </a:r>
          </a:p>
        </p:txBody>
      </p:sp>
      <p:sp>
        <p:nvSpPr>
          <p:cNvPr id="6" name="椭圆 5">
            <a:extLst>
              <a:ext uri="{FF2B5EF4-FFF2-40B4-BE49-F238E27FC236}">
                <a16:creationId xmlns:a16="http://schemas.microsoft.com/office/drawing/2014/main" id="{7DD22496-9C14-F826-E94A-314398615544}"/>
              </a:ext>
            </a:extLst>
          </p:cNvPr>
          <p:cNvSpPr/>
          <p:nvPr/>
        </p:nvSpPr>
        <p:spPr>
          <a:xfrm>
            <a:off x="2337034" y="3585369"/>
            <a:ext cx="790681" cy="795737"/>
          </a:xfrm>
          <a:prstGeom prst="ellipse">
            <a:avLst/>
          </a:prstGeom>
          <a:solidFill>
            <a:schemeClr val="bg1"/>
          </a:solidFill>
          <a:ln w="2540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cs typeface="+mn-ea"/>
              <a:sym typeface="+mn-lt"/>
            </a:endParaRPr>
          </a:p>
        </p:txBody>
      </p:sp>
      <p:sp>
        <p:nvSpPr>
          <p:cNvPr id="7" name="矩形 6">
            <a:extLst>
              <a:ext uri="{FF2B5EF4-FFF2-40B4-BE49-F238E27FC236}">
                <a16:creationId xmlns:a16="http://schemas.microsoft.com/office/drawing/2014/main" id="{303C9E9B-CD92-47D1-4F96-7DEB77DAFC62}"/>
              </a:ext>
            </a:extLst>
          </p:cNvPr>
          <p:cNvSpPr/>
          <p:nvPr/>
        </p:nvSpPr>
        <p:spPr>
          <a:xfrm>
            <a:off x="2337066" y="3729602"/>
            <a:ext cx="764616" cy="467612"/>
          </a:xfrm>
          <a:prstGeom prst="rect">
            <a:avLst/>
          </a:prstGeom>
        </p:spPr>
        <p:txBody>
          <a:bodyPr wrap="square">
            <a:spAutoFit/>
          </a:bodyPr>
          <a:lstStyle/>
          <a:p>
            <a:pPr algn="ctr"/>
            <a:r>
              <a:rPr lang="en-US" altLang="zh-CN" sz="2800" b="1" dirty="0">
                <a:solidFill>
                  <a:schemeClr val="tx1">
                    <a:lumMod val="50000"/>
                    <a:lumOff val="50000"/>
                  </a:schemeClr>
                </a:solidFill>
                <a:cs typeface="+mn-ea"/>
                <a:sym typeface="+mn-lt"/>
              </a:rPr>
              <a:t>01</a:t>
            </a:r>
          </a:p>
        </p:txBody>
      </p:sp>
      <p:sp>
        <p:nvSpPr>
          <p:cNvPr id="8" name="椭圆 7">
            <a:extLst>
              <a:ext uri="{FF2B5EF4-FFF2-40B4-BE49-F238E27FC236}">
                <a16:creationId xmlns:a16="http://schemas.microsoft.com/office/drawing/2014/main" id="{4A30BCDB-1DFE-8B89-88B5-7C1C5DFFF74B}"/>
              </a:ext>
            </a:extLst>
          </p:cNvPr>
          <p:cNvSpPr/>
          <p:nvPr/>
        </p:nvSpPr>
        <p:spPr>
          <a:xfrm>
            <a:off x="4906536" y="2502194"/>
            <a:ext cx="1138185" cy="1145466"/>
          </a:xfrm>
          <a:prstGeom prst="ellipse">
            <a:avLst/>
          </a:prstGeom>
          <a:solidFill>
            <a:schemeClr val="bg1"/>
          </a:solidFill>
          <a:ln w="2540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cs typeface="+mn-ea"/>
              <a:sym typeface="+mn-lt"/>
            </a:endParaRPr>
          </a:p>
        </p:txBody>
      </p:sp>
      <p:sp>
        <p:nvSpPr>
          <p:cNvPr id="9" name="矩形 8">
            <a:extLst>
              <a:ext uri="{FF2B5EF4-FFF2-40B4-BE49-F238E27FC236}">
                <a16:creationId xmlns:a16="http://schemas.microsoft.com/office/drawing/2014/main" id="{74D59FEA-78B7-EF69-C0B8-34C76916F066}"/>
              </a:ext>
            </a:extLst>
          </p:cNvPr>
          <p:cNvSpPr/>
          <p:nvPr/>
        </p:nvSpPr>
        <p:spPr>
          <a:xfrm>
            <a:off x="5080320" y="2821291"/>
            <a:ext cx="764616" cy="467612"/>
          </a:xfrm>
          <a:prstGeom prst="rect">
            <a:avLst/>
          </a:prstGeom>
        </p:spPr>
        <p:txBody>
          <a:bodyPr wrap="square">
            <a:spAutoFit/>
          </a:bodyPr>
          <a:lstStyle/>
          <a:p>
            <a:pPr algn="ctr"/>
            <a:r>
              <a:rPr lang="en-US" altLang="zh-CN" sz="2800" b="1" dirty="0">
                <a:solidFill>
                  <a:schemeClr val="tx1">
                    <a:lumMod val="50000"/>
                    <a:lumOff val="50000"/>
                  </a:schemeClr>
                </a:solidFill>
                <a:cs typeface="+mn-ea"/>
                <a:sym typeface="+mn-lt"/>
              </a:rPr>
              <a:t>03</a:t>
            </a:r>
          </a:p>
        </p:txBody>
      </p:sp>
      <p:sp>
        <p:nvSpPr>
          <p:cNvPr id="11" name="椭圆 10">
            <a:extLst>
              <a:ext uri="{FF2B5EF4-FFF2-40B4-BE49-F238E27FC236}">
                <a16:creationId xmlns:a16="http://schemas.microsoft.com/office/drawing/2014/main" id="{3813C21D-5BAF-5110-D1AF-4FC76603431A}"/>
              </a:ext>
            </a:extLst>
          </p:cNvPr>
          <p:cNvSpPr/>
          <p:nvPr/>
        </p:nvSpPr>
        <p:spPr>
          <a:xfrm>
            <a:off x="5957650" y="3597070"/>
            <a:ext cx="851351" cy="856797"/>
          </a:xfrm>
          <a:prstGeom prst="ellipse">
            <a:avLst/>
          </a:prstGeom>
          <a:solidFill>
            <a:schemeClr val="bg1"/>
          </a:solidFill>
          <a:ln w="254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cs typeface="+mn-ea"/>
              <a:sym typeface="+mn-lt"/>
            </a:endParaRPr>
          </a:p>
        </p:txBody>
      </p:sp>
      <p:sp>
        <p:nvSpPr>
          <p:cNvPr id="12" name="矩形 11">
            <a:extLst>
              <a:ext uri="{FF2B5EF4-FFF2-40B4-BE49-F238E27FC236}">
                <a16:creationId xmlns:a16="http://schemas.microsoft.com/office/drawing/2014/main" id="{48D2EDD0-AD34-CBBC-CE11-E91EA510DDDC}"/>
              </a:ext>
            </a:extLst>
          </p:cNvPr>
          <p:cNvSpPr/>
          <p:nvPr/>
        </p:nvSpPr>
        <p:spPr>
          <a:xfrm>
            <a:off x="6001017" y="3791662"/>
            <a:ext cx="764616" cy="467612"/>
          </a:xfrm>
          <a:prstGeom prst="rect">
            <a:avLst/>
          </a:prstGeom>
        </p:spPr>
        <p:txBody>
          <a:bodyPr wrap="square">
            <a:spAutoFit/>
          </a:bodyPr>
          <a:lstStyle/>
          <a:p>
            <a:pPr algn="ctr"/>
            <a:r>
              <a:rPr lang="en-US" altLang="zh-CN" sz="2800" b="1" dirty="0">
                <a:solidFill>
                  <a:schemeClr val="tx1">
                    <a:lumMod val="50000"/>
                    <a:lumOff val="50000"/>
                  </a:schemeClr>
                </a:solidFill>
                <a:cs typeface="+mn-ea"/>
                <a:sym typeface="+mn-lt"/>
              </a:rPr>
              <a:t>04</a:t>
            </a:r>
          </a:p>
        </p:txBody>
      </p:sp>
      <p:grpSp>
        <p:nvGrpSpPr>
          <p:cNvPr id="13" name="组合 12">
            <a:extLst>
              <a:ext uri="{FF2B5EF4-FFF2-40B4-BE49-F238E27FC236}">
                <a16:creationId xmlns:a16="http://schemas.microsoft.com/office/drawing/2014/main" id="{FBBAAFF2-D57A-4D7E-C97C-9C6F4B4A6FA7}"/>
              </a:ext>
            </a:extLst>
          </p:cNvPr>
          <p:cNvGrpSpPr/>
          <p:nvPr/>
        </p:nvGrpSpPr>
        <p:grpSpPr>
          <a:xfrm>
            <a:off x="341343" y="1851881"/>
            <a:ext cx="2450522" cy="711200"/>
            <a:chOff x="2408" y="3190"/>
            <a:chExt cx="3120" cy="1121"/>
          </a:xfrm>
        </p:grpSpPr>
        <p:sp>
          <p:nvSpPr>
            <p:cNvPr id="14" name="TextBox 45">
              <a:extLst>
                <a:ext uri="{FF2B5EF4-FFF2-40B4-BE49-F238E27FC236}">
                  <a16:creationId xmlns:a16="http://schemas.microsoft.com/office/drawing/2014/main" id="{E20503D8-C5ED-029A-8696-03F63E5E561B}"/>
                </a:ext>
              </a:extLst>
            </p:cNvPr>
            <p:cNvSpPr txBox="1"/>
            <p:nvPr/>
          </p:nvSpPr>
          <p:spPr>
            <a:xfrm>
              <a:off x="2408" y="3190"/>
              <a:ext cx="3120" cy="663"/>
            </a:xfrm>
            <a:prstGeom prst="rect">
              <a:avLst/>
            </a:prstGeom>
            <a:noFill/>
            <a:ln w="9525">
              <a:noFill/>
            </a:ln>
          </p:spPr>
          <p:txBody>
            <a:bodyPr wrap="none" lIns="0" tIns="0" rIns="0" bIns="0" anchor="b" anchorCtr="1"/>
            <a:lstStyle/>
            <a:p>
              <a:pPr algn="ctr" eaLnBrk="0" fontAlgn="auto" hangingPunct="0">
                <a:spcAft>
                  <a:spcPts val="0"/>
                </a:spcAft>
                <a:defRPr/>
              </a:pPr>
              <a:r>
                <a:rPr lang="zh-CN" altLang="en-US" sz="16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面向位置与环境的域内</a:t>
              </a:r>
              <a:endParaRPr lang="en-US" altLang="zh-CN" sz="16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0" fontAlgn="auto" hangingPunct="0">
                <a:spcAft>
                  <a:spcPts val="0"/>
                </a:spcAft>
                <a:defRPr/>
              </a:pPr>
              <a:r>
                <a:rPr lang="zh-CN" altLang="en-US" sz="16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访问控制模型</a:t>
              </a:r>
            </a:p>
          </p:txBody>
        </p:sp>
        <p:sp>
          <p:nvSpPr>
            <p:cNvPr id="19" name="TextBox 46">
              <a:extLst>
                <a:ext uri="{FF2B5EF4-FFF2-40B4-BE49-F238E27FC236}">
                  <a16:creationId xmlns:a16="http://schemas.microsoft.com/office/drawing/2014/main" id="{19B70798-06C4-3885-0487-FD61666D5FD6}"/>
                </a:ext>
              </a:extLst>
            </p:cNvPr>
            <p:cNvSpPr txBox="1"/>
            <p:nvPr/>
          </p:nvSpPr>
          <p:spPr>
            <a:xfrm>
              <a:off x="2408" y="3853"/>
              <a:ext cx="2977" cy="459"/>
            </a:xfrm>
            <a:prstGeom prst="rect">
              <a:avLst/>
            </a:prstGeom>
            <a:noFill/>
            <a:ln w="9525">
              <a:noFill/>
            </a:ln>
          </p:spPr>
          <p:txBody>
            <a:bodyPr lIns="0" tIns="0" rIns="0" bIns="0" anchor="t" anchorCtr="1"/>
            <a:lstStyle/>
            <a:p>
              <a:pPr>
                <a:lnSpc>
                  <a:spcPct val="120000"/>
                </a:lnSpc>
              </a:pPr>
              <a:r>
                <a:rPr kumimoji="1" lang="zh-CN" altLang="en-US"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本文提出了面向智能家居位置和环境的域内访问控制（</a:t>
              </a:r>
              <a:r>
                <a:rPr kumimoji="1"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RBAC-LE</a:t>
              </a:r>
              <a:r>
                <a:rPr kumimoji="1" lang="zh-CN" altLang="en-US"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）模型，从功能和隐私两个方面规范权限控制，保证了权限分配合理和用户设备隐私安全，同时支持动态性的访问控制。</a:t>
              </a:r>
            </a:p>
          </p:txBody>
        </p:sp>
      </p:grpSp>
      <p:grpSp>
        <p:nvGrpSpPr>
          <p:cNvPr id="20" name="组合 19">
            <a:extLst>
              <a:ext uri="{FF2B5EF4-FFF2-40B4-BE49-F238E27FC236}">
                <a16:creationId xmlns:a16="http://schemas.microsoft.com/office/drawing/2014/main" id="{A0F9F0BF-A831-AA33-F5E5-F94831CE8162}"/>
              </a:ext>
            </a:extLst>
          </p:cNvPr>
          <p:cNvGrpSpPr/>
          <p:nvPr/>
        </p:nvGrpSpPr>
        <p:grpSpPr>
          <a:xfrm>
            <a:off x="93491" y="4294919"/>
            <a:ext cx="2139808" cy="1686039"/>
            <a:chOff x="2290" y="3281"/>
            <a:chExt cx="3120" cy="1920"/>
          </a:xfrm>
        </p:grpSpPr>
        <p:sp>
          <p:nvSpPr>
            <p:cNvPr id="21" name="TextBox 45">
              <a:extLst>
                <a:ext uri="{FF2B5EF4-FFF2-40B4-BE49-F238E27FC236}">
                  <a16:creationId xmlns:a16="http://schemas.microsoft.com/office/drawing/2014/main" id="{EF8E70E0-00B4-340A-6188-C54A659B8041}"/>
                </a:ext>
              </a:extLst>
            </p:cNvPr>
            <p:cNvSpPr txBox="1"/>
            <p:nvPr/>
          </p:nvSpPr>
          <p:spPr>
            <a:xfrm>
              <a:off x="2290" y="3281"/>
              <a:ext cx="3120" cy="428"/>
            </a:xfrm>
            <a:prstGeom prst="rect">
              <a:avLst/>
            </a:prstGeom>
            <a:noFill/>
            <a:ln w="9525">
              <a:noFill/>
            </a:ln>
          </p:spPr>
          <p:txBody>
            <a:bodyPr wrap="none" lIns="0" tIns="0" rIns="0" bIns="0" anchor="b" anchorCtr="1"/>
            <a:lstStyle/>
            <a:p>
              <a:pPr algn="ctr" eaLnBrk="0" fontAlgn="auto" hangingPunct="0">
                <a:spcAft>
                  <a:spcPts val="0"/>
                </a:spcAft>
                <a:defRPr/>
              </a:pPr>
              <a:r>
                <a:rPr lang="zh-CN" altLang="en-US" sz="16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研究现有技术</a:t>
              </a:r>
            </a:p>
          </p:txBody>
        </p:sp>
        <p:sp>
          <p:nvSpPr>
            <p:cNvPr id="22" name="TextBox 46">
              <a:extLst>
                <a:ext uri="{FF2B5EF4-FFF2-40B4-BE49-F238E27FC236}">
                  <a16:creationId xmlns:a16="http://schemas.microsoft.com/office/drawing/2014/main" id="{77DDAE1C-E241-1E20-2BBA-14929FDF9B34}"/>
                </a:ext>
              </a:extLst>
            </p:cNvPr>
            <p:cNvSpPr txBox="1"/>
            <p:nvPr/>
          </p:nvSpPr>
          <p:spPr>
            <a:xfrm>
              <a:off x="2433" y="3746"/>
              <a:ext cx="2977" cy="1455"/>
            </a:xfrm>
            <a:prstGeom prst="rect">
              <a:avLst/>
            </a:prstGeom>
            <a:noFill/>
            <a:ln w="9525">
              <a:noFill/>
            </a:ln>
          </p:spPr>
          <p:txBody>
            <a:bodyPr lIns="0" tIns="0" rIns="0" bIns="0" anchor="t" anchorCtr="1"/>
            <a:lstStyle/>
            <a:p>
              <a:pPr eaLnBrk="1" hangingPunct="1">
                <a:lnSpc>
                  <a:spcPct val="120000"/>
                </a:lnSpc>
              </a:pPr>
              <a:r>
                <a:rPr kumimoji="1" lang="zh-CN" altLang="en-US"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对现有的访问控制模型进行了学习与研究，总结了现有模型的优点与不足，针对智能家居域内和域间访问控制现状提出了可能的解决思路。</a:t>
              </a:r>
              <a:endParaRPr lang="zh-CN" altLang="en-US" sz="1200" dirty="0">
                <a:solidFill>
                  <a:schemeClr val="tx1"/>
                </a:solidFill>
                <a:cs typeface="+mn-ea"/>
                <a:sym typeface="+mn-lt"/>
              </a:endParaRPr>
            </a:p>
          </p:txBody>
        </p:sp>
      </p:grpSp>
      <p:grpSp>
        <p:nvGrpSpPr>
          <p:cNvPr id="23" name="组合 22">
            <a:extLst>
              <a:ext uri="{FF2B5EF4-FFF2-40B4-BE49-F238E27FC236}">
                <a16:creationId xmlns:a16="http://schemas.microsoft.com/office/drawing/2014/main" id="{60CA71CF-C74C-757B-B698-835D274D7B4E}"/>
              </a:ext>
            </a:extLst>
          </p:cNvPr>
          <p:cNvGrpSpPr/>
          <p:nvPr/>
        </p:nvGrpSpPr>
        <p:grpSpPr>
          <a:xfrm>
            <a:off x="6502866" y="1681039"/>
            <a:ext cx="2338205" cy="711834"/>
            <a:chOff x="2408" y="3190"/>
            <a:chExt cx="3120" cy="1122"/>
          </a:xfrm>
        </p:grpSpPr>
        <p:sp>
          <p:nvSpPr>
            <p:cNvPr id="24" name="TextBox 45">
              <a:extLst>
                <a:ext uri="{FF2B5EF4-FFF2-40B4-BE49-F238E27FC236}">
                  <a16:creationId xmlns:a16="http://schemas.microsoft.com/office/drawing/2014/main" id="{436612ED-E9FD-0D32-24B9-3043D0F6849D}"/>
                </a:ext>
              </a:extLst>
            </p:cNvPr>
            <p:cNvSpPr txBox="1"/>
            <p:nvPr/>
          </p:nvSpPr>
          <p:spPr>
            <a:xfrm>
              <a:off x="2408" y="3190"/>
              <a:ext cx="3120" cy="663"/>
            </a:xfrm>
            <a:prstGeom prst="rect">
              <a:avLst/>
            </a:prstGeom>
            <a:noFill/>
            <a:ln w="9525">
              <a:noFill/>
            </a:ln>
          </p:spPr>
          <p:txBody>
            <a:bodyPr wrap="none" lIns="0" tIns="0" rIns="0" bIns="0" anchor="b" anchorCtr="1"/>
            <a:lstStyle/>
            <a:p>
              <a:pPr algn="ctr" eaLnBrk="0" fontAlgn="auto" hangingPunct="0">
                <a:spcAft>
                  <a:spcPts val="0"/>
                </a:spcAft>
                <a:defRPr/>
              </a:pPr>
              <a:r>
                <a:rPr lang="zh-CN" altLang="en-US" sz="16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基于拓扑配置的域间</a:t>
              </a:r>
              <a:endParaRPr lang="en-US" altLang="zh-CN" sz="16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0" fontAlgn="auto" hangingPunct="0">
                <a:spcAft>
                  <a:spcPts val="0"/>
                </a:spcAft>
                <a:defRPr/>
              </a:pPr>
              <a:r>
                <a:rPr lang="zh-CN" altLang="en-US" sz="16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访问控制模型</a:t>
              </a:r>
            </a:p>
          </p:txBody>
        </p:sp>
        <p:sp>
          <p:nvSpPr>
            <p:cNvPr id="26" name="TextBox 46">
              <a:extLst>
                <a:ext uri="{FF2B5EF4-FFF2-40B4-BE49-F238E27FC236}">
                  <a16:creationId xmlns:a16="http://schemas.microsoft.com/office/drawing/2014/main" id="{6FEF67A2-5803-7E81-6F5A-79DD9580A4F9}"/>
                </a:ext>
              </a:extLst>
            </p:cNvPr>
            <p:cNvSpPr txBox="1"/>
            <p:nvPr/>
          </p:nvSpPr>
          <p:spPr>
            <a:xfrm>
              <a:off x="2408" y="3853"/>
              <a:ext cx="2977" cy="459"/>
            </a:xfrm>
            <a:prstGeom prst="rect">
              <a:avLst/>
            </a:prstGeom>
            <a:noFill/>
            <a:ln w="9525">
              <a:noFill/>
            </a:ln>
          </p:spPr>
          <p:txBody>
            <a:bodyPr lIns="0" tIns="0" rIns="0" bIns="0" anchor="t" anchorCtr="1"/>
            <a:lstStyle/>
            <a:p>
              <a:pPr eaLnBrk="1" hangingPunct="1">
                <a:lnSpc>
                  <a:spcPct val="120000"/>
                </a:lnSpc>
              </a:pPr>
              <a:r>
                <a:rPr kumimoji="1" lang="zh-CN" altLang="en-US"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提出了基于拓扑配置的域间访问控制（</a:t>
              </a:r>
              <a:r>
                <a:rPr kumimoji="1"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IDAC-TC</a:t>
              </a:r>
              <a:r>
                <a:rPr kumimoji="1" lang="zh-CN" altLang="en-US"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）模型，通过域间角色映射关系实现跨域访问</a:t>
              </a:r>
              <a:r>
                <a:rPr lang="zh-CN" altLang="en-US" sz="1200" dirty="0">
                  <a:solidFill>
                    <a:schemeClr val="tx1"/>
                  </a:solidFill>
                  <a:latin typeface="+mj-ea"/>
                  <a:ea typeface="+mj-ea"/>
                </a:rPr>
                <a:t>。同时利用拓扑配置约束权限分配和请求，增强了访问控制的灵活性，实现了动态权限分配</a:t>
              </a:r>
              <a:endParaRPr lang="zh-CN" altLang="en-US" sz="1200" dirty="0">
                <a:solidFill>
                  <a:schemeClr val="tx1"/>
                </a:solidFill>
                <a:cs typeface="+mn-ea"/>
                <a:sym typeface="+mn-lt"/>
              </a:endParaRPr>
            </a:p>
          </p:txBody>
        </p:sp>
      </p:grpSp>
      <p:grpSp>
        <p:nvGrpSpPr>
          <p:cNvPr id="30" name="组合 29">
            <a:extLst>
              <a:ext uri="{FF2B5EF4-FFF2-40B4-BE49-F238E27FC236}">
                <a16:creationId xmlns:a16="http://schemas.microsoft.com/office/drawing/2014/main" id="{DC7D0C15-D4B9-101E-FC14-2EF32930274F}"/>
              </a:ext>
            </a:extLst>
          </p:cNvPr>
          <p:cNvGrpSpPr/>
          <p:nvPr/>
        </p:nvGrpSpPr>
        <p:grpSpPr>
          <a:xfrm>
            <a:off x="6819472" y="4379162"/>
            <a:ext cx="2231037" cy="754341"/>
            <a:chOff x="2408" y="3123"/>
            <a:chExt cx="3120" cy="1189"/>
          </a:xfrm>
        </p:grpSpPr>
        <p:sp>
          <p:nvSpPr>
            <p:cNvPr id="31" name="TextBox 45">
              <a:extLst>
                <a:ext uri="{FF2B5EF4-FFF2-40B4-BE49-F238E27FC236}">
                  <a16:creationId xmlns:a16="http://schemas.microsoft.com/office/drawing/2014/main" id="{A3FCF64E-EE6D-EB39-EF8C-3CD8292B1CEB}"/>
                </a:ext>
              </a:extLst>
            </p:cNvPr>
            <p:cNvSpPr txBox="1"/>
            <p:nvPr/>
          </p:nvSpPr>
          <p:spPr>
            <a:xfrm>
              <a:off x="2408" y="3123"/>
              <a:ext cx="3120" cy="663"/>
            </a:xfrm>
            <a:prstGeom prst="rect">
              <a:avLst/>
            </a:prstGeom>
            <a:noFill/>
            <a:ln w="9525">
              <a:noFill/>
            </a:ln>
          </p:spPr>
          <p:txBody>
            <a:bodyPr wrap="none" lIns="0" tIns="0" rIns="0" bIns="0" anchor="b" anchorCtr="1"/>
            <a:lstStyle/>
            <a:p>
              <a:pPr algn="ctr" eaLnBrk="0" fontAlgn="auto" hangingPunct="0">
                <a:spcAft>
                  <a:spcPts val="0"/>
                </a:spcAft>
                <a:defRPr/>
              </a:pPr>
              <a:r>
                <a:rPr lang="zh-CN" altLang="en-US" sz="16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原型系统的设计与实现</a:t>
              </a:r>
            </a:p>
          </p:txBody>
        </p:sp>
        <p:sp>
          <p:nvSpPr>
            <p:cNvPr id="10240" name="TextBox 46">
              <a:extLst>
                <a:ext uri="{FF2B5EF4-FFF2-40B4-BE49-F238E27FC236}">
                  <a16:creationId xmlns:a16="http://schemas.microsoft.com/office/drawing/2014/main" id="{A6B230A4-E7A7-3908-E202-FE924B2F8C81}"/>
                </a:ext>
              </a:extLst>
            </p:cNvPr>
            <p:cNvSpPr txBox="1"/>
            <p:nvPr/>
          </p:nvSpPr>
          <p:spPr>
            <a:xfrm>
              <a:off x="2408" y="3853"/>
              <a:ext cx="2977" cy="459"/>
            </a:xfrm>
            <a:prstGeom prst="rect">
              <a:avLst/>
            </a:prstGeom>
            <a:noFill/>
            <a:ln w="9525">
              <a:noFill/>
            </a:ln>
          </p:spPr>
          <p:txBody>
            <a:bodyPr lIns="0" tIns="0" rIns="0" bIns="0" anchor="t" anchorCtr="1"/>
            <a:lstStyle/>
            <a:p>
              <a:pPr eaLnBrk="1" hangingPunct="1">
                <a:lnSpc>
                  <a:spcPct val="120000"/>
                </a:lnSpc>
              </a:pPr>
              <a:r>
                <a:rPr lang="zh-CN" altLang="en-US" sz="1200" dirty="0">
                  <a:solidFill>
                    <a:schemeClr val="tx1"/>
                  </a:solidFill>
                  <a:latin typeface="+mj-ea"/>
                  <a:ea typeface="+mj-ea"/>
                </a:rPr>
                <a:t>本文设计并实现了基于</a:t>
              </a:r>
              <a:r>
                <a:rPr lang="en-US" altLang="zh-CN" sz="1200" dirty="0">
                  <a:solidFill>
                    <a:schemeClr val="tx1"/>
                  </a:solidFill>
                  <a:latin typeface="+mj-ea"/>
                  <a:ea typeface="+mj-ea"/>
                </a:rPr>
                <a:t>RBAC-LE</a:t>
              </a:r>
              <a:r>
                <a:rPr lang="zh-CN" altLang="en-US" sz="1200" dirty="0">
                  <a:solidFill>
                    <a:schemeClr val="tx1"/>
                  </a:solidFill>
                  <a:latin typeface="+mj-ea"/>
                  <a:ea typeface="+mj-ea"/>
                </a:rPr>
                <a:t>和</a:t>
              </a:r>
              <a:r>
                <a:rPr lang="en-US" altLang="zh-CN" sz="1200" dirty="0">
                  <a:solidFill>
                    <a:schemeClr val="tx1"/>
                  </a:solidFill>
                  <a:latin typeface="+mj-ea"/>
                  <a:ea typeface="+mj-ea"/>
                </a:rPr>
                <a:t>IDAC-TC</a:t>
              </a:r>
              <a:r>
                <a:rPr lang="zh-CN" altLang="en-US" sz="1200" dirty="0">
                  <a:solidFill>
                    <a:schemeClr val="tx1"/>
                  </a:solidFill>
                  <a:latin typeface="+mj-ea"/>
                  <a:ea typeface="+mj-ea"/>
                </a:rPr>
                <a:t>的访问控制原型系统，并验证了原型系统的有效性和可行性。</a:t>
              </a:r>
              <a:endParaRPr lang="zh-CN" altLang="en-US" sz="1200" dirty="0">
                <a:solidFill>
                  <a:schemeClr val="tx1"/>
                </a:solidFill>
                <a:cs typeface="+mn-ea"/>
                <a:sym typeface="+mn-lt"/>
              </a:endParaRPr>
            </a:p>
          </p:txBody>
        </p:sp>
      </p:grpSp>
    </p:spTree>
    <p:extLst>
      <p:ext uri="{BB962C8B-B14F-4D97-AF65-F5344CB8AC3E}">
        <p14:creationId xmlns:p14="http://schemas.microsoft.com/office/powerpoint/2010/main" val="343895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strVal val="#ppt_w*0.70"/>
                                          </p:val>
                                        </p:tav>
                                        <p:tav tm="100000">
                                          <p:val>
                                            <p:strVal val="#ppt_w"/>
                                          </p:val>
                                        </p:tav>
                                      </p:tavLst>
                                    </p:anim>
                                    <p:anim calcmode="lin" valueType="num">
                                      <p:cBhvr>
                                        <p:cTn id="19" dur="1000" fill="hold"/>
                                        <p:tgtEl>
                                          <p:spTgt spid="7"/>
                                        </p:tgtEl>
                                        <p:attrNameLst>
                                          <p:attrName>ppt_h</p:attrName>
                                        </p:attrNameLst>
                                      </p:cBhvr>
                                      <p:tavLst>
                                        <p:tav tm="0">
                                          <p:val>
                                            <p:strVal val="#ppt_h"/>
                                          </p:val>
                                        </p:tav>
                                        <p:tav tm="100000">
                                          <p:val>
                                            <p:strVal val="#ppt_h"/>
                                          </p:val>
                                        </p:tav>
                                      </p:tavLst>
                                    </p:anim>
                                    <p:animEffect transition="in" filter="fade">
                                      <p:cBhvr>
                                        <p:cTn id="20" dur="1000"/>
                                        <p:tgtEl>
                                          <p:spTgt spid="7"/>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strVal val="#ppt_w*0.70"/>
                                          </p:val>
                                        </p:tav>
                                        <p:tav tm="100000">
                                          <p:val>
                                            <p:strVal val="#ppt_w"/>
                                          </p:val>
                                        </p:tav>
                                      </p:tavLst>
                                    </p:anim>
                                    <p:anim calcmode="lin" valueType="num">
                                      <p:cBhvr>
                                        <p:cTn id="24" dur="1000" fill="hold"/>
                                        <p:tgtEl>
                                          <p:spTgt spid="4"/>
                                        </p:tgtEl>
                                        <p:attrNameLst>
                                          <p:attrName>ppt_h</p:attrName>
                                        </p:attrNameLst>
                                      </p:cBhvr>
                                      <p:tavLst>
                                        <p:tav tm="0">
                                          <p:val>
                                            <p:strVal val="#ppt_h"/>
                                          </p:val>
                                        </p:tav>
                                        <p:tav tm="100000">
                                          <p:val>
                                            <p:strVal val="#ppt_h"/>
                                          </p:val>
                                        </p:tav>
                                      </p:tavLst>
                                    </p:anim>
                                    <p:animEffect transition="in" filter="fade">
                                      <p:cBhvr>
                                        <p:cTn id="25" dur="1000"/>
                                        <p:tgtEl>
                                          <p:spTgt spid="4"/>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strVal val="#ppt_w*0.70"/>
                                          </p:val>
                                        </p:tav>
                                        <p:tav tm="100000">
                                          <p:val>
                                            <p:strVal val="#ppt_w"/>
                                          </p:val>
                                        </p:tav>
                                      </p:tavLst>
                                    </p:anim>
                                    <p:anim calcmode="lin" valueType="num">
                                      <p:cBhvr>
                                        <p:cTn id="29" dur="1000" fill="hold"/>
                                        <p:tgtEl>
                                          <p:spTgt spid="5"/>
                                        </p:tgtEl>
                                        <p:attrNameLst>
                                          <p:attrName>ppt_h</p:attrName>
                                        </p:attrNameLst>
                                      </p:cBhvr>
                                      <p:tavLst>
                                        <p:tav tm="0">
                                          <p:val>
                                            <p:strVal val="#ppt_h"/>
                                          </p:val>
                                        </p:tav>
                                        <p:tav tm="100000">
                                          <p:val>
                                            <p:strVal val="#ppt_h"/>
                                          </p:val>
                                        </p:tav>
                                      </p:tavLst>
                                    </p:anim>
                                    <p:animEffect transition="in" filter="fade">
                                      <p:cBhvr>
                                        <p:cTn id="30" dur="1000"/>
                                        <p:tgtEl>
                                          <p:spTgt spid="5"/>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strVal val="#ppt_w*0.70"/>
                                          </p:val>
                                        </p:tav>
                                        <p:tav tm="100000">
                                          <p:val>
                                            <p:strVal val="#ppt_w"/>
                                          </p:val>
                                        </p:tav>
                                      </p:tavLst>
                                    </p:anim>
                                    <p:anim calcmode="lin" valueType="num">
                                      <p:cBhvr>
                                        <p:cTn id="34" dur="1000" fill="hold"/>
                                        <p:tgtEl>
                                          <p:spTgt spid="8"/>
                                        </p:tgtEl>
                                        <p:attrNameLst>
                                          <p:attrName>ppt_h</p:attrName>
                                        </p:attrNameLst>
                                      </p:cBhvr>
                                      <p:tavLst>
                                        <p:tav tm="0">
                                          <p:val>
                                            <p:strVal val="#ppt_h"/>
                                          </p:val>
                                        </p:tav>
                                        <p:tav tm="100000">
                                          <p:val>
                                            <p:strVal val="#ppt_h"/>
                                          </p:val>
                                        </p:tav>
                                      </p:tavLst>
                                    </p:anim>
                                    <p:animEffect transition="in" filter="fade">
                                      <p:cBhvr>
                                        <p:cTn id="35" dur="1000"/>
                                        <p:tgtEl>
                                          <p:spTgt spid="8"/>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1000" fill="hold"/>
                                        <p:tgtEl>
                                          <p:spTgt spid="9"/>
                                        </p:tgtEl>
                                        <p:attrNameLst>
                                          <p:attrName>ppt_w</p:attrName>
                                        </p:attrNameLst>
                                      </p:cBhvr>
                                      <p:tavLst>
                                        <p:tav tm="0">
                                          <p:val>
                                            <p:strVal val="#ppt_w*0.70"/>
                                          </p:val>
                                        </p:tav>
                                        <p:tav tm="100000">
                                          <p:val>
                                            <p:strVal val="#ppt_w"/>
                                          </p:val>
                                        </p:tav>
                                      </p:tavLst>
                                    </p:anim>
                                    <p:anim calcmode="lin" valueType="num">
                                      <p:cBhvr>
                                        <p:cTn id="39" dur="1000" fill="hold"/>
                                        <p:tgtEl>
                                          <p:spTgt spid="9"/>
                                        </p:tgtEl>
                                        <p:attrNameLst>
                                          <p:attrName>ppt_h</p:attrName>
                                        </p:attrNameLst>
                                      </p:cBhvr>
                                      <p:tavLst>
                                        <p:tav tm="0">
                                          <p:val>
                                            <p:strVal val="#ppt_h"/>
                                          </p:val>
                                        </p:tav>
                                        <p:tav tm="100000">
                                          <p:val>
                                            <p:strVal val="#ppt_h"/>
                                          </p:val>
                                        </p:tav>
                                      </p:tavLst>
                                    </p:anim>
                                    <p:animEffect transition="in" filter="fade">
                                      <p:cBhvr>
                                        <p:cTn id="40" dur="1000"/>
                                        <p:tgtEl>
                                          <p:spTgt spid="9"/>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strVal val="#ppt_w*0.70"/>
                                          </p:val>
                                        </p:tav>
                                        <p:tav tm="100000">
                                          <p:val>
                                            <p:strVal val="#ppt_w"/>
                                          </p:val>
                                        </p:tav>
                                      </p:tavLst>
                                    </p:anim>
                                    <p:anim calcmode="lin" valueType="num">
                                      <p:cBhvr>
                                        <p:cTn id="44" dur="1000" fill="hold"/>
                                        <p:tgtEl>
                                          <p:spTgt spid="11"/>
                                        </p:tgtEl>
                                        <p:attrNameLst>
                                          <p:attrName>ppt_h</p:attrName>
                                        </p:attrNameLst>
                                      </p:cBhvr>
                                      <p:tavLst>
                                        <p:tav tm="0">
                                          <p:val>
                                            <p:strVal val="#ppt_h"/>
                                          </p:val>
                                        </p:tav>
                                        <p:tav tm="100000">
                                          <p:val>
                                            <p:strVal val="#ppt_h"/>
                                          </p:val>
                                        </p:tav>
                                      </p:tavLst>
                                    </p:anim>
                                    <p:animEffect transition="in" filter="fade">
                                      <p:cBhvr>
                                        <p:cTn id="45" dur="1000"/>
                                        <p:tgtEl>
                                          <p:spTgt spid="11"/>
                                        </p:tgtEl>
                                      </p:cBhvr>
                                    </p:animEffect>
                                  </p:childTnLst>
                                </p:cTn>
                              </p:par>
                              <p:par>
                                <p:cTn id="46" presetID="55"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1000" fill="hold"/>
                                        <p:tgtEl>
                                          <p:spTgt spid="12"/>
                                        </p:tgtEl>
                                        <p:attrNameLst>
                                          <p:attrName>ppt_w</p:attrName>
                                        </p:attrNameLst>
                                      </p:cBhvr>
                                      <p:tavLst>
                                        <p:tav tm="0">
                                          <p:val>
                                            <p:strVal val="#ppt_w*0.70"/>
                                          </p:val>
                                        </p:tav>
                                        <p:tav tm="100000">
                                          <p:val>
                                            <p:strVal val="#ppt_w"/>
                                          </p:val>
                                        </p:tav>
                                      </p:tavLst>
                                    </p:anim>
                                    <p:anim calcmode="lin" valueType="num">
                                      <p:cBhvr>
                                        <p:cTn id="49" dur="1000" fill="hold"/>
                                        <p:tgtEl>
                                          <p:spTgt spid="12"/>
                                        </p:tgtEl>
                                        <p:attrNameLst>
                                          <p:attrName>ppt_h</p:attrName>
                                        </p:attrNameLst>
                                      </p:cBhvr>
                                      <p:tavLst>
                                        <p:tav tm="0">
                                          <p:val>
                                            <p:strVal val="#ppt_h"/>
                                          </p:val>
                                        </p:tav>
                                        <p:tav tm="100000">
                                          <p:val>
                                            <p:strVal val="#ppt_h"/>
                                          </p:val>
                                        </p:tav>
                                      </p:tavLst>
                                    </p:anim>
                                    <p:animEffect transition="in" filter="fade">
                                      <p:cBhvr>
                                        <p:cTn id="50" dur="1000"/>
                                        <p:tgtEl>
                                          <p:spTgt spid="12"/>
                                        </p:tgtEl>
                                      </p:cBhvr>
                                    </p:animEffect>
                                  </p:childTnLst>
                                </p:cTn>
                              </p:par>
                            </p:childTnLst>
                          </p:cTn>
                        </p:par>
                        <p:par>
                          <p:cTn id="51" fill="hold">
                            <p:stCondLst>
                              <p:cond delay="2000"/>
                            </p:stCondLst>
                            <p:childTnLst>
                              <p:par>
                                <p:cTn id="52" presetID="5" presetClass="entr" presetSubtype="10"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checkerboard(across)">
                                      <p:cBhvr>
                                        <p:cTn id="54" dur="500"/>
                                        <p:tgtEl>
                                          <p:spTgt spid="20"/>
                                        </p:tgtEl>
                                      </p:cBhvr>
                                    </p:animEffect>
                                  </p:childTnLst>
                                </p:cTn>
                              </p:par>
                            </p:childTnLst>
                          </p:cTn>
                        </p:par>
                        <p:par>
                          <p:cTn id="55" fill="hold">
                            <p:stCondLst>
                              <p:cond delay="2500"/>
                            </p:stCondLst>
                            <p:childTnLst>
                              <p:par>
                                <p:cTn id="56" presetID="5" presetClass="entr" presetSubtype="10"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checkerboard(across)">
                                      <p:cBhvr>
                                        <p:cTn id="58" dur="500"/>
                                        <p:tgtEl>
                                          <p:spTgt spid="13"/>
                                        </p:tgtEl>
                                      </p:cBhvr>
                                    </p:animEffect>
                                  </p:childTnLst>
                                </p:cTn>
                              </p:par>
                            </p:childTnLst>
                          </p:cTn>
                        </p:par>
                        <p:par>
                          <p:cTn id="59" fill="hold">
                            <p:stCondLst>
                              <p:cond delay="3000"/>
                            </p:stCondLst>
                            <p:childTnLst>
                              <p:par>
                                <p:cTn id="60" presetID="5" presetClass="entr" presetSubtype="10"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checkerboard(across)">
                                      <p:cBhvr>
                                        <p:cTn id="62" dur="500"/>
                                        <p:tgtEl>
                                          <p:spTgt spid="23"/>
                                        </p:tgtEl>
                                      </p:cBhvr>
                                    </p:animEffect>
                                  </p:childTnLst>
                                </p:cTn>
                              </p:par>
                            </p:childTnLst>
                          </p:cTn>
                        </p:par>
                        <p:par>
                          <p:cTn id="63" fill="hold">
                            <p:stCondLst>
                              <p:cond delay="3500"/>
                            </p:stCondLst>
                            <p:childTnLst>
                              <p:par>
                                <p:cTn id="64" presetID="5" presetClass="entr" presetSubtype="10"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checkerboard(across)">
                                      <p:cBhvr>
                                        <p:cTn id="6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P spid="7" grpId="0"/>
      <p:bldP spid="8" grpId="0" animBg="1"/>
      <p:bldP spid="9" grpId="0"/>
      <p:bldP spid="11" grpId="0" animBg="1"/>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5.2 </a:t>
            </a:r>
            <a:r>
              <a:rPr lang="zh-CN" altLang="en-US" dirty="0">
                <a:sym typeface="微软雅黑" panose="020B0503020204020204" pitchFamily="34" charset="-122"/>
              </a:rPr>
              <a:t>展望与不足</a:t>
            </a:r>
          </a:p>
        </p:txBody>
      </p:sp>
      <p:grpSp>
        <p:nvGrpSpPr>
          <p:cNvPr id="4" name="组合 3">
            <a:extLst>
              <a:ext uri="{FF2B5EF4-FFF2-40B4-BE49-F238E27FC236}">
                <a16:creationId xmlns:a16="http://schemas.microsoft.com/office/drawing/2014/main" id="{BDF56CBF-DE41-4D8B-C079-67239B761E32}"/>
              </a:ext>
            </a:extLst>
          </p:cNvPr>
          <p:cNvGrpSpPr/>
          <p:nvPr/>
        </p:nvGrpSpPr>
        <p:grpSpPr>
          <a:xfrm>
            <a:off x="3878039" y="3835833"/>
            <a:ext cx="532123" cy="598139"/>
            <a:chOff x="5810678" y="1001615"/>
            <a:chExt cx="422361" cy="474760"/>
          </a:xfrm>
        </p:grpSpPr>
        <p:sp>
          <p:nvSpPr>
            <p:cNvPr id="8" name="Oval 87">
              <a:extLst>
                <a:ext uri="{FF2B5EF4-FFF2-40B4-BE49-F238E27FC236}">
                  <a16:creationId xmlns:a16="http://schemas.microsoft.com/office/drawing/2014/main" id="{5D8B221B-0071-509F-4D21-2F5769E0FC2D}"/>
                </a:ext>
              </a:extLst>
            </p:cNvPr>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nvGrpSpPr>
            <p:cNvPr id="9" name="组合 8">
              <a:extLst>
                <a:ext uri="{FF2B5EF4-FFF2-40B4-BE49-F238E27FC236}">
                  <a16:creationId xmlns:a16="http://schemas.microsoft.com/office/drawing/2014/main" id="{B45F04B0-1E18-835E-114B-D6FE09E0EE86}"/>
                </a:ext>
              </a:extLst>
            </p:cNvPr>
            <p:cNvGrpSpPr/>
            <p:nvPr/>
          </p:nvGrpSpPr>
          <p:grpSpPr>
            <a:xfrm>
              <a:off x="5810678" y="1001615"/>
              <a:ext cx="422361" cy="422361"/>
              <a:chOff x="5003908" y="1229805"/>
              <a:chExt cx="897741" cy="897741"/>
            </a:xfrm>
          </p:grpSpPr>
          <p:sp>
            <p:nvSpPr>
              <p:cNvPr id="10" name="Freeform 36">
                <a:extLst>
                  <a:ext uri="{FF2B5EF4-FFF2-40B4-BE49-F238E27FC236}">
                    <a16:creationId xmlns:a16="http://schemas.microsoft.com/office/drawing/2014/main" id="{21B6C67E-10DB-1262-73C3-99A14CD67E6E}"/>
                  </a:ext>
                </a:extLst>
              </p:cNvPr>
              <p:cNvSpPr>
                <a:spLocks/>
              </p:cNvSpPr>
              <p:nvPr/>
            </p:nvSpPr>
            <p:spPr bwMode="auto">
              <a:xfrm>
                <a:off x="5003908" y="1229805"/>
                <a:ext cx="897741" cy="897741"/>
              </a:xfrm>
              <a:prstGeom prst="ellipse">
                <a:avLst/>
              </a:prstGeom>
              <a:solidFill>
                <a:srgbClr val="34495E"/>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r>
                  <a:rPr kumimoji="1" lang="en-US" altLang="zh-CN" sz="2000" b="1" dirty="0">
                    <a:solidFill>
                      <a:schemeClr val="bg1"/>
                    </a:solidFill>
                    <a:latin typeface="微软雅黑" panose="020B0503020204020204" pitchFamily="34" charset="-122"/>
                    <a:ea typeface="微软雅黑" panose="020B0503020204020204" pitchFamily="34" charset="-122"/>
                  </a:rPr>
                  <a:t>2</a:t>
                </a: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Freeform 38">
                <a:extLst>
                  <a:ext uri="{FF2B5EF4-FFF2-40B4-BE49-F238E27FC236}">
                    <a16:creationId xmlns:a16="http://schemas.microsoft.com/office/drawing/2014/main" id="{DD010EB6-2E10-DE1A-3143-C347445559A6}"/>
                  </a:ext>
                </a:extLst>
              </p:cNvPr>
              <p:cNvSpPr>
                <a:spLocks/>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13" name="Oval 39">
                <a:extLst>
                  <a:ext uri="{FF2B5EF4-FFF2-40B4-BE49-F238E27FC236}">
                    <a16:creationId xmlns:a16="http://schemas.microsoft.com/office/drawing/2014/main" id="{EFF94C4E-12F3-AC0E-8C8C-E5DAFA9664B2}"/>
                  </a:ext>
                </a:extLst>
              </p:cNvPr>
              <p:cNvSpPr>
                <a:spLocks noChangeArrowheads="1"/>
              </p:cNvSpPr>
              <p:nvPr/>
            </p:nvSpPr>
            <p:spPr bwMode="auto">
              <a:xfrm>
                <a:off x="5365810" y="1275260"/>
                <a:ext cx="180773" cy="16345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grpSp>
        <p:nvGrpSpPr>
          <p:cNvPr id="15" name="组合 14">
            <a:extLst>
              <a:ext uri="{FF2B5EF4-FFF2-40B4-BE49-F238E27FC236}">
                <a16:creationId xmlns:a16="http://schemas.microsoft.com/office/drawing/2014/main" id="{8954F5E8-9958-4F2C-2CFB-B68777CF0B5B}"/>
              </a:ext>
            </a:extLst>
          </p:cNvPr>
          <p:cNvGrpSpPr/>
          <p:nvPr/>
        </p:nvGrpSpPr>
        <p:grpSpPr>
          <a:xfrm>
            <a:off x="2303973" y="5286759"/>
            <a:ext cx="830668" cy="950026"/>
            <a:chOff x="3299776" y="3943350"/>
            <a:chExt cx="659325" cy="754063"/>
          </a:xfrm>
        </p:grpSpPr>
        <p:sp>
          <p:nvSpPr>
            <p:cNvPr id="16" name="Oval 8">
              <a:extLst>
                <a:ext uri="{FF2B5EF4-FFF2-40B4-BE49-F238E27FC236}">
                  <a16:creationId xmlns:a16="http://schemas.microsoft.com/office/drawing/2014/main" id="{312482AE-20AB-3857-1E19-51BF98E26AB0}"/>
                </a:ext>
              </a:extLst>
            </p:cNvPr>
            <p:cNvSpPr>
              <a:spLocks noChangeArrowheads="1"/>
            </p:cNvSpPr>
            <p:nvPr/>
          </p:nvSpPr>
          <p:spPr bwMode="auto">
            <a:xfrm>
              <a:off x="3311607" y="4478284"/>
              <a:ext cx="634587" cy="219129"/>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nvGrpSpPr>
            <p:cNvPr id="17" name="Group 4">
              <a:extLst>
                <a:ext uri="{FF2B5EF4-FFF2-40B4-BE49-F238E27FC236}">
                  <a16:creationId xmlns:a16="http://schemas.microsoft.com/office/drawing/2014/main" id="{A51AE3DF-5917-41E6-FC1E-5D9133AF6E2D}"/>
                </a:ext>
              </a:extLst>
            </p:cNvPr>
            <p:cNvGrpSpPr>
              <a:grpSpLocks/>
            </p:cNvGrpSpPr>
            <p:nvPr/>
          </p:nvGrpSpPr>
          <p:grpSpPr bwMode="auto">
            <a:xfrm>
              <a:off x="3299776" y="3943350"/>
              <a:ext cx="659325" cy="658462"/>
              <a:chOff x="0" y="0"/>
              <a:chExt cx="1089" cy="1089"/>
            </a:xfrm>
          </p:grpSpPr>
          <p:sp>
            <p:nvSpPr>
              <p:cNvPr id="19" name="Oval 10">
                <a:extLst>
                  <a:ext uri="{FF2B5EF4-FFF2-40B4-BE49-F238E27FC236}">
                    <a16:creationId xmlns:a16="http://schemas.microsoft.com/office/drawing/2014/main" id="{368A35F4-2DAD-101B-1661-9CB58EC3F559}"/>
                  </a:ext>
                </a:extLst>
              </p:cNvPr>
              <p:cNvSpPr>
                <a:spLocks noChangeArrowheads="1"/>
              </p:cNvSpPr>
              <p:nvPr/>
            </p:nvSpPr>
            <p:spPr bwMode="auto">
              <a:xfrm>
                <a:off x="0" y="0"/>
                <a:ext cx="1089" cy="1089"/>
              </a:xfrm>
              <a:prstGeom prst="ellipse">
                <a:avLst/>
              </a:prstGeom>
              <a:gradFill rotWithShape="1">
                <a:gsLst>
                  <a:gs pos="0">
                    <a:srgbClr val="BEBEBE"/>
                  </a:gs>
                  <a:gs pos="100000">
                    <a:srgbClr val="6E6E6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nvGrpSpPr>
              <p:cNvPr id="20" name="Group 6">
                <a:extLst>
                  <a:ext uri="{FF2B5EF4-FFF2-40B4-BE49-F238E27FC236}">
                    <a16:creationId xmlns:a16="http://schemas.microsoft.com/office/drawing/2014/main" id="{0AE3D583-F628-214C-7DC4-BB222E1E48E6}"/>
                  </a:ext>
                </a:extLst>
              </p:cNvPr>
              <p:cNvGrpSpPr>
                <a:grpSpLocks/>
              </p:cNvGrpSpPr>
              <p:nvPr/>
            </p:nvGrpSpPr>
            <p:grpSpPr bwMode="auto">
              <a:xfrm>
                <a:off x="91" y="30"/>
                <a:ext cx="908" cy="296"/>
                <a:chOff x="0" y="0"/>
                <a:chExt cx="907" cy="295"/>
              </a:xfrm>
            </p:grpSpPr>
            <p:sp>
              <p:nvSpPr>
                <p:cNvPr id="21" name="Freeform 12">
                  <a:extLst>
                    <a:ext uri="{FF2B5EF4-FFF2-40B4-BE49-F238E27FC236}">
                      <a16:creationId xmlns:a16="http://schemas.microsoft.com/office/drawing/2014/main" id="{BB38795B-522D-C6A7-CC0A-51E86E741740}"/>
                    </a:ext>
                  </a:extLst>
                </p:cNvPr>
                <p:cNvSpPr>
                  <a:spLocks noChangeArrowheads="1"/>
                </p:cNvSpPr>
                <p:nvPr/>
              </p:nvSpPr>
              <p:spPr bwMode="auto">
                <a:xfrm>
                  <a:off x="4" y="-1"/>
                  <a:ext cx="903" cy="296"/>
                </a:xfrm>
                <a:custGeom>
                  <a:avLst/>
                  <a:gdLst>
                    <a:gd name="T0" fmla="*/ 0 w 4756"/>
                    <a:gd name="T1" fmla="*/ 296 h 1576"/>
                    <a:gd name="T2" fmla="*/ 9 w 4756"/>
                    <a:gd name="T3" fmla="*/ 275 h 1576"/>
                    <a:gd name="T4" fmla="*/ 21 w 4756"/>
                    <a:gd name="T5" fmla="*/ 254 h 1576"/>
                    <a:gd name="T6" fmla="*/ 32 w 4756"/>
                    <a:gd name="T7" fmla="*/ 233 h 1576"/>
                    <a:gd name="T8" fmla="*/ 45 w 4756"/>
                    <a:gd name="T9" fmla="*/ 214 h 1576"/>
                    <a:gd name="T10" fmla="*/ 59 w 4756"/>
                    <a:gd name="T11" fmla="*/ 195 h 1576"/>
                    <a:gd name="T12" fmla="*/ 73 w 4756"/>
                    <a:gd name="T13" fmla="*/ 177 h 1576"/>
                    <a:gd name="T14" fmla="*/ 89 w 4756"/>
                    <a:gd name="T15" fmla="*/ 159 h 1576"/>
                    <a:gd name="T16" fmla="*/ 105 w 4756"/>
                    <a:gd name="T17" fmla="*/ 142 h 1576"/>
                    <a:gd name="T18" fmla="*/ 113 w 4756"/>
                    <a:gd name="T19" fmla="*/ 134 h 1576"/>
                    <a:gd name="T20" fmla="*/ 131 w 4756"/>
                    <a:gd name="T21" fmla="*/ 118 h 1576"/>
                    <a:gd name="T22" fmla="*/ 149 w 4756"/>
                    <a:gd name="T23" fmla="*/ 103 h 1576"/>
                    <a:gd name="T24" fmla="*/ 168 w 4756"/>
                    <a:gd name="T25" fmla="*/ 89 h 1576"/>
                    <a:gd name="T26" fmla="*/ 187 w 4756"/>
                    <a:gd name="T27" fmla="*/ 76 h 1576"/>
                    <a:gd name="T28" fmla="*/ 207 w 4756"/>
                    <a:gd name="T29" fmla="*/ 64 h 1576"/>
                    <a:gd name="T30" fmla="*/ 228 w 4756"/>
                    <a:gd name="T31" fmla="*/ 53 h 1576"/>
                    <a:gd name="T32" fmla="*/ 250 w 4756"/>
                    <a:gd name="T33" fmla="*/ 43 h 1576"/>
                    <a:gd name="T34" fmla="*/ 261 w 4756"/>
                    <a:gd name="T35" fmla="*/ 38 h 1576"/>
                    <a:gd name="T36" fmla="*/ 283 w 4756"/>
                    <a:gd name="T37" fmla="*/ 29 h 1576"/>
                    <a:gd name="T38" fmla="*/ 306 w 4756"/>
                    <a:gd name="T39" fmla="*/ 22 h 1576"/>
                    <a:gd name="T40" fmla="*/ 329 w 4756"/>
                    <a:gd name="T41" fmla="*/ 15 h 1576"/>
                    <a:gd name="T42" fmla="*/ 353 w 4756"/>
                    <a:gd name="T43" fmla="*/ 10 h 1576"/>
                    <a:gd name="T44" fmla="*/ 377 w 4756"/>
                    <a:gd name="T45" fmla="*/ 6 h 1576"/>
                    <a:gd name="T46" fmla="*/ 401 w 4756"/>
                    <a:gd name="T47" fmla="*/ 2 h 1576"/>
                    <a:gd name="T48" fmla="*/ 426 w 4756"/>
                    <a:gd name="T49" fmla="*/ 0 h 1576"/>
                    <a:gd name="T50" fmla="*/ 451 w 4756"/>
                    <a:gd name="T51" fmla="*/ 0 h 1576"/>
                    <a:gd name="T52" fmla="*/ 464 w 4756"/>
                    <a:gd name="T53" fmla="*/ 0 h 1576"/>
                    <a:gd name="T54" fmla="*/ 489 w 4756"/>
                    <a:gd name="T55" fmla="*/ 2 h 1576"/>
                    <a:gd name="T56" fmla="*/ 514 w 4756"/>
                    <a:gd name="T57" fmla="*/ 4 h 1576"/>
                    <a:gd name="T58" fmla="*/ 538 w 4756"/>
                    <a:gd name="T59" fmla="*/ 8 h 1576"/>
                    <a:gd name="T60" fmla="*/ 562 w 4756"/>
                    <a:gd name="T61" fmla="*/ 12 h 1576"/>
                    <a:gd name="T62" fmla="*/ 586 w 4756"/>
                    <a:gd name="T63" fmla="*/ 18 h 1576"/>
                    <a:gd name="T64" fmla="*/ 609 w 4756"/>
                    <a:gd name="T65" fmla="*/ 26 h 1576"/>
                    <a:gd name="T66" fmla="*/ 631 w 4756"/>
                    <a:gd name="T67" fmla="*/ 33 h 1576"/>
                    <a:gd name="T68" fmla="*/ 642 w 4756"/>
                    <a:gd name="T69" fmla="*/ 38 h 1576"/>
                    <a:gd name="T70" fmla="*/ 664 w 4756"/>
                    <a:gd name="T71" fmla="*/ 48 h 1576"/>
                    <a:gd name="T72" fmla="*/ 685 w 4756"/>
                    <a:gd name="T73" fmla="*/ 59 h 1576"/>
                    <a:gd name="T74" fmla="*/ 706 w 4756"/>
                    <a:gd name="T75" fmla="*/ 70 h 1576"/>
                    <a:gd name="T76" fmla="*/ 726 w 4756"/>
                    <a:gd name="T77" fmla="*/ 83 h 1576"/>
                    <a:gd name="T78" fmla="*/ 745 w 4756"/>
                    <a:gd name="T79" fmla="*/ 96 h 1576"/>
                    <a:gd name="T80" fmla="*/ 763 w 4756"/>
                    <a:gd name="T81" fmla="*/ 111 h 1576"/>
                    <a:gd name="T82" fmla="*/ 781 w 4756"/>
                    <a:gd name="T83" fmla="*/ 126 h 1576"/>
                    <a:gd name="T84" fmla="*/ 798 w 4756"/>
                    <a:gd name="T85" fmla="*/ 142 h 1576"/>
                    <a:gd name="T86" fmla="*/ 806 w 4756"/>
                    <a:gd name="T87" fmla="*/ 150 h 1576"/>
                    <a:gd name="T88" fmla="*/ 822 w 4756"/>
                    <a:gd name="T89" fmla="*/ 168 h 1576"/>
                    <a:gd name="T90" fmla="*/ 837 w 4756"/>
                    <a:gd name="T91" fmla="*/ 186 h 1576"/>
                    <a:gd name="T92" fmla="*/ 851 w 4756"/>
                    <a:gd name="T93" fmla="*/ 204 h 1576"/>
                    <a:gd name="T94" fmla="*/ 864 w 4756"/>
                    <a:gd name="T95" fmla="*/ 224 h 1576"/>
                    <a:gd name="T96" fmla="*/ 877 w 4756"/>
                    <a:gd name="T97" fmla="*/ 243 h 1576"/>
                    <a:gd name="T98" fmla="*/ 888 w 4756"/>
                    <a:gd name="T99" fmla="*/ 264 h 1576"/>
                    <a:gd name="T100" fmla="*/ 898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4"/>
                </a:p>
              </p:txBody>
            </p:sp>
            <p:sp>
              <p:nvSpPr>
                <p:cNvPr id="22" name="Oval 13">
                  <a:extLst>
                    <a:ext uri="{FF2B5EF4-FFF2-40B4-BE49-F238E27FC236}">
                      <a16:creationId xmlns:a16="http://schemas.microsoft.com/office/drawing/2014/main" id="{B587E9F1-BEEB-CD2E-7E09-0DF1CEB59BFD}"/>
                    </a:ext>
                  </a:extLst>
                </p:cNvPr>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grpSp>
      </p:grpSp>
      <p:sp>
        <p:nvSpPr>
          <p:cNvPr id="23" name="AutoShape 66">
            <a:extLst>
              <a:ext uri="{FF2B5EF4-FFF2-40B4-BE49-F238E27FC236}">
                <a16:creationId xmlns:a16="http://schemas.microsoft.com/office/drawing/2014/main" id="{C660EEE2-936A-53ED-4155-84AE2E37BE5F}"/>
              </a:ext>
            </a:extLst>
          </p:cNvPr>
          <p:cNvSpPr>
            <a:spLocks noChangeArrowheads="1"/>
          </p:cNvSpPr>
          <p:nvPr/>
        </p:nvSpPr>
        <p:spPr bwMode="auto">
          <a:xfrm rot="20883400">
            <a:off x="1942484" y="1707414"/>
            <a:ext cx="1360036" cy="1360036"/>
          </a:xfrm>
          <a:custGeom>
            <a:avLst/>
            <a:gdLst>
              <a:gd name="T0" fmla="*/ 600 w 21600"/>
              <a:gd name="T1" fmla="*/ 0 h 21600"/>
              <a:gd name="T2" fmla="*/ 250 w 21600"/>
              <a:gd name="T3" fmla="*/ 200 h 21600"/>
              <a:gd name="T4" fmla="*/ 550 w 21600"/>
              <a:gd name="T5" fmla="*/ 250 h 21600"/>
              <a:gd name="T6" fmla="*/ 1099 w 21600"/>
              <a:gd name="T7" fmla="*/ 150 h 21600"/>
              <a:gd name="T8" fmla="*/ 1000 w 21600"/>
              <a:gd name="T9" fmla="*/ 500 h 21600"/>
              <a:gd name="T10" fmla="*/ 650 w 21600"/>
              <a:gd name="T11" fmla="*/ 45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0" y="7584"/>
                </a:moveTo>
                <a:cubicBezTo>
                  <a:pt x="14367" y="6072"/>
                  <a:pt x="12642" y="5171"/>
                  <a:pt x="10800" y="5171"/>
                </a:cubicBezTo>
                <a:cubicBezTo>
                  <a:pt x="9480" y="5170"/>
                  <a:pt x="8203" y="5634"/>
                  <a:pt x="7191" y="6479"/>
                </a:cubicBezTo>
                <a:lnTo>
                  <a:pt x="3876" y="2511"/>
                </a:lnTo>
                <a:cubicBezTo>
                  <a:pt x="5818" y="888"/>
                  <a:pt x="8269" y="-1"/>
                  <a:pt x="10800" y="0"/>
                </a:cubicBezTo>
                <a:cubicBezTo>
                  <a:pt x="14334" y="0"/>
                  <a:pt x="17645" y="1729"/>
                  <a:pt x="19664" y="4630"/>
                </a:cubicBezTo>
                <a:lnTo>
                  <a:pt x="21880" y="3088"/>
                </a:lnTo>
                <a:lnTo>
                  <a:pt x="20561" y="10445"/>
                </a:lnTo>
                <a:lnTo>
                  <a:pt x="13204" y="9126"/>
                </a:lnTo>
                <a:lnTo>
                  <a:pt x="15420" y="7584"/>
                </a:lnTo>
                <a:close/>
              </a:path>
            </a:pathLst>
          </a:custGeom>
          <a:solidFill>
            <a:srgbClr val="0000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5196" tIns="57598" rIns="115196" bIns="57598" anchor="ctr"/>
          <a:lstStyle/>
          <a:p>
            <a:endParaRPr lang="zh-CN" altLang="en-US" sz="3024"/>
          </a:p>
        </p:txBody>
      </p:sp>
      <p:grpSp>
        <p:nvGrpSpPr>
          <p:cNvPr id="24" name="组合 23">
            <a:extLst>
              <a:ext uri="{FF2B5EF4-FFF2-40B4-BE49-F238E27FC236}">
                <a16:creationId xmlns:a16="http://schemas.microsoft.com/office/drawing/2014/main" id="{AF8DCE47-C11A-84A3-60C5-804DF2EA48D7}"/>
              </a:ext>
            </a:extLst>
          </p:cNvPr>
          <p:cNvGrpSpPr/>
          <p:nvPr/>
        </p:nvGrpSpPr>
        <p:grpSpPr>
          <a:xfrm>
            <a:off x="3237910" y="4784050"/>
            <a:ext cx="591052" cy="678019"/>
            <a:chOff x="4127375" y="3762375"/>
            <a:chExt cx="469135" cy="538163"/>
          </a:xfrm>
        </p:grpSpPr>
        <p:sp>
          <p:nvSpPr>
            <p:cNvPr id="25" name="Oval 68">
              <a:extLst>
                <a:ext uri="{FF2B5EF4-FFF2-40B4-BE49-F238E27FC236}">
                  <a16:creationId xmlns:a16="http://schemas.microsoft.com/office/drawing/2014/main" id="{47D71D3A-F59F-2006-B273-17002AB73F65}"/>
                </a:ext>
              </a:extLst>
            </p:cNvPr>
            <p:cNvSpPr>
              <a:spLocks noChangeArrowheads="1"/>
            </p:cNvSpPr>
            <p:nvPr/>
          </p:nvSpPr>
          <p:spPr bwMode="auto">
            <a:xfrm>
              <a:off x="4137324" y="4143382"/>
              <a:ext cx="450768" cy="157156"/>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nvGrpSpPr>
            <p:cNvPr id="26" name="Group 17">
              <a:extLst>
                <a:ext uri="{FF2B5EF4-FFF2-40B4-BE49-F238E27FC236}">
                  <a16:creationId xmlns:a16="http://schemas.microsoft.com/office/drawing/2014/main" id="{04E924AF-1EA9-D7BB-D126-6C235F8CA105}"/>
                </a:ext>
              </a:extLst>
            </p:cNvPr>
            <p:cNvGrpSpPr>
              <a:grpSpLocks/>
            </p:cNvGrpSpPr>
            <p:nvPr/>
          </p:nvGrpSpPr>
          <p:grpSpPr bwMode="auto">
            <a:xfrm>
              <a:off x="4127375" y="3762375"/>
              <a:ext cx="469135" cy="469934"/>
              <a:chOff x="-1" y="0"/>
              <a:chExt cx="1089" cy="1089"/>
            </a:xfrm>
          </p:grpSpPr>
          <p:sp>
            <p:nvSpPr>
              <p:cNvPr id="27" name="Oval 70">
                <a:extLst>
                  <a:ext uri="{FF2B5EF4-FFF2-40B4-BE49-F238E27FC236}">
                    <a16:creationId xmlns:a16="http://schemas.microsoft.com/office/drawing/2014/main" id="{9C936AF5-BDFF-6B5D-48AB-291658CE8D49}"/>
                  </a:ext>
                </a:extLst>
              </p:cNvPr>
              <p:cNvSpPr>
                <a:spLocks noChangeArrowheads="1"/>
              </p:cNvSpPr>
              <p:nvPr/>
            </p:nvSpPr>
            <p:spPr bwMode="auto">
              <a:xfrm>
                <a:off x="-1" y="0"/>
                <a:ext cx="1089" cy="1089"/>
              </a:xfrm>
              <a:prstGeom prst="ellipse">
                <a:avLst/>
              </a:prstGeom>
              <a:gradFill rotWithShape="1">
                <a:gsLst>
                  <a:gs pos="0">
                    <a:srgbClr val="D1D1D1"/>
                  </a:gs>
                  <a:gs pos="100000">
                    <a:srgbClr val="78787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nvGrpSpPr>
              <p:cNvPr id="28" name="Group 19">
                <a:extLst>
                  <a:ext uri="{FF2B5EF4-FFF2-40B4-BE49-F238E27FC236}">
                    <a16:creationId xmlns:a16="http://schemas.microsoft.com/office/drawing/2014/main" id="{C066ABF9-8F16-AE2C-6389-1BC2A441FA7A}"/>
                  </a:ext>
                </a:extLst>
              </p:cNvPr>
              <p:cNvGrpSpPr>
                <a:grpSpLocks/>
              </p:cNvGrpSpPr>
              <p:nvPr/>
            </p:nvGrpSpPr>
            <p:grpSpPr bwMode="auto">
              <a:xfrm>
                <a:off x="91" y="30"/>
                <a:ext cx="908" cy="296"/>
                <a:chOff x="0" y="0"/>
                <a:chExt cx="907" cy="295"/>
              </a:xfrm>
            </p:grpSpPr>
            <p:sp>
              <p:nvSpPr>
                <p:cNvPr id="29" name="Freeform 72">
                  <a:extLst>
                    <a:ext uri="{FF2B5EF4-FFF2-40B4-BE49-F238E27FC236}">
                      <a16:creationId xmlns:a16="http://schemas.microsoft.com/office/drawing/2014/main" id="{DFB4C951-A550-87D9-DE4B-0CF76D1D8397}"/>
                    </a:ext>
                  </a:extLst>
                </p:cNvPr>
                <p:cNvSpPr>
                  <a:spLocks noChangeArrowheads="1"/>
                </p:cNvSpPr>
                <p:nvPr/>
              </p:nvSpPr>
              <p:spPr bwMode="auto">
                <a:xfrm>
                  <a:off x="-1" y="-1"/>
                  <a:ext cx="909" cy="297"/>
                </a:xfrm>
                <a:custGeom>
                  <a:avLst/>
                  <a:gdLst>
                    <a:gd name="T0" fmla="*/ 0 w 4756"/>
                    <a:gd name="T1" fmla="*/ 297 h 1576"/>
                    <a:gd name="T2" fmla="*/ 10 w 4756"/>
                    <a:gd name="T3" fmla="*/ 276 h 1576"/>
                    <a:gd name="T4" fmla="*/ 21 w 4756"/>
                    <a:gd name="T5" fmla="*/ 254 h 1576"/>
                    <a:gd name="T6" fmla="*/ 32 w 4756"/>
                    <a:gd name="T7" fmla="*/ 234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9 h 1576"/>
                    <a:gd name="T22" fmla="*/ 150 w 4756"/>
                    <a:gd name="T23" fmla="*/ 104 h 1576"/>
                    <a:gd name="T24" fmla="*/ 169 w 4756"/>
                    <a:gd name="T25" fmla="*/ 90 h 1576"/>
                    <a:gd name="T26" fmla="*/ 188 w 4756"/>
                    <a:gd name="T27" fmla="*/ 77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4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1 h 1576"/>
                    <a:gd name="T88" fmla="*/ 828 w 4756"/>
                    <a:gd name="T89" fmla="*/ 168 h 1576"/>
                    <a:gd name="T90" fmla="*/ 843 w 4756"/>
                    <a:gd name="T91" fmla="*/ 186 h 1576"/>
                    <a:gd name="T92" fmla="*/ 857 w 4756"/>
                    <a:gd name="T93" fmla="*/ 205 h 1576"/>
                    <a:gd name="T94" fmla="*/ 870 w 4756"/>
                    <a:gd name="T95" fmla="*/ 224 h 1576"/>
                    <a:gd name="T96" fmla="*/ 883 w 4756"/>
                    <a:gd name="T97" fmla="*/ 244 h 1576"/>
                    <a:gd name="T98" fmla="*/ 894 w 4756"/>
                    <a:gd name="T99" fmla="*/ 265 h 1576"/>
                    <a:gd name="T100" fmla="*/ 904 w 4756"/>
                    <a:gd name="T101" fmla="*/ 286 h 1576"/>
                    <a:gd name="T102" fmla="*/ 0 w 4756"/>
                    <a:gd name="T103" fmla="*/ 297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4"/>
                </a:p>
              </p:txBody>
            </p:sp>
            <p:sp>
              <p:nvSpPr>
                <p:cNvPr id="30" name="Oval 73">
                  <a:extLst>
                    <a:ext uri="{FF2B5EF4-FFF2-40B4-BE49-F238E27FC236}">
                      <a16:creationId xmlns:a16="http://schemas.microsoft.com/office/drawing/2014/main" id="{B4DCDD27-42A6-BBE0-780D-3E97FB564E48}"/>
                    </a:ext>
                  </a:extLst>
                </p:cNvPr>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grpSp>
      </p:grpSp>
      <p:grpSp>
        <p:nvGrpSpPr>
          <p:cNvPr id="31" name="组合 30">
            <a:extLst>
              <a:ext uri="{FF2B5EF4-FFF2-40B4-BE49-F238E27FC236}">
                <a16:creationId xmlns:a16="http://schemas.microsoft.com/office/drawing/2014/main" id="{3130D288-4DD3-D613-5DA5-368028300D86}"/>
              </a:ext>
            </a:extLst>
          </p:cNvPr>
          <p:cNvGrpSpPr/>
          <p:nvPr/>
        </p:nvGrpSpPr>
        <p:grpSpPr>
          <a:xfrm>
            <a:off x="2557890" y="4422040"/>
            <a:ext cx="435301" cy="496012"/>
            <a:chOff x="3587625" y="3475038"/>
            <a:chExt cx="345511" cy="393699"/>
          </a:xfrm>
        </p:grpSpPr>
        <p:sp>
          <p:nvSpPr>
            <p:cNvPr id="32" name="Oval 75">
              <a:extLst>
                <a:ext uri="{FF2B5EF4-FFF2-40B4-BE49-F238E27FC236}">
                  <a16:creationId xmlns:a16="http://schemas.microsoft.com/office/drawing/2014/main" id="{342B1618-4DA5-59A6-8A79-D07102E9AFD3}"/>
                </a:ext>
              </a:extLst>
            </p:cNvPr>
            <p:cNvSpPr>
              <a:spLocks noChangeArrowheads="1"/>
            </p:cNvSpPr>
            <p:nvPr/>
          </p:nvSpPr>
          <p:spPr bwMode="auto">
            <a:xfrm>
              <a:off x="3594389" y="3754329"/>
              <a:ext cx="333111" cy="11440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nvGrpSpPr>
            <p:cNvPr id="33" name="Group 24">
              <a:extLst>
                <a:ext uri="{FF2B5EF4-FFF2-40B4-BE49-F238E27FC236}">
                  <a16:creationId xmlns:a16="http://schemas.microsoft.com/office/drawing/2014/main" id="{C6327CDF-86C9-C561-DC5E-D6451806B8A3}"/>
                </a:ext>
              </a:extLst>
            </p:cNvPr>
            <p:cNvGrpSpPr>
              <a:grpSpLocks/>
            </p:cNvGrpSpPr>
            <p:nvPr/>
          </p:nvGrpSpPr>
          <p:grpSpPr bwMode="auto">
            <a:xfrm>
              <a:off x="3587625" y="3475038"/>
              <a:ext cx="345511" cy="343786"/>
              <a:chOff x="-1" y="0"/>
              <a:chExt cx="1089" cy="1089"/>
            </a:xfrm>
          </p:grpSpPr>
          <p:sp>
            <p:nvSpPr>
              <p:cNvPr id="34" name="Oval 77">
                <a:extLst>
                  <a:ext uri="{FF2B5EF4-FFF2-40B4-BE49-F238E27FC236}">
                    <a16:creationId xmlns:a16="http://schemas.microsoft.com/office/drawing/2014/main" id="{4095293D-1BEA-53CA-3A01-BC7787FFD6FD}"/>
                  </a:ext>
                </a:extLst>
              </p:cNvPr>
              <p:cNvSpPr>
                <a:spLocks noChangeArrowheads="1"/>
              </p:cNvSpPr>
              <p:nvPr/>
            </p:nvSpPr>
            <p:spPr bwMode="auto">
              <a:xfrm>
                <a:off x="-1" y="0"/>
                <a:ext cx="1089" cy="1089"/>
              </a:xfrm>
              <a:prstGeom prst="ellipse">
                <a:avLst/>
              </a:prstGeom>
              <a:gradFill rotWithShape="1">
                <a:gsLst>
                  <a:gs pos="0">
                    <a:srgbClr val="E4E4E4"/>
                  </a:gs>
                  <a:gs pos="100000">
                    <a:srgbClr val="83838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nvGrpSpPr>
              <p:cNvPr id="35" name="Group 26">
                <a:extLst>
                  <a:ext uri="{FF2B5EF4-FFF2-40B4-BE49-F238E27FC236}">
                    <a16:creationId xmlns:a16="http://schemas.microsoft.com/office/drawing/2014/main" id="{BBA44AA4-0F36-86F6-EF8E-82E4DB938EC5}"/>
                  </a:ext>
                </a:extLst>
              </p:cNvPr>
              <p:cNvGrpSpPr>
                <a:grpSpLocks/>
              </p:cNvGrpSpPr>
              <p:nvPr/>
            </p:nvGrpSpPr>
            <p:grpSpPr bwMode="auto">
              <a:xfrm>
                <a:off x="91" y="30"/>
                <a:ext cx="908" cy="296"/>
                <a:chOff x="0" y="0"/>
                <a:chExt cx="907" cy="295"/>
              </a:xfrm>
            </p:grpSpPr>
            <p:sp>
              <p:nvSpPr>
                <p:cNvPr id="36" name="Freeform 79">
                  <a:extLst>
                    <a:ext uri="{FF2B5EF4-FFF2-40B4-BE49-F238E27FC236}">
                      <a16:creationId xmlns:a16="http://schemas.microsoft.com/office/drawing/2014/main" id="{14FEC79A-1143-3BAE-76CC-0C08E821E7EC}"/>
                    </a:ext>
                  </a:extLst>
                </p:cNvPr>
                <p:cNvSpPr>
                  <a:spLocks noChangeArrowheads="1"/>
                </p:cNvSpPr>
                <p:nvPr/>
              </p:nvSpPr>
              <p:spPr bwMode="auto">
                <a:xfrm>
                  <a:off x="-2" y="0"/>
                  <a:ext cx="909" cy="296"/>
                </a:xfrm>
                <a:custGeom>
                  <a:avLst/>
                  <a:gdLst>
                    <a:gd name="T0" fmla="*/ 0 w 4756"/>
                    <a:gd name="T1" fmla="*/ 296 h 1576"/>
                    <a:gd name="T2" fmla="*/ 10 w 4756"/>
                    <a:gd name="T3" fmla="*/ 275 h 1576"/>
                    <a:gd name="T4" fmla="*/ 21 w 4756"/>
                    <a:gd name="T5" fmla="*/ 254 h 1576"/>
                    <a:gd name="T6" fmla="*/ 32 w 4756"/>
                    <a:gd name="T7" fmla="*/ 233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8 h 1576"/>
                    <a:gd name="T22" fmla="*/ 150 w 4756"/>
                    <a:gd name="T23" fmla="*/ 103 h 1576"/>
                    <a:gd name="T24" fmla="*/ 169 w 4756"/>
                    <a:gd name="T25" fmla="*/ 89 h 1576"/>
                    <a:gd name="T26" fmla="*/ 188 w 4756"/>
                    <a:gd name="T27" fmla="*/ 76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3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0 h 1576"/>
                    <a:gd name="T88" fmla="*/ 828 w 4756"/>
                    <a:gd name="T89" fmla="*/ 168 h 1576"/>
                    <a:gd name="T90" fmla="*/ 843 w 4756"/>
                    <a:gd name="T91" fmla="*/ 186 h 1576"/>
                    <a:gd name="T92" fmla="*/ 857 w 4756"/>
                    <a:gd name="T93" fmla="*/ 204 h 1576"/>
                    <a:gd name="T94" fmla="*/ 870 w 4756"/>
                    <a:gd name="T95" fmla="*/ 224 h 1576"/>
                    <a:gd name="T96" fmla="*/ 883 w 4756"/>
                    <a:gd name="T97" fmla="*/ 243 h 1576"/>
                    <a:gd name="T98" fmla="*/ 894 w 4756"/>
                    <a:gd name="T99" fmla="*/ 264 h 1576"/>
                    <a:gd name="T100" fmla="*/ 904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4"/>
                </a:p>
              </p:txBody>
            </p:sp>
            <p:sp>
              <p:nvSpPr>
                <p:cNvPr id="37" name="Oval 80">
                  <a:extLst>
                    <a:ext uri="{FF2B5EF4-FFF2-40B4-BE49-F238E27FC236}">
                      <a16:creationId xmlns:a16="http://schemas.microsoft.com/office/drawing/2014/main" id="{50F72A24-ABCB-A85D-B1EB-90A0C9FA08AF}"/>
                    </a:ext>
                  </a:extLst>
                </p:cNvPr>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grpSp>
      </p:grpSp>
      <p:grpSp>
        <p:nvGrpSpPr>
          <p:cNvPr id="38" name="组合 37">
            <a:extLst>
              <a:ext uri="{FF2B5EF4-FFF2-40B4-BE49-F238E27FC236}">
                <a16:creationId xmlns:a16="http://schemas.microsoft.com/office/drawing/2014/main" id="{16317751-3096-DD8C-B020-689C2B774B68}"/>
              </a:ext>
            </a:extLst>
          </p:cNvPr>
          <p:cNvGrpSpPr/>
          <p:nvPr/>
        </p:nvGrpSpPr>
        <p:grpSpPr>
          <a:xfrm>
            <a:off x="366774" y="2030340"/>
            <a:ext cx="2125847" cy="3754385"/>
            <a:chOff x="1081088" y="980798"/>
            <a:chExt cx="2368550" cy="3822977"/>
          </a:xfrm>
        </p:grpSpPr>
        <p:sp>
          <p:nvSpPr>
            <p:cNvPr id="39" name="Oval 5">
              <a:extLst>
                <a:ext uri="{FF2B5EF4-FFF2-40B4-BE49-F238E27FC236}">
                  <a16:creationId xmlns:a16="http://schemas.microsoft.com/office/drawing/2014/main" id="{989BA852-9360-6A6D-B694-43939709F90F}"/>
                </a:ext>
              </a:extLst>
            </p:cNvPr>
            <p:cNvSpPr>
              <a:spLocks noChangeArrowheads="1"/>
            </p:cNvSpPr>
            <p:nvPr/>
          </p:nvSpPr>
          <p:spPr bwMode="auto">
            <a:xfrm>
              <a:off x="1260476" y="3990975"/>
              <a:ext cx="1981200" cy="812800"/>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nvGrpSpPr>
            <p:cNvPr id="40" name="Group 32">
              <a:extLst>
                <a:ext uri="{FF2B5EF4-FFF2-40B4-BE49-F238E27FC236}">
                  <a16:creationId xmlns:a16="http://schemas.microsoft.com/office/drawing/2014/main" id="{4BB59231-B5D4-4CA8-EC2D-E8D83ED90FBF}"/>
                </a:ext>
              </a:extLst>
            </p:cNvPr>
            <p:cNvGrpSpPr>
              <a:grpSpLocks/>
            </p:cNvGrpSpPr>
            <p:nvPr/>
          </p:nvGrpSpPr>
          <p:grpSpPr bwMode="auto">
            <a:xfrm>
              <a:off x="1081088" y="1296988"/>
              <a:ext cx="2368550" cy="3257550"/>
              <a:chOff x="0" y="0"/>
              <a:chExt cx="1492" cy="2052"/>
            </a:xfrm>
          </p:grpSpPr>
          <p:sp>
            <p:nvSpPr>
              <p:cNvPr id="69" name="Freeform 20">
                <a:extLst>
                  <a:ext uri="{FF2B5EF4-FFF2-40B4-BE49-F238E27FC236}">
                    <a16:creationId xmlns:a16="http://schemas.microsoft.com/office/drawing/2014/main" id="{C4421559-E817-53D1-930D-4CF68F4C66EB}"/>
                  </a:ext>
                </a:extLst>
              </p:cNvPr>
              <p:cNvSpPr>
                <a:spLocks noChangeArrowheads="1"/>
              </p:cNvSpPr>
              <p:nvPr/>
            </p:nvSpPr>
            <p:spPr bwMode="auto">
              <a:xfrm>
                <a:off x="0" y="0"/>
                <a:ext cx="1492" cy="2052"/>
              </a:xfrm>
              <a:custGeom>
                <a:avLst/>
                <a:gdLst>
                  <a:gd name="T0" fmla="*/ 1492 w 1492"/>
                  <a:gd name="T1" fmla="*/ 373 h 2052"/>
                  <a:gd name="T2" fmla="*/ 1488 w 1492"/>
                  <a:gd name="T3" fmla="*/ 336 h 2052"/>
                  <a:gd name="T4" fmla="*/ 1476 w 1492"/>
                  <a:gd name="T5" fmla="*/ 298 h 2052"/>
                  <a:gd name="T6" fmla="*/ 1458 w 1492"/>
                  <a:gd name="T7" fmla="*/ 262 h 2052"/>
                  <a:gd name="T8" fmla="*/ 1434 w 1492"/>
                  <a:gd name="T9" fmla="*/ 228 h 2052"/>
                  <a:gd name="T10" fmla="*/ 1401 w 1492"/>
                  <a:gd name="T11" fmla="*/ 196 h 2052"/>
                  <a:gd name="T12" fmla="*/ 1365 w 1492"/>
                  <a:gd name="T13" fmla="*/ 165 h 2052"/>
                  <a:gd name="T14" fmla="*/ 1321 w 1492"/>
                  <a:gd name="T15" fmla="*/ 136 h 2052"/>
                  <a:gd name="T16" fmla="*/ 1273 w 1492"/>
                  <a:gd name="T17" fmla="*/ 109 h 2052"/>
                  <a:gd name="T18" fmla="*/ 1220 w 1492"/>
                  <a:gd name="T19" fmla="*/ 86 h 2052"/>
                  <a:gd name="T20" fmla="*/ 1163 w 1492"/>
                  <a:gd name="T21" fmla="*/ 63 h 2052"/>
                  <a:gd name="T22" fmla="*/ 1102 w 1492"/>
                  <a:gd name="T23" fmla="*/ 45 h 2052"/>
                  <a:gd name="T24" fmla="*/ 1036 w 1492"/>
                  <a:gd name="T25" fmla="*/ 30 h 2052"/>
                  <a:gd name="T26" fmla="*/ 967 w 1492"/>
                  <a:gd name="T27" fmla="*/ 17 h 2052"/>
                  <a:gd name="T28" fmla="*/ 896 w 1492"/>
                  <a:gd name="T29" fmla="*/ 8 h 2052"/>
                  <a:gd name="T30" fmla="*/ 822 w 1492"/>
                  <a:gd name="T31" fmla="*/ 1 h 2052"/>
                  <a:gd name="T32" fmla="*/ 746 w 1492"/>
                  <a:gd name="T33" fmla="*/ 0 h 2052"/>
                  <a:gd name="T34" fmla="*/ 707 w 1492"/>
                  <a:gd name="T35" fmla="*/ 0 h 2052"/>
                  <a:gd name="T36" fmla="*/ 632 w 1492"/>
                  <a:gd name="T37" fmla="*/ 4 h 2052"/>
                  <a:gd name="T38" fmla="*/ 560 w 1492"/>
                  <a:gd name="T39" fmla="*/ 12 h 2052"/>
                  <a:gd name="T40" fmla="*/ 490 w 1492"/>
                  <a:gd name="T41" fmla="*/ 22 h 2052"/>
                  <a:gd name="T42" fmla="*/ 422 w 1492"/>
                  <a:gd name="T43" fmla="*/ 36 h 2052"/>
                  <a:gd name="T44" fmla="*/ 359 w 1492"/>
                  <a:gd name="T45" fmla="*/ 54 h 2052"/>
                  <a:gd name="T46" fmla="*/ 299 w 1492"/>
                  <a:gd name="T47" fmla="*/ 74 h 2052"/>
                  <a:gd name="T48" fmla="*/ 245 w 1492"/>
                  <a:gd name="T49" fmla="*/ 97 h 2052"/>
                  <a:gd name="T50" fmla="*/ 194 w 1492"/>
                  <a:gd name="T51" fmla="*/ 122 h 2052"/>
                  <a:gd name="T52" fmla="*/ 148 w 1492"/>
                  <a:gd name="T53" fmla="*/ 150 h 2052"/>
                  <a:gd name="T54" fmla="*/ 107 w 1492"/>
                  <a:gd name="T55" fmla="*/ 180 h 2052"/>
                  <a:gd name="T56" fmla="*/ 74 w 1492"/>
                  <a:gd name="T57" fmla="*/ 211 h 2052"/>
                  <a:gd name="T58" fmla="*/ 45 w 1492"/>
                  <a:gd name="T59" fmla="*/ 245 h 2052"/>
                  <a:gd name="T60" fmla="*/ 23 w 1492"/>
                  <a:gd name="T61" fmla="*/ 280 h 2052"/>
                  <a:gd name="T62" fmla="*/ 9 w 1492"/>
                  <a:gd name="T63" fmla="*/ 316 h 2052"/>
                  <a:gd name="T64" fmla="*/ 1 w 1492"/>
                  <a:gd name="T65" fmla="*/ 354 h 2052"/>
                  <a:gd name="T66" fmla="*/ 0 w 1492"/>
                  <a:gd name="T67" fmla="*/ 373 h 2052"/>
                  <a:gd name="T68" fmla="*/ 6 w 1492"/>
                  <a:gd name="T69" fmla="*/ 420 h 2052"/>
                  <a:gd name="T70" fmla="*/ 376 w 1492"/>
                  <a:gd name="T71" fmla="*/ 1889 h 2052"/>
                  <a:gd name="T72" fmla="*/ 376 w 1492"/>
                  <a:gd name="T73" fmla="*/ 1889 h 2052"/>
                  <a:gd name="T74" fmla="*/ 391 w 1492"/>
                  <a:gd name="T75" fmla="*/ 1922 h 2052"/>
                  <a:gd name="T76" fmla="*/ 417 w 1492"/>
                  <a:gd name="T77" fmla="*/ 1954 h 2052"/>
                  <a:gd name="T78" fmla="*/ 453 w 1492"/>
                  <a:gd name="T79" fmla="*/ 1981 h 2052"/>
                  <a:gd name="T80" fmla="*/ 499 w 1492"/>
                  <a:gd name="T81" fmla="*/ 2005 h 2052"/>
                  <a:gd name="T82" fmla="*/ 552 w 1492"/>
                  <a:gd name="T83" fmla="*/ 2025 h 2052"/>
                  <a:gd name="T84" fmla="*/ 611 w 1492"/>
                  <a:gd name="T85" fmla="*/ 2039 h 2052"/>
                  <a:gd name="T86" fmla="*/ 676 w 1492"/>
                  <a:gd name="T87" fmla="*/ 2048 h 2052"/>
                  <a:gd name="T88" fmla="*/ 746 w 1492"/>
                  <a:gd name="T89" fmla="*/ 2052 h 2052"/>
                  <a:gd name="T90" fmla="*/ 781 w 1492"/>
                  <a:gd name="T91" fmla="*/ 2051 h 2052"/>
                  <a:gd name="T92" fmla="*/ 848 w 1492"/>
                  <a:gd name="T93" fmla="*/ 2044 h 2052"/>
                  <a:gd name="T94" fmla="*/ 912 w 1492"/>
                  <a:gd name="T95" fmla="*/ 2033 h 2052"/>
                  <a:gd name="T96" fmla="*/ 967 w 1492"/>
                  <a:gd name="T97" fmla="*/ 2017 h 2052"/>
                  <a:gd name="T98" fmla="*/ 1018 w 1492"/>
                  <a:gd name="T99" fmla="*/ 1994 h 2052"/>
                  <a:gd name="T100" fmla="*/ 1058 w 1492"/>
                  <a:gd name="T101" fmla="*/ 1968 h 2052"/>
                  <a:gd name="T102" fmla="*/ 1089 w 1492"/>
                  <a:gd name="T103" fmla="*/ 1938 h 2052"/>
                  <a:gd name="T104" fmla="*/ 1110 w 1492"/>
                  <a:gd name="T105" fmla="*/ 1906 h 2052"/>
                  <a:gd name="T106" fmla="*/ 1116 w 1492"/>
                  <a:gd name="T107" fmla="*/ 1889 h 2052"/>
                  <a:gd name="T108" fmla="*/ 1486 w 1492"/>
                  <a:gd name="T109" fmla="*/ 420 h 2052"/>
                  <a:gd name="T110" fmla="*/ 1491 w 1492"/>
                  <a:gd name="T111" fmla="*/ 396 h 2052"/>
                  <a:gd name="T112" fmla="*/ 1492 w 1492"/>
                  <a:gd name="T113" fmla="*/ 373 h 20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2"/>
                  <a:gd name="T172" fmla="*/ 0 h 2052"/>
                  <a:gd name="T173" fmla="*/ 1492 w 1492"/>
                  <a:gd name="T174" fmla="*/ 2052 h 205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2" h="2052">
                    <a:moveTo>
                      <a:pt x="1492" y="373"/>
                    </a:move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6"/>
                    </a:lnTo>
                    <a:lnTo>
                      <a:pt x="6" y="420"/>
                    </a:lnTo>
                    <a:lnTo>
                      <a:pt x="5" y="420"/>
                    </a:lnTo>
                    <a:lnTo>
                      <a:pt x="376" y="1889"/>
                    </a:lnTo>
                    <a:lnTo>
                      <a:pt x="382" y="1906"/>
                    </a:lnTo>
                    <a:lnTo>
                      <a:pt x="391" y="1922"/>
                    </a:lnTo>
                    <a:lnTo>
                      <a:pt x="403" y="1938"/>
                    </a:lnTo>
                    <a:lnTo>
                      <a:pt x="417" y="1954"/>
                    </a:lnTo>
                    <a:lnTo>
                      <a:pt x="434" y="1968"/>
                    </a:lnTo>
                    <a:lnTo>
                      <a:pt x="453" y="1981"/>
                    </a:lnTo>
                    <a:lnTo>
                      <a:pt x="474" y="1994"/>
                    </a:lnTo>
                    <a:lnTo>
                      <a:pt x="499" y="2005"/>
                    </a:lnTo>
                    <a:lnTo>
                      <a:pt x="525" y="2017"/>
                    </a:lnTo>
                    <a:lnTo>
                      <a:pt x="552" y="2025"/>
                    </a:lnTo>
                    <a:lnTo>
                      <a:pt x="580" y="2033"/>
                    </a:lnTo>
                    <a:lnTo>
                      <a:pt x="611" y="2039"/>
                    </a:lnTo>
                    <a:lnTo>
                      <a:pt x="644" y="2044"/>
                    </a:lnTo>
                    <a:lnTo>
                      <a:pt x="676" y="2048"/>
                    </a:lnTo>
                    <a:lnTo>
                      <a:pt x="711" y="2051"/>
                    </a:lnTo>
                    <a:lnTo>
                      <a:pt x="746" y="2052"/>
                    </a:lnTo>
                    <a:lnTo>
                      <a:pt x="781" y="2051"/>
                    </a:lnTo>
                    <a:lnTo>
                      <a:pt x="816" y="2048"/>
                    </a:lnTo>
                    <a:lnTo>
                      <a:pt x="848" y="2044"/>
                    </a:lnTo>
                    <a:lnTo>
                      <a:pt x="881" y="2039"/>
                    </a:lnTo>
                    <a:lnTo>
                      <a:pt x="912" y="2033"/>
                    </a:lnTo>
                    <a:lnTo>
                      <a:pt x="940" y="2025"/>
                    </a:lnTo>
                    <a:lnTo>
                      <a:pt x="967" y="2017"/>
                    </a:lnTo>
                    <a:lnTo>
                      <a:pt x="993" y="2005"/>
                    </a:lnTo>
                    <a:lnTo>
                      <a:pt x="1018" y="1994"/>
                    </a:lnTo>
                    <a:lnTo>
                      <a:pt x="1039" y="1981"/>
                    </a:lnTo>
                    <a:lnTo>
                      <a:pt x="1058" y="1968"/>
                    </a:lnTo>
                    <a:lnTo>
                      <a:pt x="1075" y="1954"/>
                    </a:lnTo>
                    <a:lnTo>
                      <a:pt x="1089" y="1938"/>
                    </a:lnTo>
                    <a:lnTo>
                      <a:pt x="1101" y="1922"/>
                    </a:lnTo>
                    <a:lnTo>
                      <a:pt x="1110" y="1906"/>
                    </a:lnTo>
                    <a:lnTo>
                      <a:pt x="1116" y="1889"/>
                    </a:lnTo>
                    <a:lnTo>
                      <a:pt x="1487" y="420"/>
                    </a:lnTo>
                    <a:lnTo>
                      <a:pt x="1486" y="420"/>
                    </a:lnTo>
                    <a:lnTo>
                      <a:pt x="1491" y="396"/>
                    </a:lnTo>
                    <a:lnTo>
                      <a:pt x="1492" y="373"/>
                    </a:lnTo>
                    <a:close/>
                  </a:path>
                </a:pathLst>
              </a:custGeom>
              <a:gradFill rotWithShape="1">
                <a:gsLst>
                  <a:gs pos="0">
                    <a:srgbClr val="5B5B5B"/>
                  </a:gs>
                  <a:gs pos="50000">
                    <a:srgbClr val="B2B2B2"/>
                  </a:gs>
                  <a:gs pos="100000">
                    <a:srgbClr val="5B5B5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sp>
            <p:nvSpPr>
              <p:cNvPr id="70" name="Freeform 21">
                <a:extLst>
                  <a:ext uri="{FF2B5EF4-FFF2-40B4-BE49-F238E27FC236}">
                    <a16:creationId xmlns:a16="http://schemas.microsoft.com/office/drawing/2014/main" id="{48BD415F-8474-EC6E-B991-82EC4E0B4E25}"/>
                  </a:ext>
                </a:extLst>
              </p:cNvPr>
              <p:cNvSpPr>
                <a:spLocks noEditPoints="1" noChangeArrowheads="1"/>
              </p:cNvSpPr>
              <p:nvPr/>
            </p:nvSpPr>
            <p:spPr bwMode="auto">
              <a:xfrm>
                <a:off x="0" y="0"/>
                <a:ext cx="1492" cy="746"/>
              </a:xfrm>
              <a:custGeom>
                <a:avLst/>
                <a:gdLst>
                  <a:gd name="T0" fmla="*/ 632 w 1492"/>
                  <a:gd name="T1" fmla="*/ 4 h 746"/>
                  <a:gd name="T2" fmla="*/ 456 w 1492"/>
                  <a:gd name="T3" fmla="*/ 30 h 746"/>
                  <a:gd name="T4" fmla="*/ 299 w 1492"/>
                  <a:gd name="T5" fmla="*/ 74 h 746"/>
                  <a:gd name="T6" fmla="*/ 171 w 1492"/>
                  <a:gd name="T7" fmla="*/ 136 h 746"/>
                  <a:gd name="T8" fmla="*/ 74 w 1492"/>
                  <a:gd name="T9" fmla="*/ 211 h 746"/>
                  <a:gd name="T10" fmla="*/ 16 w 1492"/>
                  <a:gd name="T11" fmla="*/ 298 h 746"/>
                  <a:gd name="T12" fmla="*/ 0 w 1492"/>
                  <a:gd name="T13" fmla="*/ 373 h 746"/>
                  <a:gd name="T14" fmla="*/ 23 w 1492"/>
                  <a:gd name="T15" fmla="*/ 466 h 746"/>
                  <a:gd name="T16" fmla="*/ 91 w 1492"/>
                  <a:gd name="T17" fmla="*/ 551 h 746"/>
                  <a:gd name="T18" fmla="*/ 194 w 1492"/>
                  <a:gd name="T19" fmla="*/ 624 h 746"/>
                  <a:gd name="T20" fmla="*/ 329 w 1492"/>
                  <a:gd name="T21" fmla="*/ 683 h 746"/>
                  <a:gd name="T22" fmla="*/ 490 w 1492"/>
                  <a:gd name="T23" fmla="*/ 724 h 746"/>
                  <a:gd name="T24" fmla="*/ 670 w 1492"/>
                  <a:gd name="T25" fmla="*/ 745 h 746"/>
                  <a:gd name="T26" fmla="*/ 822 w 1492"/>
                  <a:gd name="T27" fmla="*/ 745 h 746"/>
                  <a:gd name="T28" fmla="*/ 1002 w 1492"/>
                  <a:gd name="T29" fmla="*/ 724 h 746"/>
                  <a:gd name="T30" fmla="*/ 1163 w 1492"/>
                  <a:gd name="T31" fmla="*/ 683 h 746"/>
                  <a:gd name="T32" fmla="*/ 1298 w 1492"/>
                  <a:gd name="T33" fmla="*/ 624 h 746"/>
                  <a:gd name="T34" fmla="*/ 1401 w 1492"/>
                  <a:gd name="T35" fmla="*/ 551 h 746"/>
                  <a:gd name="T36" fmla="*/ 1469 w 1492"/>
                  <a:gd name="T37" fmla="*/ 466 h 746"/>
                  <a:gd name="T38" fmla="*/ 1492 w 1492"/>
                  <a:gd name="T39" fmla="*/ 373 h 746"/>
                  <a:gd name="T40" fmla="*/ 1476 w 1492"/>
                  <a:gd name="T41" fmla="*/ 298 h 746"/>
                  <a:gd name="T42" fmla="*/ 1418 w 1492"/>
                  <a:gd name="T43" fmla="*/ 211 h 746"/>
                  <a:gd name="T44" fmla="*/ 1321 w 1492"/>
                  <a:gd name="T45" fmla="*/ 136 h 746"/>
                  <a:gd name="T46" fmla="*/ 1193 w 1492"/>
                  <a:gd name="T47" fmla="*/ 74 h 746"/>
                  <a:gd name="T48" fmla="*/ 1036 w 1492"/>
                  <a:gd name="T49" fmla="*/ 30 h 746"/>
                  <a:gd name="T50" fmla="*/ 860 w 1492"/>
                  <a:gd name="T51" fmla="*/ 4 h 746"/>
                  <a:gd name="T52" fmla="*/ 746 w 1492"/>
                  <a:gd name="T53" fmla="*/ 723 h 746"/>
                  <a:gd name="T54" fmla="*/ 605 w 1492"/>
                  <a:gd name="T55" fmla="*/ 716 h 746"/>
                  <a:gd name="T56" fmla="*/ 443 w 1492"/>
                  <a:gd name="T57" fmla="*/ 689 h 746"/>
                  <a:gd name="T58" fmla="*/ 302 w 1492"/>
                  <a:gd name="T59" fmla="*/ 644 h 746"/>
                  <a:gd name="T60" fmla="*/ 185 w 1492"/>
                  <a:gd name="T61" fmla="*/ 583 h 746"/>
                  <a:gd name="T62" fmla="*/ 101 w 1492"/>
                  <a:gd name="T63" fmla="*/ 509 h 746"/>
                  <a:gd name="T64" fmla="*/ 54 w 1492"/>
                  <a:gd name="T65" fmla="*/ 426 h 746"/>
                  <a:gd name="T66" fmla="*/ 48 w 1492"/>
                  <a:gd name="T67" fmla="*/ 355 h 746"/>
                  <a:gd name="T68" fmla="*/ 78 w 1492"/>
                  <a:gd name="T69" fmla="*/ 269 h 746"/>
                  <a:gd name="T70" fmla="*/ 148 w 1492"/>
                  <a:gd name="T71" fmla="*/ 192 h 746"/>
                  <a:gd name="T72" fmla="*/ 251 w 1492"/>
                  <a:gd name="T73" fmla="*/ 126 h 746"/>
                  <a:gd name="T74" fmla="*/ 383 w 1492"/>
                  <a:gd name="T75" fmla="*/ 74 h 746"/>
                  <a:gd name="T76" fmla="*/ 537 w 1492"/>
                  <a:gd name="T77" fmla="*/ 39 h 746"/>
                  <a:gd name="T78" fmla="*/ 710 w 1492"/>
                  <a:gd name="T79" fmla="*/ 23 h 746"/>
                  <a:gd name="T80" fmla="*/ 852 w 1492"/>
                  <a:gd name="T81" fmla="*/ 27 h 746"/>
                  <a:gd name="T82" fmla="*/ 1018 w 1492"/>
                  <a:gd name="T83" fmla="*/ 51 h 746"/>
                  <a:gd name="T84" fmla="*/ 1164 w 1492"/>
                  <a:gd name="T85" fmla="*/ 92 h 746"/>
                  <a:gd name="T86" fmla="*/ 1286 w 1492"/>
                  <a:gd name="T87" fmla="*/ 150 h 746"/>
                  <a:gd name="T88" fmla="*/ 1377 w 1492"/>
                  <a:gd name="T89" fmla="*/ 222 h 746"/>
                  <a:gd name="T90" fmla="*/ 1431 w 1492"/>
                  <a:gd name="T91" fmla="*/ 302 h 746"/>
                  <a:gd name="T92" fmla="*/ 1445 w 1492"/>
                  <a:gd name="T93" fmla="*/ 373 h 746"/>
                  <a:gd name="T94" fmla="*/ 1423 w 1492"/>
                  <a:gd name="T95" fmla="*/ 461 h 746"/>
                  <a:gd name="T96" fmla="*/ 1361 w 1492"/>
                  <a:gd name="T97" fmla="*/ 540 h 746"/>
                  <a:gd name="T98" fmla="*/ 1264 w 1492"/>
                  <a:gd name="T99" fmla="*/ 609 h 746"/>
                  <a:gd name="T100" fmla="*/ 1137 w 1492"/>
                  <a:gd name="T101" fmla="*/ 663 h 746"/>
                  <a:gd name="T102" fmla="*/ 987 w 1492"/>
                  <a:gd name="T103" fmla="*/ 702 h 746"/>
                  <a:gd name="T104" fmla="*/ 817 w 1492"/>
                  <a:gd name="T105" fmla="*/ 722 h 7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
                  <a:gd name="T160" fmla="*/ 0 h 746"/>
                  <a:gd name="T161" fmla="*/ 1492 w 1492"/>
                  <a:gd name="T162" fmla="*/ 746 h 7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 h="746">
                    <a:moveTo>
                      <a:pt x="746" y="0"/>
                    </a:move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3"/>
                    </a:lnTo>
                    <a:lnTo>
                      <a:pt x="4" y="411"/>
                    </a:lnTo>
                    <a:lnTo>
                      <a:pt x="9" y="430"/>
                    </a:lnTo>
                    <a:lnTo>
                      <a:pt x="16" y="448"/>
                    </a:lnTo>
                    <a:lnTo>
                      <a:pt x="23" y="466"/>
                    </a:lnTo>
                    <a:lnTo>
                      <a:pt x="34" y="485"/>
                    </a:lnTo>
                    <a:lnTo>
                      <a:pt x="45" y="501"/>
                    </a:lnTo>
                    <a:lnTo>
                      <a:pt x="58" y="518"/>
                    </a:lnTo>
                    <a:lnTo>
                      <a:pt x="74" y="535"/>
                    </a:lnTo>
                    <a:lnTo>
                      <a:pt x="91" y="551"/>
                    </a:lnTo>
                    <a:lnTo>
                      <a:pt x="107" y="566"/>
                    </a:lnTo>
                    <a:lnTo>
                      <a:pt x="127" y="582"/>
                    </a:lnTo>
                    <a:lnTo>
                      <a:pt x="148" y="596"/>
                    </a:lnTo>
                    <a:lnTo>
                      <a:pt x="171" y="610"/>
                    </a:lnTo>
                    <a:lnTo>
                      <a:pt x="194" y="624"/>
                    </a:lnTo>
                    <a:lnTo>
                      <a:pt x="219" y="637"/>
                    </a:lnTo>
                    <a:lnTo>
                      <a:pt x="245" y="649"/>
                    </a:lnTo>
                    <a:lnTo>
                      <a:pt x="272" y="661"/>
                    </a:lnTo>
                    <a:lnTo>
                      <a:pt x="299" y="672"/>
                    </a:lnTo>
                    <a:lnTo>
                      <a:pt x="329" y="683"/>
                    </a:lnTo>
                    <a:lnTo>
                      <a:pt x="359" y="692"/>
                    </a:lnTo>
                    <a:lnTo>
                      <a:pt x="390" y="701"/>
                    </a:lnTo>
                    <a:lnTo>
                      <a:pt x="422" y="710"/>
                    </a:lnTo>
                    <a:lnTo>
                      <a:pt x="456" y="716"/>
                    </a:lnTo>
                    <a:lnTo>
                      <a:pt x="490" y="724"/>
                    </a:lnTo>
                    <a:lnTo>
                      <a:pt x="525" y="729"/>
                    </a:lnTo>
                    <a:lnTo>
                      <a:pt x="560" y="735"/>
                    </a:lnTo>
                    <a:lnTo>
                      <a:pt x="596" y="738"/>
                    </a:lnTo>
                    <a:lnTo>
                      <a:pt x="632" y="742"/>
                    </a:lnTo>
                    <a:lnTo>
                      <a:pt x="670" y="745"/>
                    </a:lnTo>
                    <a:lnTo>
                      <a:pt x="707" y="746"/>
                    </a:lnTo>
                    <a:lnTo>
                      <a:pt x="746" y="746"/>
                    </a:lnTo>
                    <a:lnTo>
                      <a:pt x="785" y="746"/>
                    </a:lnTo>
                    <a:lnTo>
                      <a:pt x="822" y="745"/>
                    </a:lnTo>
                    <a:lnTo>
                      <a:pt x="860" y="742"/>
                    </a:lnTo>
                    <a:lnTo>
                      <a:pt x="896" y="738"/>
                    </a:lnTo>
                    <a:lnTo>
                      <a:pt x="933" y="735"/>
                    </a:lnTo>
                    <a:lnTo>
                      <a:pt x="967" y="729"/>
                    </a:lnTo>
                    <a:lnTo>
                      <a:pt x="1002" y="724"/>
                    </a:lnTo>
                    <a:lnTo>
                      <a:pt x="1036" y="716"/>
                    </a:lnTo>
                    <a:lnTo>
                      <a:pt x="1070" y="710"/>
                    </a:lnTo>
                    <a:lnTo>
                      <a:pt x="1102" y="701"/>
                    </a:lnTo>
                    <a:lnTo>
                      <a:pt x="1133" y="692"/>
                    </a:lnTo>
                    <a:lnTo>
                      <a:pt x="1163" y="683"/>
                    </a:lnTo>
                    <a:lnTo>
                      <a:pt x="1193" y="672"/>
                    </a:lnTo>
                    <a:lnTo>
                      <a:pt x="1220" y="661"/>
                    </a:lnTo>
                    <a:lnTo>
                      <a:pt x="1247" y="649"/>
                    </a:lnTo>
                    <a:lnTo>
                      <a:pt x="1273" y="637"/>
                    </a:lnTo>
                    <a:lnTo>
                      <a:pt x="1298" y="624"/>
                    </a:lnTo>
                    <a:lnTo>
                      <a:pt x="1321" y="610"/>
                    </a:lnTo>
                    <a:lnTo>
                      <a:pt x="1344" y="596"/>
                    </a:lnTo>
                    <a:lnTo>
                      <a:pt x="1365" y="582"/>
                    </a:lnTo>
                    <a:lnTo>
                      <a:pt x="1385" y="566"/>
                    </a:lnTo>
                    <a:lnTo>
                      <a:pt x="1401" y="551"/>
                    </a:lnTo>
                    <a:lnTo>
                      <a:pt x="1418" y="535"/>
                    </a:lnTo>
                    <a:lnTo>
                      <a:pt x="1434" y="518"/>
                    </a:lnTo>
                    <a:lnTo>
                      <a:pt x="1447" y="501"/>
                    </a:lnTo>
                    <a:lnTo>
                      <a:pt x="1458" y="485"/>
                    </a:lnTo>
                    <a:lnTo>
                      <a:pt x="1469" y="466"/>
                    </a:lnTo>
                    <a:lnTo>
                      <a:pt x="1476" y="448"/>
                    </a:lnTo>
                    <a:lnTo>
                      <a:pt x="1483" y="430"/>
                    </a:lnTo>
                    <a:lnTo>
                      <a:pt x="1488" y="411"/>
                    </a:lnTo>
                    <a:lnTo>
                      <a:pt x="1491" y="393"/>
                    </a:ln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close/>
                    <a:moveTo>
                      <a:pt x="746" y="723"/>
                    </a:moveTo>
                    <a:lnTo>
                      <a:pt x="746" y="723"/>
                    </a:lnTo>
                    <a:lnTo>
                      <a:pt x="710" y="723"/>
                    </a:lnTo>
                    <a:lnTo>
                      <a:pt x="675" y="722"/>
                    </a:lnTo>
                    <a:lnTo>
                      <a:pt x="640" y="719"/>
                    </a:lnTo>
                    <a:lnTo>
                      <a:pt x="605" y="716"/>
                    </a:lnTo>
                    <a:lnTo>
                      <a:pt x="571" y="713"/>
                    </a:lnTo>
                    <a:lnTo>
                      <a:pt x="537" y="707"/>
                    </a:lnTo>
                    <a:lnTo>
                      <a:pt x="505" y="702"/>
                    </a:lnTo>
                    <a:lnTo>
                      <a:pt x="474" y="696"/>
                    </a:lnTo>
                    <a:lnTo>
                      <a:pt x="443" y="689"/>
                    </a:lnTo>
                    <a:lnTo>
                      <a:pt x="413" y="681"/>
                    </a:lnTo>
                    <a:lnTo>
                      <a:pt x="383" y="672"/>
                    </a:lnTo>
                    <a:lnTo>
                      <a:pt x="355" y="663"/>
                    </a:lnTo>
                    <a:lnTo>
                      <a:pt x="328" y="654"/>
                    </a:lnTo>
                    <a:lnTo>
                      <a:pt x="302" y="644"/>
                    </a:lnTo>
                    <a:lnTo>
                      <a:pt x="276" y="632"/>
                    </a:lnTo>
                    <a:lnTo>
                      <a:pt x="251" y="621"/>
                    </a:lnTo>
                    <a:lnTo>
                      <a:pt x="228" y="609"/>
                    </a:lnTo>
                    <a:lnTo>
                      <a:pt x="206" y="596"/>
                    </a:lnTo>
                    <a:lnTo>
                      <a:pt x="185" y="583"/>
                    </a:lnTo>
                    <a:lnTo>
                      <a:pt x="166" y="569"/>
                    </a:lnTo>
                    <a:lnTo>
                      <a:pt x="148" y="554"/>
                    </a:lnTo>
                    <a:lnTo>
                      <a:pt x="131" y="540"/>
                    </a:lnTo>
                    <a:lnTo>
                      <a:pt x="115" y="525"/>
                    </a:lnTo>
                    <a:lnTo>
                      <a:pt x="101" y="509"/>
                    </a:lnTo>
                    <a:lnTo>
                      <a:pt x="89" y="494"/>
                    </a:lnTo>
                    <a:lnTo>
                      <a:pt x="78" y="477"/>
                    </a:lnTo>
                    <a:lnTo>
                      <a:pt x="69" y="461"/>
                    </a:lnTo>
                    <a:lnTo>
                      <a:pt x="61" y="444"/>
                    </a:lnTo>
                    <a:lnTo>
                      <a:pt x="54" y="426"/>
                    </a:lnTo>
                    <a:lnTo>
                      <a:pt x="51" y="409"/>
                    </a:lnTo>
                    <a:lnTo>
                      <a:pt x="48" y="391"/>
                    </a:lnTo>
                    <a:lnTo>
                      <a:pt x="47" y="373"/>
                    </a:lnTo>
                    <a:lnTo>
                      <a:pt x="48" y="355"/>
                    </a:lnTo>
                    <a:lnTo>
                      <a:pt x="51" y="337"/>
                    </a:lnTo>
                    <a:lnTo>
                      <a:pt x="54" y="320"/>
                    </a:lnTo>
                    <a:lnTo>
                      <a:pt x="61" y="302"/>
                    </a:lnTo>
                    <a:lnTo>
                      <a:pt x="69" y="285"/>
                    </a:lnTo>
                    <a:lnTo>
                      <a:pt x="78" y="269"/>
                    </a:lnTo>
                    <a:lnTo>
                      <a:pt x="89" y="253"/>
                    </a:lnTo>
                    <a:lnTo>
                      <a:pt x="101" y="237"/>
                    </a:lnTo>
                    <a:lnTo>
                      <a:pt x="115" y="222"/>
                    </a:lnTo>
                    <a:lnTo>
                      <a:pt x="131" y="206"/>
                    </a:lnTo>
                    <a:lnTo>
                      <a:pt x="148" y="192"/>
                    </a:lnTo>
                    <a:lnTo>
                      <a:pt x="166" y="177"/>
                    </a:lnTo>
                    <a:lnTo>
                      <a:pt x="185" y="163"/>
                    </a:lnTo>
                    <a:lnTo>
                      <a:pt x="206" y="150"/>
                    </a:lnTo>
                    <a:lnTo>
                      <a:pt x="228" y="137"/>
                    </a:lnTo>
                    <a:lnTo>
                      <a:pt x="251" y="126"/>
                    </a:lnTo>
                    <a:lnTo>
                      <a:pt x="276" y="114"/>
                    </a:lnTo>
                    <a:lnTo>
                      <a:pt x="302" y="102"/>
                    </a:lnTo>
                    <a:lnTo>
                      <a:pt x="328" y="92"/>
                    </a:lnTo>
                    <a:lnTo>
                      <a:pt x="355" y="83"/>
                    </a:lnTo>
                    <a:lnTo>
                      <a:pt x="383" y="74"/>
                    </a:lnTo>
                    <a:lnTo>
                      <a:pt x="413" y="65"/>
                    </a:lnTo>
                    <a:lnTo>
                      <a:pt x="443" y="57"/>
                    </a:lnTo>
                    <a:lnTo>
                      <a:pt x="474" y="51"/>
                    </a:lnTo>
                    <a:lnTo>
                      <a:pt x="505" y="44"/>
                    </a:lnTo>
                    <a:lnTo>
                      <a:pt x="537" y="39"/>
                    </a:lnTo>
                    <a:lnTo>
                      <a:pt x="571" y="34"/>
                    </a:lnTo>
                    <a:lnTo>
                      <a:pt x="605" y="30"/>
                    </a:lnTo>
                    <a:lnTo>
                      <a:pt x="640" y="27"/>
                    </a:lnTo>
                    <a:lnTo>
                      <a:pt x="675" y="25"/>
                    </a:lnTo>
                    <a:lnTo>
                      <a:pt x="710" y="23"/>
                    </a:lnTo>
                    <a:lnTo>
                      <a:pt x="746" y="23"/>
                    </a:lnTo>
                    <a:lnTo>
                      <a:pt x="782" y="23"/>
                    </a:lnTo>
                    <a:lnTo>
                      <a:pt x="817" y="25"/>
                    </a:lnTo>
                    <a:lnTo>
                      <a:pt x="852" y="27"/>
                    </a:lnTo>
                    <a:lnTo>
                      <a:pt x="887" y="30"/>
                    </a:lnTo>
                    <a:lnTo>
                      <a:pt x="921" y="34"/>
                    </a:lnTo>
                    <a:lnTo>
                      <a:pt x="955" y="39"/>
                    </a:lnTo>
                    <a:lnTo>
                      <a:pt x="987" y="44"/>
                    </a:lnTo>
                    <a:lnTo>
                      <a:pt x="1018" y="51"/>
                    </a:lnTo>
                    <a:lnTo>
                      <a:pt x="1049" y="57"/>
                    </a:lnTo>
                    <a:lnTo>
                      <a:pt x="1079" y="65"/>
                    </a:lnTo>
                    <a:lnTo>
                      <a:pt x="1109" y="74"/>
                    </a:lnTo>
                    <a:lnTo>
                      <a:pt x="1137" y="83"/>
                    </a:lnTo>
                    <a:lnTo>
                      <a:pt x="1164" y="92"/>
                    </a:lnTo>
                    <a:lnTo>
                      <a:pt x="1190" y="102"/>
                    </a:lnTo>
                    <a:lnTo>
                      <a:pt x="1216" y="114"/>
                    </a:lnTo>
                    <a:lnTo>
                      <a:pt x="1241" y="126"/>
                    </a:lnTo>
                    <a:lnTo>
                      <a:pt x="1264" y="137"/>
                    </a:lnTo>
                    <a:lnTo>
                      <a:pt x="1286" y="150"/>
                    </a:lnTo>
                    <a:lnTo>
                      <a:pt x="1307" y="163"/>
                    </a:lnTo>
                    <a:lnTo>
                      <a:pt x="1326" y="177"/>
                    </a:lnTo>
                    <a:lnTo>
                      <a:pt x="1344" y="192"/>
                    </a:lnTo>
                    <a:lnTo>
                      <a:pt x="1361" y="206"/>
                    </a:lnTo>
                    <a:lnTo>
                      <a:pt x="1377" y="222"/>
                    </a:lnTo>
                    <a:lnTo>
                      <a:pt x="1391" y="237"/>
                    </a:lnTo>
                    <a:lnTo>
                      <a:pt x="1403" y="253"/>
                    </a:lnTo>
                    <a:lnTo>
                      <a:pt x="1414" y="269"/>
                    </a:lnTo>
                    <a:lnTo>
                      <a:pt x="1423" y="285"/>
                    </a:lnTo>
                    <a:lnTo>
                      <a:pt x="1431" y="302"/>
                    </a:lnTo>
                    <a:lnTo>
                      <a:pt x="1438" y="320"/>
                    </a:lnTo>
                    <a:lnTo>
                      <a:pt x="1441" y="337"/>
                    </a:lnTo>
                    <a:lnTo>
                      <a:pt x="1444" y="355"/>
                    </a:lnTo>
                    <a:lnTo>
                      <a:pt x="1445" y="373"/>
                    </a:lnTo>
                    <a:lnTo>
                      <a:pt x="1444" y="391"/>
                    </a:lnTo>
                    <a:lnTo>
                      <a:pt x="1441" y="409"/>
                    </a:lnTo>
                    <a:lnTo>
                      <a:pt x="1438" y="426"/>
                    </a:lnTo>
                    <a:lnTo>
                      <a:pt x="1431" y="444"/>
                    </a:lnTo>
                    <a:lnTo>
                      <a:pt x="1423" y="461"/>
                    </a:lnTo>
                    <a:lnTo>
                      <a:pt x="1414" y="477"/>
                    </a:lnTo>
                    <a:lnTo>
                      <a:pt x="1403" y="494"/>
                    </a:lnTo>
                    <a:lnTo>
                      <a:pt x="1391" y="509"/>
                    </a:lnTo>
                    <a:lnTo>
                      <a:pt x="1377" y="525"/>
                    </a:lnTo>
                    <a:lnTo>
                      <a:pt x="1361" y="540"/>
                    </a:lnTo>
                    <a:lnTo>
                      <a:pt x="1344" y="554"/>
                    </a:lnTo>
                    <a:lnTo>
                      <a:pt x="1326" y="569"/>
                    </a:lnTo>
                    <a:lnTo>
                      <a:pt x="1307" y="583"/>
                    </a:lnTo>
                    <a:lnTo>
                      <a:pt x="1286" y="596"/>
                    </a:lnTo>
                    <a:lnTo>
                      <a:pt x="1264" y="609"/>
                    </a:lnTo>
                    <a:lnTo>
                      <a:pt x="1241" y="621"/>
                    </a:lnTo>
                    <a:lnTo>
                      <a:pt x="1216" y="632"/>
                    </a:lnTo>
                    <a:lnTo>
                      <a:pt x="1190" y="644"/>
                    </a:lnTo>
                    <a:lnTo>
                      <a:pt x="1164" y="654"/>
                    </a:lnTo>
                    <a:lnTo>
                      <a:pt x="1137" y="663"/>
                    </a:lnTo>
                    <a:lnTo>
                      <a:pt x="1109" y="672"/>
                    </a:lnTo>
                    <a:lnTo>
                      <a:pt x="1079" y="681"/>
                    </a:lnTo>
                    <a:lnTo>
                      <a:pt x="1049" y="689"/>
                    </a:lnTo>
                    <a:lnTo>
                      <a:pt x="1018" y="696"/>
                    </a:lnTo>
                    <a:lnTo>
                      <a:pt x="987" y="702"/>
                    </a:lnTo>
                    <a:lnTo>
                      <a:pt x="955" y="707"/>
                    </a:lnTo>
                    <a:lnTo>
                      <a:pt x="921" y="713"/>
                    </a:lnTo>
                    <a:lnTo>
                      <a:pt x="887" y="716"/>
                    </a:lnTo>
                    <a:lnTo>
                      <a:pt x="852" y="719"/>
                    </a:lnTo>
                    <a:lnTo>
                      <a:pt x="817" y="722"/>
                    </a:lnTo>
                    <a:lnTo>
                      <a:pt x="782" y="723"/>
                    </a:lnTo>
                    <a:lnTo>
                      <a:pt x="746" y="723"/>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sp>
            <p:nvSpPr>
              <p:cNvPr id="71" name="Freeform 22">
                <a:extLst>
                  <a:ext uri="{FF2B5EF4-FFF2-40B4-BE49-F238E27FC236}">
                    <a16:creationId xmlns:a16="http://schemas.microsoft.com/office/drawing/2014/main" id="{E9339720-02A8-8B5B-4B27-B4130F000110}"/>
                  </a:ext>
                </a:extLst>
              </p:cNvPr>
              <p:cNvSpPr>
                <a:spLocks noChangeArrowheads="1"/>
              </p:cNvSpPr>
              <p:nvPr/>
            </p:nvSpPr>
            <p:spPr bwMode="auto">
              <a:xfrm>
                <a:off x="47" y="23"/>
                <a:ext cx="1398" cy="700"/>
              </a:xfrm>
              <a:custGeom>
                <a:avLst/>
                <a:gdLst>
                  <a:gd name="T0" fmla="*/ 1397 w 1398"/>
                  <a:gd name="T1" fmla="*/ 368 h 700"/>
                  <a:gd name="T2" fmla="*/ 1384 w 1398"/>
                  <a:gd name="T3" fmla="*/ 421 h 700"/>
                  <a:gd name="T4" fmla="*/ 1356 w 1398"/>
                  <a:gd name="T5" fmla="*/ 471 h 700"/>
                  <a:gd name="T6" fmla="*/ 1314 w 1398"/>
                  <a:gd name="T7" fmla="*/ 517 h 700"/>
                  <a:gd name="T8" fmla="*/ 1260 w 1398"/>
                  <a:gd name="T9" fmla="*/ 560 h 700"/>
                  <a:gd name="T10" fmla="*/ 1194 w 1398"/>
                  <a:gd name="T11" fmla="*/ 598 h 700"/>
                  <a:gd name="T12" fmla="*/ 1117 w 1398"/>
                  <a:gd name="T13" fmla="*/ 631 h 700"/>
                  <a:gd name="T14" fmla="*/ 1032 w 1398"/>
                  <a:gd name="T15" fmla="*/ 658 h 700"/>
                  <a:gd name="T16" fmla="*/ 940 w 1398"/>
                  <a:gd name="T17" fmla="*/ 679 h 700"/>
                  <a:gd name="T18" fmla="*/ 840 w 1398"/>
                  <a:gd name="T19" fmla="*/ 693 h 700"/>
                  <a:gd name="T20" fmla="*/ 735 w 1398"/>
                  <a:gd name="T21" fmla="*/ 700 h 700"/>
                  <a:gd name="T22" fmla="*/ 663 w 1398"/>
                  <a:gd name="T23" fmla="*/ 700 h 700"/>
                  <a:gd name="T24" fmla="*/ 558 w 1398"/>
                  <a:gd name="T25" fmla="*/ 693 h 700"/>
                  <a:gd name="T26" fmla="*/ 458 w 1398"/>
                  <a:gd name="T27" fmla="*/ 679 h 700"/>
                  <a:gd name="T28" fmla="*/ 366 w 1398"/>
                  <a:gd name="T29" fmla="*/ 658 h 700"/>
                  <a:gd name="T30" fmla="*/ 281 w 1398"/>
                  <a:gd name="T31" fmla="*/ 631 h 700"/>
                  <a:gd name="T32" fmla="*/ 204 w 1398"/>
                  <a:gd name="T33" fmla="*/ 598 h 700"/>
                  <a:gd name="T34" fmla="*/ 138 w 1398"/>
                  <a:gd name="T35" fmla="*/ 560 h 700"/>
                  <a:gd name="T36" fmla="*/ 84 w 1398"/>
                  <a:gd name="T37" fmla="*/ 517 h 700"/>
                  <a:gd name="T38" fmla="*/ 42 w 1398"/>
                  <a:gd name="T39" fmla="*/ 471 h 700"/>
                  <a:gd name="T40" fmla="*/ 14 w 1398"/>
                  <a:gd name="T41" fmla="*/ 421 h 700"/>
                  <a:gd name="T42" fmla="*/ 1 w 1398"/>
                  <a:gd name="T43" fmla="*/ 368 h 700"/>
                  <a:gd name="T44" fmla="*/ 1 w 1398"/>
                  <a:gd name="T45" fmla="*/ 332 h 700"/>
                  <a:gd name="T46" fmla="*/ 14 w 1398"/>
                  <a:gd name="T47" fmla="*/ 279 h 700"/>
                  <a:gd name="T48" fmla="*/ 42 w 1398"/>
                  <a:gd name="T49" fmla="*/ 230 h 700"/>
                  <a:gd name="T50" fmla="*/ 84 w 1398"/>
                  <a:gd name="T51" fmla="*/ 183 h 700"/>
                  <a:gd name="T52" fmla="*/ 138 w 1398"/>
                  <a:gd name="T53" fmla="*/ 140 h 700"/>
                  <a:gd name="T54" fmla="*/ 204 w 1398"/>
                  <a:gd name="T55" fmla="*/ 103 h 700"/>
                  <a:gd name="T56" fmla="*/ 281 w 1398"/>
                  <a:gd name="T57" fmla="*/ 69 h 700"/>
                  <a:gd name="T58" fmla="*/ 366 w 1398"/>
                  <a:gd name="T59" fmla="*/ 42 h 700"/>
                  <a:gd name="T60" fmla="*/ 458 w 1398"/>
                  <a:gd name="T61" fmla="*/ 21 h 700"/>
                  <a:gd name="T62" fmla="*/ 558 w 1398"/>
                  <a:gd name="T63" fmla="*/ 7 h 700"/>
                  <a:gd name="T64" fmla="*/ 663 w 1398"/>
                  <a:gd name="T65" fmla="*/ 0 h 700"/>
                  <a:gd name="T66" fmla="*/ 735 w 1398"/>
                  <a:gd name="T67" fmla="*/ 0 h 700"/>
                  <a:gd name="T68" fmla="*/ 840 w 1398"/>
                  <a:gd name="T69" fmla="*/ 7 h 700"/>
                  <a:gd name="T70" fmla="*/ 940 w 1398"/>
                  <a:gd name="T71" fmla="*/ 21 h 700"/>
                  <a:gd name="T72" fmla="*/ 1032 w 1398"/>
                  <a:gd name="T73" fmla="*/ 42 h 700"/>
                  <a:gd name="T74" fmla="*/ 1117 w 1398"/>
                  <a:gd name="T75" fmla="*/ 69 h 700"/>
                  <a:gd name="T76" fmla="*/ 1194 w 1398"/>
                  <a:gd name="T77" fmla="*/ 103 h 700"/>
                  <a:gd name="T78" fmla="*/ 1260 w 1398"/>
                  <a:gd name="T79" fmla="*/ 140 h 700"/>
                  <a:gd name="T80" fmla="*/ 1314 w 1398"/>
                  <a:gd name="T81" fmla="*/ 183 h 700"/>
                  <a:gd name="T82" fmla="*/ 1356 w 1398"/>
                  <a:gd name="T83" fmla="*/ 230 h 700"/>
                  <a:gd name="T84" fmla="*/ 1384 w 1398"/>
                  <a:gd name="T85" fmla="*/ 279 h 700"/>
                  <a:gd name="T86" fmla="*/ 1397 w 1398"/>
                  <a:gd name="T87" fmla="*/ 332 h 7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98"/>
                  <a:gd name="T133" fmla="*/ 0 h 700"/>
                  <a:gd name="T134" fmla="*/ 1398 w 1398"/>
                  <a:gd name="T135" fmla="*/ 700 h 7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98" h="700">
                    <a:moveTo>
                      <a:pt x="1398" y="350"/>
                    </a:moveTo>
                    <a:lnTo>
                      <a:pt x="1398" y="350"/>
                    </a:lnTo>
                    <a:lnTo>
                      <a:pt x="1397" y="368"/>
                    </a:lnTo>
                    <a:lnTo>
                      <a:pt x="1394" y="386"/>
                    </a:lnTo>
                    <a:lnTo>
                      <a:pt x="1391" y="403"/>
                    </a:lnTo>
                    <a:lnTo>
                      <a:pt x="1384" y="421"/>
                    </a:lnTo>
                    <a:lnTo>
                      <a:pt x="1376" y="438"/>
                    </a:lnTo>
                    <a:lnTo>
                      <a:pt x="1367" y="454"/>
                    </a:lnTo>
                    <a:lnTo>
                      <a:pt x="1356" y="471"/>
                    </a:lnTo>
                    <a:lnTo>
                      <a:pt x="1344" y="486"/>
                    </a:lnTo>
                    <a:lnTo>
                      <a:pt x="1330" y="502"/>
                    </a:lnTo>
                    <a:lnTo>
                      <a:pt x="1314" y="517"/>
                    </a:lnTo>
                    <a:lnTo>
                      <a:pt x="1297" y="531"/>
                    </a:lnTo>
                    <a:lnTo>
                      <a:pt x="1279" y="546"/>
                    </a:lnTo>
                    <a:lnTo>
                      <a:pt x="1260" y="560"/>
                    </a:lnTo>
                    <a:lnTo>
                      <a:pt x="1239" y="573"/>
                    </a:lnTo>
                    <a:lnTo>
                      <a:pt x="1217" y="586"/>
                    </a:lnTo>
                    <a:lnTo>
                      <a:pt x="1194" y="598"/>
                    </a:lnTo>
                    <a:lnTo>
                      <a:pt x="1169" y="609"/>
                    </a:lnTo>
                    <a:lnTo>
                      <a:pt x="1143" y="621"/>
                    </a:lnTo>
                    <a:lnTo>
                      <a:pt x="1117" y="631"/>
                    </a:lnTo>
                    <a:lnTo>
                      <a:pt x="1090" y="640"/>
                    </a:lnTo>
                    <a:lnTo>
                      <a:pt x="1062" y="649"/>
                    </a:lnTo>
                    <a:lnTo>
                      <a:pt x="1032" y="658"/>
                    </a:lnTo>
                    <a:lnTo>
                      <a:pt x="1002" y="666"/>
                    </a:lnTo>
                    <a:lnTo>
                      <a:pt x="971" y="673"/>
                    </a:lnTo>
                    <a:lnTo>
                      <a:pt x="940" y="679"/>
                    </a:lnTo>
                    <a:lnTo>
                      <a:pt x="908" y="684"/>
                    </a:lnTo>
                    <a:lnTo>
                      <a:pt x="874" y="690"/>
                    </a:lnTo>
                    <a:lnTo>
                      <a:pt x="840" y="693"/>
                    </a:lnTo>
                    <a:lnTo>
                      <a:pt x="805" y="696"/>
                    </a:lnTo>
                    <a:lnTo>
                      <a:pt x="770" y="699"/>
                    </a:lnTo>
                    <a:lnTo>
                      <a:pt x="735" y="700"/>
                    </a:lnTo>
                    <a:lnTo>
                      <a:pt x="699" y="700"/>
                    </a:lnTo>
                    <a:lnTo>
                      <a:pt x="663" y="700"/>
                    </a:lnTo>
                    <a:lnTo>
                      <a:pt x="628" y="699"/>
                    </a:lnTo>
                    <a:lnTo>
                      <a:pt x="593" y="696"/>
                    </a:lnTo>
                    <a:lnTo>
                      <a:pt x="558" y="693"/>
                    </a:lnTo>
                    <a:lnTo>
                      <a:pt x="524" y="690"/>
                    </a:lnTo>
                    <a:lnTo>
                      <a:pt x="490" y="684"/>
                    </a:lnTo>
                    <a:lnTo>
                      <a:pt x="458" y="679"/>
                    </a:lnTo>
                    <a:lnTo>
                      <a:pt x="427" y="673"/>
                    </a:lnTo>
                    <a:lnTo>
                      <a:pt x="396" y="666"/>
                    </a:lnTo>
                    <a:lnTo>
                      <a:pt x="366" y="658"/>
                    </a:lnTo>
                    <a:lnTo>
                      <a:pt x="336" y="649"/>
                    </a:lnTo>
                    <a:lnTo>
                      <a:pt x="308" y="640"/>
                    </a:lnTo>
                    <a:lnTo>
                      <a:pt x="281" y="631"/>
                    </a:lnTo>
                    <a:lnTo>
                      <a:pt x="255" y="621"/>
                    </a:lnTo>
                    <a:lnTo>
                      <a:pt x="229" y="609"/>
                    </a:lnTo>
                    <a:lnTo>
                      <a:pt x="204" y="598"/>
                    </a:lnTo>
                    <a:lnTo>
                      <a:pt x="181" y="586"/>
                    </a:lnTo>
                    <a:lnTo>
                      <a:pt x="159" y="573"/>
                    </a:lnTo>
                    <a:lnTo>
                      <a:pt x="138" y="560"/>
                    </a:lnTo>
                    <a:lnTo>
                      <a:pt x="119" y="546"/>
                    </a:lnTo>
                    <a:lnTo>
                      <a:pt x="101" y="531"/>
                    </a:lnTo>
                    <a:lnTo>
                      <a:pt x="84" y="517"/>
                    </a:lnTo>
                    <a:lnTo>
                      <a:pt x="68" y="502"/>
                    </a:lnTo>
                    <a:lnTo>
                      <a:pt x="54" y="486"/>
                    </a:lnTo>
                    <a:lnTo>
                      <a:pt x="42" y="471"/>
                    </a:lnTo>
                    <a:lnTo>
                      <a:pt x="31" y="454"/>
                    </a:lnTo>
                    <a:lnTo>
                      <a:pt x="22" y="438"/>
                    </a:lnTo>
                    <a:lnTo>
                      <a:pt x="14" y="421"/>
                    </a:lnTo>
                    <a:lnTo>
                      <a:pt x="7" y="403"/>
                    </a:lnTo>
                    <a:lnTo>
                      <a:pt x="4" y="386"/>
                    </a:lnTo>
                    <a:lnTo>
                      <a:pt x="1" y="368"/>
                    </a:lnTo>
                    <a:lnTo>
                      <a:pt x="0" y="350"/>
                    </a:lnTo>
                    <a:lnTo>
                      <a:pt x="1" y="332"/>
                    </a:lnTo>
                    <a:lnTo>
                      <a:pt x="4" y="314"/>
                    </a:lnTo>
                    <a:lnTo>
                      <a:pt x="7" y="297"/>
                    </a:lnTo>
                    <a:lnTo>
                      <a:pt x="14" y="279"/>
                    </a:lnTo>
                    <a:lnTo>
                      <a:pt x="22" y="262"/>
                    </a:lnTo>
                    <a:lnTo>
                      <a:pt x="31" y="246"/>
                    </a:lnTo>
                    <a:lnTo>
                      <a:pt x="42" y="230"/>
                    </a:lnTo>
                    <a:lnTo>
                      <a:pt x="54" y="214"/>
                    </a:lnTo>
                    <a:lnTo>
                      <a:pt x="68" y="199"/>
                    </a:lnTo>
                    <a:lnTo>
                      <a:pt x="84" y="183"/>
                    </a:lnTo>
                    <a:lnTo>
                      <a:pt x="101" y="169"/>
                    </a:lnTo>
                    <a:lnTo>
                      <a:pt x="119" y="154"/>
                    </a:lnTo>
                    <a:lnTo>
                      <a:pt x="138" y="140"/>
                    </a:lnTo>
                    <a:lnTo>
                      <a:pt x="159" y="127"/>
                    </a:lnTo>
                    <a:lnTo>
                      <a:pt x="181" y="114"/>
                    </a:lnTo>
                    <a:lnTo>
                      <a:pt x="204" y="103"/>
                    </a:lnTo>
                    <a:lnTo>
                      <a:pt x="229" y="91"/>
                    </a:lnTo>
                    <a:lnTo>
                      <a:pt x="255" y="79"/>
                    </a:lnTo>
                    <a:lnTo>
                      <a:pt x="281" y="69"/>
                    </a:lnTo>
                    <a:lnTo>
                      <a:pt x="308" y="60"/>
                    </a:lnTo>
                    <a:lnTo>
                      <a:pt x="336" y="51"/>
                    </a:lnTo>
                    <a:lnTo>
                      <a:pt x="366" y="42"/>
                    </a:lnTo>
                    <a:lnTo>
                      <a:pt x="396" y="34"/>
                    </a:lnTo>
                    <a:lnTo>
                      <a:pt x="427" y="28"/>
                    </a:lnTo>
                    <a:lnTo>
                      <a:pt x="458" y="21"/>
                    </a:lnTo>
                    <a:lnTo>
                      <a:pt x="490" y="16"/>
                    </a:lnTo>
                    <a:lnTo>
                      <a:pt x="524" y="11"/>
                    </a:lnTo>
                    <a:lnTo>
                      <a:pt x="558" y="7"/>
                    </a:lnTo>
                    <a:lnTo>
                      <a:pt x="593" y="4"/>
                    </a:lnTo>
                    <a:lnTo>
                      <a:pt x="628" y="2"/>
                    </a:lnTo>
                    <a:lnTo>
                      <a:pt x="663" y="0"/>
                    </a:lnTo>
                    <a:lnTo>
                      <a:pt x="699" y="0"/>
                    </a:lnTo>
                    <a:lnTo>
                      <a:pt x="735" y="0"/>
                    </a:lnTo>
                    <a:lnTo>
                      <a:pt x="770" y="2"/>
                    </a:lnTo>
                    <a:lnTo>
                      <a:pt x="805" y="4"/>
                    </a:lnTo>
                    <a:lnTo>
                      <a:pt x="840" y="7"/>
                    </a:lnTo>
                    <a:lnTo>
                      <a:pt x="874" y="11"/>
                    </a:lnTo>
                    <a:lnTo>
                      <a:pt x="908" y="16"/>
                    </a:lnTo>
                    <a:lnTo>
                      <a:pt x="940" y="21"/>
                    </a:lnTo>
                    <a:lnTo>
                      <a:pt x="971" y="28"/>
                    </a:lnTo>
                    <a:lnTo>
                      <a:pt x="1002" y="34"/>
                    </a:lnTo>
                    <a:lnTo>
                      <a:pt x="1032" y="42"/>
                    </a:lnTo>
                    <a:lnTo>
                      <a:pt x="1062" y="51"/>
                    </a:lnTo>
                    <a:lnTo>
                      <a:pt x="1090" y="60"/>
                    </a:lnTo>
                    <a:lnTo>
                      <a:pt x="1117" y="69"/>
                    </a:lnTo>
                    <a:lnTo>
                      <a:pt x="1143" y="79"/>
                    </a:lnTo>
                    <a:lnTo>
                      <a:pt x="1169" y="91"/>
                    </a:lnTo>
                    <a:lnTo>
                      <a:pt x="1194" y="103"/>
                    </a:lnTo>
                    <a:lnTo>
                      <a:pt x="1217" y="114"/>
                    </a:lnTo>
                    <a:lnTo>
                      <a:pt x="1239" y="127"/>
                    </a:lnTo>
                    <a:lnTo>
                      <a:pt x="1260" y="140"/>
                    </a:lnTo>
                    <a:lnTo>
                      <a:pt x="1279" y="154"/>
                    </a:lnTo>
                    <a:lnTo>
                      <a:pt x="1297" y="169"/>
                    </a:lnTo>
                    <a:lnTo>
                      <a:pt x="1314" y="183"/>
                    </a:lnTo>
                    <a:lnTo>
                      <a:pt x="1330" y="199"/>
                    </a:lnTo>
                    <a:lnTo>
                      <a:pt x="1344" y="214"/>
                    </a:lnTo>
                    <a:lnTo>
                      <a:pt x="1356" y="230"/>
                    </a:lnTo>
                    <a:lnTo>
                      <a:pt x="1367" y="246"/>
                    </a:lnTo>
                    <a:lnTo>
                      <a:pt x="1376" y="262"/>
                    </a:lnTo>
                    <a:lnTo>
                      <a:pt x="1384" y="279"/>
                    </a:lnTo>
                    <a:lnTo>
                      <a:pt x="1391" y="297"/>
                    </a:lnTo>
                    <a:lnTo>
                      <a:pt x="1394" y="314"/>
                    </a:lnTo>
                    <a:lnTo>
                      <a:pt x="1397" y="332"/>
                    </a:lnTo>
                    <a:lnTo>
                      <a:pt x="1398" y="35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grpSp>
        <p:grpSp>
          <p:nvGrpSpPr>
            <p:cNvPr id="41" name="组合 40">
              <a:extLst>
                <a:ext uri="{FF2B5EF4-FFF2-40B4-BE49-F238E27FC236}">
                  <a16:creationId xmlns:a16="http://schemas.microsoft.com/office/drawing/2014/main" id="{B9CBEC27-7CD2-1CAC-8C8F-CECB300CD60B}"/>
                </a:ext>
              </a:extLst>
            </p:cNvPr>
            <p:cNvGrpSpPr/>
            <p:nvPr/>
          </p:nvGrpSpPr>
          <p:grpSpPr>
            <a:xfrm>
              <a:off x="2306530" y="980798"/>
              <a:ext cx="1005165" cy="1005165"/>
              <a:chOff x="5003908" y="1229805"/>
              <a:chExt cx="897741" cy="897741"/>
            </a:xfrm>
          </p:grpSpPr>
          <p:sp>
            <p:nvSpPr>
              <p:cNvPr id="66" name="Freeform 36">
                <a:extLst>
                  <a:ext uri="{FF2B5EF4-FFF2-40B4-BE49-F238E27FC236}">
                    <a16:creationId xmlns:a16="http://schemas.microsoft.com/office/drawing/2014/main" id="{9AB78667-ECC2-E15D-FE6E-7C56B5A21248}"/>
                  </a:ext>
                </a:extLst>
              </p:cNvPr>
              <p:cNvSpPr>
                <a:spLocks/>
              </p:cNvSpPr>
              <p:nvPr/>
            </p:nvSpPr>
            <p:spPr bwMode="auto">
              <a:xfrm>
                <a:off x="5003908" y="1229805"/>
                <a:ext cx="897741" cy="897741"/>
              </a:xfrm>
              <a:prstGeom prst="ellipse">
                <a:avLst/>
              </a:prstGeom>
              <a:solidFill>
                <a:srgbClr val="202A36"/>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67" name="Freeform 38">
                <a:extLst>
                  <a:ext uri="{FF2B5EF4-FFF2-40B4-BE49-F238E27FC236}">
                    <a16:creationId xmlns:a16="http://schemas.microsoft.com/office/drawing/2014/main" id="{78D8C3F5-5AA9-2CD5-8A52-4261A5A7653E}"/>
                  </a:ext>
                </a:extLst>
              </p:cNvPr>
              <p:cNvSpPr>
                <a:spLocks/>
              </p:cNvSpPr>
              <p:nvPr/>
            </p:nvSpPr>
            <p:spPr bwMode="auto">
              <a:xfrm>
                <a:off x="5060897" y="1255263"/>
                <a:ext cx="783764" cy="256483"/>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68" name="Oval 39">
                <a:extLst>
                  <a:ext uri="{FF2B5EF4-FFF2-40B4-BE49-F238E27FC236}">
                    <a16:creationId xmlns:a16="http://schemas.microsoft.com/office/drawing/2014/main" id="{0F78D1A5-579D-7AE2-8704-7D93F9808B68}"/>
                  </a:ext>
                </a:extLst>
              </p:cNvPr>
              <p:cNvSpPr>
                <a:spLocks noChangeArrowheads="1"/>
              </p:cNvSpPr>
              <p:nvPr/>
            </p:nvSpPr>
            <p:spPr bwMode="auto">
              <a:xfrm>
                <a:off x="5365810" y="1275260"/>
                <a:ext cx="180773" cy="163454"/>
              </a:xfrm>
              <a:prstGeom prst="ellipse">
                <a:avLst/>
              </a:prstGeom>
              <a:gradFill rotWithShape="1">
                <a:gsLst>
                  <a:gs pos="0">
                    <a:schemeClr val="bg1"/>
                  </a:gs>
                  <a:gs pos="99000">
                    <a:schemeClr val="bg1">
                      <a:lumMod val="7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nvGrpSpPr>
            <p:cNvPr id="42" name="Group 41">
              <a:extLst>
                <a:ext uri="{FF2B5EF4-FFF2-40B4-BE49-F238E27FC236}">
                  <a16:creationId xmlns:a16="http://schemas.microsoft.com/office/drawing/2014/main" id="{AACC7001-286B-9875-CF9C-BBE0F5CEDB20}"/>
                </a:ext>
              </a:extLst>
            </p:cNvPr>
            <p:cNvGrpSpPr>
              <a:grpSpLocks/>
            </p:cNvGrpSpPr>
            <p:nvPr/>
          </p:nvGrpSpPr>
          <p:grpSpPr bwMode="auto">
            <a:xfrm>
              <a:off x="1189038" y="1373188"/>
              <a:ext cx="755650" cy="755650"/>
              <a:chOff x="0" y="0"/>
              <a:chExt cx="1089" cy="1089"/>
            </a:xfrm>
          </p:grpSpPr>
          <p:sp>
            <p:nvSpPr>
              <p:cNvPr id="64" name="Oval 29">
                <a:extLst>
                  <a:ext uri="{FF2B5EF4-FFF2-40B4-BE49-F238E27FC236}">
                    <a16:creationId xmlns:a16="http://schemas.microsoft.com/office/drawing/2014/main" id="{E7129B09-473B-0391-0F83-900E5962C205}"/>
                  </a:ext>
                </a:extLst>
              </p:cNvPr>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65" name="Oval 32">
                <a:extLst>
                  <a:ext uri="{FF2B5EF4-FFF2-40B4-BE49-F238E27FC236}">
                    <a16:creationId xmlns:a16="http://schemas.microsoft.com/office/drawing/2014/main" id="{AFDD301C-2286-DD9E-1BF2-A736966407CC}"/>
                  </a:ext>
                </a:extLst>
              </p:cNvPr>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grpSp>
          <p:nvGrpSpPr>
            <p:cNvPr id="43" name="Group 46">
              <a:extLst>
                <a:ext uri="{FF2B5EF4-FFF2-40B4-BE49-F238E27FC236}">
                  <a16:creationId xmlns:a16="http://schemas.microsoft.com/office/drawing/2014/main" id="{E899CE2B-648F-985B-CE68-BB724CFE471F}"/>
                </a:ext>
              </a:extLst>
            </p:cNvPr>
            <p:cNvGrpSpPr>
              <a:grpSpLocks/>
            </p:cNvGrpSpPr>
            <p:nvPr/>
          </p:nvGrpSpPr>
          <p:grpSpPr bwMode="auto">
            <a:xfrm>
              <a:off x="1838326" y="1230313"/>
              <a:ext cx="755650" cy="755650"/>
              <a:chOff x="0" y="0"/>
              <a:chExt cx="1089" cy="1089"/>
            </a:xfrm>
          </p:grpSpPr>
          <p:sp>
            <p:nvSpPr>
              <p:cNvPr id="62" name="Oval 34">
                <a:extLst>
                  <a:ext uri="{FF2B5EF4-FFF2-40B4-BE49-F238E27FC236}">
                    <a16:creationId xmlns:a16="http://schemas.microsoft.com/office/drawing/2014/main" id="{F663E475-FAFA-E7C1-B239-FF1A5983AFE2}"/>
                  </a:ext>
                </a:extLst>
              </p:cNvPr>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63" name="Oval 37">
                <a:extLst>
                  <a:ext uri="{FF2B5EF4-FFF2-40B4-BE49-F238E27FC236}">
                    <a16:creationId xmlns:a16="http://schemas.microsoft.com/office/drawing/2014/main" id="{F469D01E-3CBE-4EFE-EE0A-F7A42F88672A}"/>
                  </a:ext>
                </a:extLst>
              </p:cNvPr>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44" name="Group 51">
              <a:extLst>
                <a:ext uri="{FF2B5EF4-FFF2-40B4-BE49-F238E27FC236}">
                  <a16:creationId xmlns:a16="http://schemas.microsoft.com/office/drawing/2014/main" id="{26422E37-23DE-B85A-2041-9D2B9A6E1842}"/>
                </a:ext>
              </a:extLst>
            </p:cNvPr>
            <p:cNvGrpSpPr>
              <a:grpSpLocks/>
            </p:cNvGrpSpPr>
            <p:nvPr/>
          </p:nvGrpSpPr>
          <p:grpSpPr bwMode="auto">
            <a:xfrm>
              <a:off x="1730376" y="1554163"/>
              <a:ext cx="755650" cy="755650"/>
              <a:chOff x="0" y="0"/>
              <a:chExt cx="1089" cy="1089"/>
            </a:xfrm>
          </p:grpSpPr>
          <p:sp>
            <p:nvSpPr>
              <p:cNvPr id="60" name="Oval 39">
                <a:extLst>
                  <a:ext uri="{FF2B5EF4-FFF2-40B4-BE49-F238E27FC236}">
                    <a16:creationId xmlns:a16="http://schemas.microsoft.com/office/drawing/2014/main" id="{B7B424F6-F824-DB00-BDFC-D70C3211B419}"/>
                  </a:ext>
                </a:extLst>
              </p:cNvPr>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headEnd/>
                <a:tailEnd/>
              </a:ln>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61" name="Oval 42">
                <a:extLst>
                  <a:ext uri="{FF2B5EF4-FFF2-40B4-BE49-F238E27FC236}">
                    <a16:creationId xmlns:a16="http://schemas.microsoft.com/office/drawing/2014/main" id="{8537FB31-4ADB-E9B5-E831-CA89B0D1A027}"/>
                  </a:ext>
                </a:extLst>
              </p:cNvPr>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45" name="Group 56">
              <a:extLst>
                <a:ext uri="{FF2B5EF4-FFF2-40B4-BE49-F238E27FC236}">
                  <a16:creationId xmlns:a16="http://schemas.microsoft.com/office/drawing/2014/main" id="{DC1DEB51-4394-23BC-A8D0-08D2C5E7060F}"/>
                </a:ext>
              </a:extLst>
            </p:cNvPr>
            <p:cNvGrpSpPr>
              <a:grpSpLocks/>
            </p:cNvGrpSpPr>
            <p:nvPr/>
          </p:nvGrpSpPr>
          <p:grpSpPr bwMode="auto">
            <a:xfrm>
              <a:off x="1262063" y="1697038"/>
              <a:ext cx="755650" cy="755650"/>
              <a:chOff x="0" y="0"/>
              <a:chExt cx="1089" cy="1089"/>
            </a:xfrm>
          </p:grpSpPr>
          <p:sp>
            <p:nvSpPr>
              <p:cNvPr id="58" name="Oval 44">
                <a:extLst>
                  <a:ext uri="{FF2B5EF4-FFF2-40B4-BE49-F238E27FC236}">
                    <a16:creationId xmlns:a16="http://schemas.microsoft.com/office/drawing/2014/main" id="{5EB104A7-9C96-2E29-E0F7-E78930ECC1D8}"/>
                  </a:ext>
                </a:extLst>
              </p:cNvPr>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sp>
            <p:nvSpPr>
              <p:cNvPr id="59" name="Oval 47">
                <a:extLst>
                  <a:ext uri="{FF2B5EF4-FFF2-40B4-BE49-F238E27FC236}">
                    <a16:creationId xmlns:a16="http://schemas.microsoft.com/office/drawing/2014/main" id="{22D5E792-73E1-2359-C865-3D81E4707802}"/>
                  </a:ext>
                </a:extLst>
              </p:cNvPr>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46" name="Group 61">
              <a:extLst>
                <a:ext uri="{FF2B5EF4-FFF2-40B4-BE49-F238E27FC236}">
                  <a16:creationId xmlns:a16="http://schemas.microsoft.com/office/drawing/2014/main" id="{6F2DB317-9B1D-60FE-57CB-A446BA1D5BE1}"/>
                </a:ext>
              </a:extLst>
            </p:cNvPr>
            <p:cNvGrpSpPr>
              <a:grpSpLocks/>
            </p:cNvGrpSpPr>
            <p:nvPr/>
          </p:nvGrpSpPr>
          <p:grpSpPr bwMode="auto">
            <a:xfrm>
              <a:off x="1765301" y="1985963"/>
              <a:ext cx="755650" cy="755650"/>
              <a:chOff x="0" y="0"/>
              <a:chExt cx="1089" cy="1089"/>
            </a:xfrm>
          </p:grpSpPr>
          <p:sp>
            <p:nvSpPr>
              <p:cNvPr id="56" name="Oval 49">
                <a:extLst>
                  <a:ext uri="{FF2B5EF4-FFF2-40B4-BE49-F238E27FC236}">
                    <a16:creationId xmlns:a16="http://schemas.microsoft.com/office/drawing/2014/main" id="{41DD8322-1D15-11C2-0C53-35B3A62E04DF}"/>
                  </a:ext>
                </a:extLst>
              </p:cNvPr>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headEnd/>
                <a:tailEnd/>
              </a:ln>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57" name="Oval 52">
                <a:extLst>
                  <a:ext uri="{FF2B5EF4-FFF2-40B4-BE49-F238E27FC236}">
                    <a16:creationId xmlns:a16="http://schemas.microsoft.com/office/drawing/2014/main" id="{24493124-6F60-0F42-4E76-FF1DDEDC18AA}"/>
                  </a:ext>
                </a:extLst>
              </p:cNvPr>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47" name="Group 66">
              <a:extLst>
                <a:ext uri="{FF2B5EF4-FFF2-40B4-BE49-F238E27FC236}">
                  <a16:creationId xmlns:a16="http://schemas.microsoft.com/office/drawing/2014/main" id="{6403601E-2796-E4C4-CE0A-8310CB3D5AB6}"/>
                </a:ext>
              </a:extLst>
            </p:cNvPr>
            <p:cNvGrpSpPr>
              <a:grpSpLocks/>
            </p:cNvGrpSpPr>
            <p:nvPr/>
          </p:nvGrpSpPr>
          <p:grpSpPr bwMode="auto">
            <a:xfrm>
              <a:off x="2270126" y="1770063"/>
              <a:ext cx="755650" cy="755650"/>
              <a:chOff x="0" y="0"/>
              <a:chExt cx="1089" cy="1089"/>
            </a:xfrm>
          </p:grpSpPr>
          <p:sp>
            <p:nvSpPr>
              <p:cNvPr id="54" name="Oval 54">
                <a:extLst>
                  <a:ext uri="{FF2B5EF4-FFF2-40B4-BE49-F238E27FC236}">
                    <a16:creationId xmlns:a16="http://schemas.microsoft.com/office/drawing/2014/main" id="{F53B6576-2951-159F-0F9F-B6D13A0977E2}"/>
                  </a:ext>
                </a:extLst>
              </p:cNvPr>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headEnd/>
                <a:tailEnd/>
              </a:ln>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55" name="Oval 57">
                <a:extLst>
                  <a:ext uri="{FF2B5EF4-FFF2-40B4-BE49-F238E27FC236}">
                    <a16:creationId xmlns:a16="http://schemas.microsoft.com/office/drawing/2014/main" id="{012ABFA4-A6D5-3646-AADB-4F267600338E}"/>
                  </a:ext>
                </a:extLst>
              </p:cNvPr>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48" name="Group 71">
              <a:extLst>
                <a:ext uri="{FF2B5EF4-FFF2-40B4-BE49-F238E27FC236}">
                  <a16:creationId xmlns:a16="http://schemas.microsoft.com/office/drawing/2014/main" id="{C8891063-A2AA-5E51-44C0-DDE25E29B040}"/>
                </a:ext>
              </a:extLst>
            </p:cNvPr>
            <p:cNvGrpSpPr>
              <a:grpSpLocks/>
            </p:cNvGrpSpPr>
            <p:nvPr/>
          </p:nvGrpSpPr>
          <p:grpSpPr bwMode="auto">
            <a:xfrm>
              <a:off x="2630488" y="1697038"/>
              <a:ext cx="755650" cy="755648"/>
              <a:chOff x="0" y="0"/>
              <a:chExt cx="1089" cy="1089"/>
            </a:xfrm>
          </p:grpSpPr>
          <p:sp>
            <p:nvSpPr>
              <p:cNvPr id="52" name="Oval 59">
                <a:extLst>
                  <a:ext uri="{FF2B5EF4-FFF2-40B4-BE49-F238E27FC236}">
                    <a16:creationId xmlns:a16="http://schemas.microsoft.com/office/drawing/2014/main" id="{07FE127C-4DE3-81DA-D8EA-1C804D87A676}"/>
                  </a:ext>
                </a:extLst>
              </p:cNvPr>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headEnd/>
                <a:tailEnd/>
              </a:ln>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53" name="Oval 62">
                <a:extLst>
                  <a:ext uri="{FF2B5EF4-FFF2-40B4-BE49-F238E27FC236}">
                    <a16:creationId xmlns:a16="http://schemas.microsoft.com/office/drawing/2014/main" id="{69156D9C-2AD2-913A-ADE9-EBFE44626826}"/>
                  </a:ext>
                </a:extLst>
              </p:cNvPr>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49" name="Group 76">
              <a:extLst>
                <a:ext uri="{FF2B5EF4-FFF2-40B4-BE49-F238E27FC236}">
                  <a16:creationId xmlns:a16="http://schemas.microsoft.com/office/drawing/2014/main" id="{37355EBC-33C7-F2DF-0ED5-9E5C79EA47DF}"/>
                </a:ext>
              </a:extLst>
            </p:cNvPr>
            <p:cNvGrpSpPr>
              <a:grpSpLocks/>
            </p:cNvGrpSpPr>
            <p:nvPr/>
          </p:nvGrpSpPr>
          <p:grpSpPr bwMode="auto">
            <a:xfrm>
              <a:off x="1081088" y="1889125"/>
              <a:ext cx="2368550" cy="2665412"/>
              <a:chOff x="0" y="0"/>
              <a:chExt cx="1492" cy="1679"/>
            </a:xfrm>
          </p:grpSpPr>
          <p:sp>
            <p:nvSpPr>
              <p:cNvPr id="50" name="Freeform 64">
                <a:extLst>
                  <a:ext uri="{FF2B5EF4-FFF2-40B4-BE49-F238E27FC236}">
                    <a16:creationId xmlns:a16="http://schemas.microsoft.com/office/drawing/2014/main" id="{A903C7CB-6884-7BC0-E1CF-03C64FC6B50F}"/>
                  </a:ext>
                </a:extLst>
              </p:cNvPr>
              <p:cNvSpPr>
                <a:spLocks noChangeArrowheads="1"/>
              </p:cNvSpPr>
              <p:nvPr/>
            </p:nvSpPr>
            <p:spPr bwMode="auto">
              <a:xfrm>
                <a:off x="0" y="0"/>
                <a:ext cx="1492" cy="373"/>
              </a:xfrm>
              <a:custGeom>
                <a:avLst/>
                <a:gdLst>
                  <a:gd name="T0" fmla="*/ 710 w 1492"/>
                  <a:gd name="T1" fmla="*/ 350 h 373"/>
                  <a:gd name="T2" fmla="*/ 605 w 1492"/>
                  <a:gd name="T3" fmla="*/ 343 h 373"/>
                  <a:gd name="T4" fmla="*/ 505 w 1492"/>
                  <a:gd name="T5" fmla="*/ 329 h 373"/>
                  <a:gd name="T6" fmla="*/ 413 w 1492"/>
                  <a:gd name="T7" fmla="*/ 308 h 373"/>
                  <a:gd name="T8" fmla="*/ 328 w 1492"/>
                  <a:gd name="T9" fmla="*/ 281 h 373"/>
                  <a:gd name="T10" fmla="*/ 251 w 1492"/>
                  <a:gd name="T11" fmla="*/ 248 h 373"/>
                  <a:gd name="T12" fmla="*/ 185 w 1492"/>
                  <a:gd name="T13" fmla="*/ 210 h 373"/>
                  <a:gd name="T14" fmla="*/ 131 w 1492"/>
                  <a:gd name="T15" fmla="*/ 167 h 373"/>
                  <a:gd name="T16" fmla="*/ 89 w 1492"/>
                  <a:gd name="T17" fmla="*/ 121 h 373"/>
                  <a:gd name="T18" fmla="*/ 61 w 1492"/>
                  <a:gd name="T19" fmla="*/ 71 h 373"/>
                  <a:gd name="T20" fmla="*/ 48 w 1492"/>
                  <a:gd name="T21" fmla="*/ 18 h 373"/>
                  <a:gd name="T22" fmla="*/ 0 w 1492"/>
                  <a:gd name="T23" fmla="*/ 0 h 373"/>
                  <a:gd name="T24" fmla="*/ 9 w 1492"/>
                  <a:gd name="T25" fmla="*/ 57 h 373"/>
                  <a:gd name="T26" fmla="*/ 34 w 1492"/>
                  <a:gd name="T27" fmla="*/ 112 h 373"/>
                  <a:gd name="T28" fmla="*/ 74 w 1492"/>
                  <a:gd name="T29" fmla="*/ 162 h 373"/>
                  <a:gd name="T30" fmla="*/ 127 w 1492"/>
                  <a:gd name="T31" fmla="*/ 209 h 373"/>
                  <a:gd name="T32" fmla="*/ 194 w 1492"/>
                  <a:gd name="T33" fmla="*/ 251 h 373"/>
                  <a:gd name="T34" fmla="*/ 272 w 1492"/>
                  <a:gd name="T35" fmla="*/ 288 h 373"/>
                  <a:gd name="T36" fmla="*/ 359 w 1492"/>
                  <a:gd name="T37" fmla="*/ 319 h 373"/>
                  <a:gd name="T38" fmla="*/ 456 w 1492"/>
                  <a:gd name="T39" fmla="*/ 343 h 373"/>
                  <a:gd name="T40" fmla="*/ 560 w 1492"/>
                  <a:gd name="T41" fmla="*/ 362 h 373"/>
                  <a:gd name="T42" fmla="*/ 670 w 1492"/>
                  <a:gd name="T43" fmla="*/ 372 h 373"/>
                  <a:gd name="T44" fmla="*/ 746 w 1492"/>
                  <a:gd name="T45" fmla="*/ 373 h 373"/>
                  <a:gd name="T46" fmla="*/ 860 w 1492"/>
                  <a:gd name="T47" fmla="*/ 369 h 373"/>
                  <a:gd name="T48" fmla="*/ 967 w 1492"/>
                  <a:gd name="T49" fmla="*/ 356 h 373"/>
                  <a:gd name="T50" fmla="*/ 1070 w 1492"/>
                  <a:gd name="T51" fmla="*/ 337 h 373"/>
                  <a:gd name="T52" fmla="*/ 1163 w 1492"/>
                  <a:gd name="T53" fmla="*/ 310 h 373"/>
                  <a:gd name="T54" fmla="*/ 1247 w 1492"/>
                  <a:gd name="T55" fmla="*/ 276 h 373"/>
                  <a:gd name="T56" fmla="*/ 1321 w 1492"/>
                  <a:gd name="T57" fmla="*/ 237 h 373"/>
                  <a:gd name="T58" fmla="*/ 1385 w 1492"/>
                  <a:gd name="T59" fmla="*/ 193 h 373"/>
                  <a:gd name="T60" fmla="*/ 1434 w 1492"/>
                  <a:gd name="T61" fmla="*/ 145 h 373"/>
                  <a:gd name="T62" fmla="*/ 1469 w 1492"/>
                  <a:gd name="T63" fmla="*/ 93 h 373"/>
                  <a:gd name="T64" fmla="*/ 1488 w 1492"/>
                  <a:gd name="T65" fmla="*/ 38 h 373"/>
                  <a:gd name="T66" fmla="*/ 1445 w 1492"/>
                  <a:gd name="T67" fmla="*/ 0 h 373"/>
                  <a:gd name="T68" fmla="*/ 1441 w 1492"/>
                  <a:gd name="T69" fmla="*/ 36 h 373"/>
                  <a:gd name="T70" fmla="*/ 1423 w 1492"/>
                  <a:gd name="T71" fmla="*/ 88 h 373"/>
                  <a:gd name="T72" fmla="*/ 1391 w 1492"/>
                  <a:gd name="T73" fmla="*/ 136 h 373"/>
                  <a:gd name="T74" fmla="*/ 1344 w 1492"/>
                  <a:gd name="T75" fmla="*/ 181 h 373"/>
                  <a:gd name="T76" fmla="*/ 1286 w 1492"/>
                  <a:gd name="T77" fmla="*/ 223 h 373"/>
                  <a:gd name="T78" fmla="*/ 1216 w 1492"/>
                  <a:gd name="T79" fmla="*/ 259 h 373"/>
                  <a:gd name="T80" fmla="*/ 1137 w 1492"/>
                  <a:gd name="T81" fmla="*/ 290 h 373"/>
                  <a:gd name="T82" fmla="*/ 1049 w 1492"/>
                  <a:gd name="T83" fmla="*/ 316 h 373"/>
                  <a:gd name="T84" fmla="*/ 955 w 1492"/>
                  <a:gd name="T85" fmla="*/ 334 h 373"/>
                  <a:gd name="T86" fmla="*/ 852 w 1492"/>
                  <a:gd name="T87" fmla="*/ 346 h 373"/>
                  <a:gd name="T88" fmla="*/ 746 w 1492"/>
                  <a:gd name="T89" fmla="*/ 350 h 3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92"/>
                  <a:gd name="T136" fmla="*/ 0 h 373"/>
                  <a:gd name="T137" fmla="*/ 1492 w 1492"/>
                  <a:gd name="T138" fmla="*/ 373 h 3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92" h="373">
                    <a:moveTo>
                      <a:pt x="746" y="350"/>
                    </a:moveTo>
                    <a:lnTo>
                      <a:pt x="746" y="350"/>
                    </a:lnTo>
                    <a:lnTo>
                      <a:pt x="710" y="350"/>
                    </a:lnTo>
                    <a:lnTo>
                      <a:pt x="675" y="349"/>
                    </a:lnTo>
                    <a:lnTo>
                      <a:pt x="640" y="346"/>
                    </a:lnTo>
                    <a:lnTo>
                      <a:pt x="605" y="343"/>
                    </a:lnTo>
                    <a:lnTo>
                      <a:pt x="571" y="340"/>
                    </a:lnTo>
                    <a:lnTo>
                      <a:pt x="537" y="334"/>
                    </a:lnTo>
                    <a:lnTo>
                      <a:pt x="505" y="329"/>
                    </a:lnTo>
                    <a:lnTo>
                      <a:pt x="474" y="323"/>
                    </a:lnTo>
                    <a:lnTo>
                      <a:pt x="443" y="316"/>
                    </a:lnTo>
                    <a:lnTo>
                      <a:pt x="413" y="308"/>
                    </a:lnTo>
                    <a:lnTo>
                      <a:pt x="383" y="299"/>
                    </a:lnTo>
                    <a:lnTo>
                      <a:pt x="355" y="290"/>
                    </a:lnTo>
                    <a:lnTo>
                      <a:pt x="328" y="281"/>
                    </a:lnTo>
                    <a:lnTo>
                      <a:pt x="302" y="271"/>
                    </a:lnTo>
                    <a:lnTo>
                      <a:pt x="276" y="259"/>
                    </a:lnTo>
                    <a:lnTo>
                      <a:pt x="251" y="248"/>
                    </a:lnTo>
                    <a:lnTo>
                      <a:pt x="228" y="236"/>
                    </a:lnTo>
                    <a:lnTo>
                      <a:pt x="206" y="223"/>
                    </a:lnTo>
                    <a:lnTo>
                      <a:pt x="185" y="210"/>
                    </a:lnTo>
                    <a:lnTo>
                      <a:pt x="166" y="196"/>
                    </a:lnTo>
                    <a:lnTo>
                      <a:pt x="148" y="181"/>
                    </a:lnTo>
                    <a:lnTo>
                      <a:pt x="131" y="167"/>
                    </a:lnTo>
                    <a:lnTo>
                      <a:pt x="115" y="152"/>
                    </a:lnTo>
                    <a:lnTo>
                      <a:pt x="101" y="136"/>
                    </a:lnTo>
                    <a:lnTo>
                      <a:pt x="89" y="121"/>
                    </a:lnTo>
                    <a:lnTo>
                      <a:pt x="78" y="104"/>
                    </a:lnTo>
                    <a:lnTo>
                      <a:pt x="69" y="88"/>
                    </a:lnTo>
                    <a:lnTo>
                      <a:pt x="61" y="71"/>
                    </a:lnTo>
                    <a:lnTo>
                      <a:pt x="54" y="53"/>
                    </a:lnTo>
                    <a:lnTo>
                      <a:pt x="51" y="36"/>
                    </a:lnTo>
                    <a:lnTo>
                      <a:pt x="48" y="18"/>
                    </a:lnTo>
                    <a:lnTo>
                      <a:pt x="47" y="0"/>
                    </a:lnTo>
                    <a:lnTo>
                      <a:pt x="0" y="0"/>
                    </a:lnTo>
                    <a:lnTo>
                      <a:pt x="1" y="20"/>
                    </a:lnTo>
                    <a:lnTo>
                      <a:pt x="4" y="38"/>
                    </a:lnTo>
                    <a:lnTo>
                      <a:pt x="9" y="57"/>
                    </a:lnTo>
                    <a:lnTo>
                      <a:pt x="16" y="75"/>
                    </a:lnTo>
                    <a:lnTo>
                      <a:pt x="23" y="93"/>
                    </a:lnTo>
                    <a:lnTo>
                      <a:pt x="34" y="112"/>
                    </a:lnTo>
                    <a:lnTo>
                      <a:pt x="45" y="128"/>
                    </a:lnTo>
                    <a:lnTo>
                      <a:pt x="58" y="145"/>
                    </a:lnTo>
                    <a:lnTo>
                      <a:pt x="74" y="162"/>
                    </a:lnTo>
                    <a:lnTo>
                      <a:pt x="91" y="178"/>
                    </a:lnTo>
                    <a:lnTo>
                      <a:pt x="107" y="193"/>
                    </a:lnTo>
                    <a:lnTo>
                      <a:pt x="127" y="209"/>
                    </a:lnTo>
                    <a:lnTo>
                      <a:pt x="148" y="223"/>
                    </a:lnTo>
                    <a:lnTo>
                      <a:pt x="171" y="237"/>
                    </a:lnTo>
                    <a:lnTo>
                      <a:pt x="194" y="251"/>
                    </a:lnTo>
                    <a:lnTo>
                      <a:pt x="219" y="264"/>
                    </a:lnTo>
                    <a:lnTo>
                      <a:pt x="245" y="276"/>
                    </a:lnTo>
                    <a:lnTo>
                      <a:pt x="272" y="288"/>
                    </a:lnTo>
                    <a:lnTo>
                      <a:pt x="299" y="299"/>
                    </a:lnTo>
                    <a:lnTo>
                      <a:pt x="329" y="310"/>
                    </a:lnTo>
                    <a:lnTo>
                      <a:pt x="359" y="319"/>
                    </a:lnTo>
                    <a:lnTo>
                      <a:pt x="390" y="328"/>
                    </a:lnTo>
                    <a:lnTo>
                      <a:pt x="422" y="337"/>
                    </a:lnTo>
                    <a:lnTo>
                      <a:pt x="456" y="343"/>
                    </a:lnTo>
                    <a:lnTo>
                      <a:pt x="490" y="351"/>
                    </a:lnTo>
                    <a:lnTo>
                      <a:pt x="525" y="356"/>
                    </a:lnTo>
                    <a:lnTo>
                      <a:pt x="560" y="362"/>
                    </a:lnTo>
                    <a:lnTo>
                      <a:pt x="596" y="365"/>
                    </a:lnTo>
                    <a:lnTo>
                      <a:pt x="632" y="369"/>
                    </a:lnTo>
                    <a:lnTo>
                      <a:pt x="670" y="372"/>
                    </a:lnTo>
                    <a:lnTo>
                      <a:pt x="707" y="373"/>
                    </a:lnTo>
                    <a:lnTo>
                      <a:pt x="746" y="373"/>
                    </a:lnTo>
                    <a:lnTo>
                      <a:pt x="785" y="373"/>
                    </a:lnTo>
                    <a:lnTo>
                      <a:pt x="822" y="372"/>
                    </a:lnTo>
                    <a:lnTo>
                      <a:pt x="860" y="369"/>
                    </a:lnTo>
                    <a:lnTo>
                      <a:pt x="896" y="365"/>
                    </a:lnTo>
                    <a:lnTo>
                      <a:pt x="933" y="362"/>
                    </a:lnTo>
                    <a:lnTo>
                      <a:pt x="967" y="356"/>
                    </a:lnTo>
                    <a:lnTo>
                      <a:pt x="1002" y="351"/>
                    </a:lnTo>
                    <a:lnTo>
                      <a:pt x="1036" y="343"/>
                    </a:lnTo>
                    <a:lnTo>
                      <a:pt x="1070" y="337"/>
                    </a:lnTo>
                    <a:lnTo>
                      <a:pt x="1102" y="328"/>
                    </a:lnTo>
                    <a:lnTo>
                      <a:pt x="1133" y="319"/>
                    </a:lnTo>
                    <a:lnTo>
                      <a:pt x="1163" y="310"/>
                    </a:lnTo>
                    <a:lnTo>
                      <a:pt x="1193" y="299"/>
                    </a:lnTo>
                    <a:lnTo>
                      <a:pt x="1220" y="288"/>
                    </a:lnTo>
                    <a:lnTo>
                      <a:pt x="1247" y="276"/>
                    </a:lnTo>
                    <a:lnTo>
                      <a:pt x="1273" y="264"/>
                    </a:lnTo>
                    <a:lnTo>
                      <a:pt x="1298" y="251"/>
                    </a:lnTo>
                    <a:lnTo>
                      <a:pt x="1321" y="237"/>
                    </a:lnTo>
                    <a:lnTo>
                      <a:pt x="1344" y="223"/>
                    </a:lnTo>
                    <a:lnTo>
                      <a:pt x="1365" y="209"/>
                    </a:lnTo>
                    <a:lnTo>
                      <a:pt x="1385" y="193"/>
                    </a:lnTo>
                    <a:lnTo>
                      <a:pt x="1401" y="178"/>
                    </a:lnTo>
                    <a:lnTo>
                      <a:pt x="1418" y="162"/>
                    </a:lnTo>
                    <a:lnTo>
                      <a:pt x="1434" y="145"/>
                    </a:lnTo>
                    <a:lnTo>
                      <a:pt x="1447" y="128"/>
                    </a:lnTo>
                    <a:lnTo>
                      <a:pt x="1458" y="112"/>
                    </a:lnTo>
                    <a:lnTo>
                      <a:pt x="1469" y="93"/>
                    </a:lnTo>
                    <a:lnTo>
                      <a:pt x="1476" y="75"/>
                    </a:lnTo>
                    <a:lnTo>
                      <a:pt x="1483" y="57"/>
                    </a:lnTo>
                    <a:lnTo>
                      <a:pt x="1488" y="38"/>
                    </a:lnTo>
                    <a:lnTo>
                      <a:pt x="1491" y="20"/>
                    </a:lnTo>
                    <a:lnTo>
                      <a:pt x="1492" y="0"/>
                    </a:lnTo>
                    <a:lnTo>
                      <a:pt x="1445" y="0"/>
                    </a:lnTo>
                    <a:lnTo>
                      <a:pt x="1444" y="18"/>
                    </a:lnTo>
                    <a:lnTo>
                      <a:pt x="1441" y="36"/>
                    </a:lnTo>
                    <a:lnTo>
                      <a:pt x="1438" y="53"/>
                    </a:lnTo>
                    <a:lnTo>
                      <a:pt x="1431" y="71"/>
                    </a:lnTo>
                    <a:lnTo>
                      <a:pt x="1423" y="88"/>
                    </a:lnTo>
                    <a:lnTo>
                      <a:pt x="1414" y="104"/>
                    </a:lnTo>
                    <a:lnTo>
                      <a:pt x="1403" y="121"/>
                    </a:lnTo>
                    <a:lnTo>
                      <a:pt x="1391" y="136"/>
                    </a:lnTo>
                    <a:lnTo>
                      <a:pt x="1377" y="152"/>
                    </a:lnTo>
                    <a:lnTo>
                      <a:pt x="1361" y="167"/>
                    </a:lnTo>
                    <a:lnTo>
                      <a:pt x="1344" y="181"/>
                    </a:lnTo>
                    <a:lnTo>
                      <a:pt x="1326" y="196"/>
                    </a:lnTo>
                    <a:lnTo>
                      <a:pt x="1307" y="210"/>
                    </a:lnTo>
                    <a:lnTo>
                      <a:pt x="1286" y="223"/>
                    </a:lnTo>
                    <a:lnTo>
                      <a:pt x="1264" y="236"/>
                    </a:lnTo>
                    <a:lnTo>
                      <a:pt x="1241" y="248"/>
                    </a:lnTo>
                    <a:lnTo>
                      <a:pt x="1216" y="259"/>
                    </a:lnTo>
                    <a:lnTo>
                      <a:pt x="1190" y="271"/>
                    </a:lnTo>
                    <a:lnTo>
                      <a:pt x="1164" y="281"/>
                    </a:lnTo>
                    <a:lnTo>
                      <a:pt x="1137" y="290"/>
                    </a:lnTo>
                    <a:lnTo>
                      <a:pt x="1109" y="299"/>
                    </a:lnTo>
                    <a:lnTo>
                      <a:pt x="1079" y="308"/>
                    </a:lnTo>
                    <a:lnTo>
                      <a:pt x="1049" y="316"/>
                    </a:lnTo>
                    <a:lnTo>
                      <a:pt x="1018" y="323"/>
                    </a:lnTo>
                    <a:lnTo>
                      <a:pt x="987" y="329"/>
                    </a:lnTo>
                    <a:lnTo>
                      <a:pt x="955" y="334"/>
                    </a:lnTo>
                    <a:lnTo>
                      <a:pt x="921" y="340"/>
                    </a:lnTo>
                    <a:lnTo>
                      <a:pt x="887" y="343"/>
                    </a:lnTo>
                    <a:lnTo>
                      <a:pt x="852" y="346"/>
                    </a:lnTo>
                    <a:lnTo>
                      <a:pt x="817" y="349"/>
                    </a:lnTo>
                    <a:lnTo>
                      <a:pt x="782" y="350"/>
                    </a:lnTo>
                    <a:lnTo>
                      <a:pt x="746" y="350"/>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sp>
            <p:nvSpPr>
              <p:cNvPr id="51" name="Freeform 65">
                <a:extLst>
                  <a:ext uri="{FF2B5EF4-FFF2-40B4-BE49-F238E27FC236}">
                    <a16:creationId xmlns:a16="http://schemas.microsoft.com/office/drawing/2014/main" id="{EEECC287-C7D2-BFFF-0448-23D2479B304D}"/>
                  </a:ext>
                </a:extLst>
              </p:cNvPr>
              <p:cNvSpPr>
                <a:spLocks noChangeArrowheads="1"/>
              </p:cNvSpPr>
              <p:nvPr/>
            </p:nvSpPr>
            <p:spPr bwMode="auto">
              <a:xfrm>
                <a:off x="5" y="47"/>
                <a:ext cx="1482" cy="1632"/>
              </a:xfrm>
              <a:custGeom>
                <a:avLst/>
                <a:gdLst>
                  <a:gd name="T0" fmla="*/ 1481 w 1482"/>
                  <a:gd name="T1" fmla="*/ 0 h 1632"/>
                  <a:gd name="T2" fmla="*/ 1469 w 1482"/>
                  <a:gd name="T3" fmla="*/ 35 h 1632"/>
                  <a:gd name="T4" fmla="*/ 1452 w 1482"/>
                  <a:gd name="T5" fmla="*/ 67 h 1632"/>
                  <a:gd name="T6" fmla="*/ 1429 w 1482"/>
                  <a:gd name="T7" fmla="*/ 98 h 1632"/>
                  <a:gd name="T8" fmla="*/ 1399 w 1482"/>
                  <a:gd name="T9" fmla="*/ 129 h 1632"/>
                  <a:gd name="T10" fmla="*/ 1365 w 1482"/>
                  <a:gd name="T11" fmla="*/ 158 h 1632"/>
                  <a:gd name="T12" fmla="*/ 1326 w 1482"/>
                  <a:gd name="T13" fmla="*/ 184 h 1632"/>
                  <a:gd name="T14" fmla="*/ 1284 w 1482"/>
                  <a:gd name="T15" fmla="*/ 210 h 1632"/>
                  <a:gd name="T16" fmla="*/ 1236 w 1482"/>
                  <a:gd name="T17" fmla="*/ 232 h 1632"/>
                  <a:gd name="T18" fmla="*/ 1185 w 1482"/>
                  <a:gd name="T19" fmla="*/ 252 h 1632"/>
                  <a:gd name="T20" fmla="*/ 1130 w 1482"/>
                  <a:gd name="T21" fmla="*/ 272 h 1632"/>
                  <a:gd name="T22" fmla="*/ 1071 w 1482"/>
                  <a:gd name="T23" fmla="*/ 287 h 1632"/>
                  <a:gd name="T24" fmla="*/ 1010 w 1482"/>
                  <a:gd name="T25" fmla="*/ 302 h 1632"/>
                  <a:gd name="T26" fmla="*/ 947 w 1482"/>
                  <a:gd name="T27" fmla="*/ 312 h 1632"/>
                  <a:gd name="T28" fmla="*/ 880 w 1482"/>
                  <a:gd name="T29" fmla="*/ 320 h 1632"/>
                  <a:gd name="T30" fmla="*/ 811 w 1482"/>
                  <a:gd name="T31" fmla="*/ 325 h 1632"/>
                  <a:gd name="T32" fmla="*/ 741 w 1482"/>
                  <a:gd name="T33" fmla="*/ 326 h 1632"/>
                  <a:gd name="T34" fmla="*/ 706 w 1482"/>
                  <a:gd name="T35" fmla="*/ 326 h 1632"/>
                  <a:gd name="T36" fmla="*/ 636 w 1482"/>
                  <a:gd name="T37" fmla="*/ 322 h 1632"/>
                  <a:gd name="T38" fmla="*/ 569 w 1482"/>
                  <a:gd name="T39" fmla="*/ 316 h 1632"/>
                  <a:gd name="T40" fmla="*/ 503 w 1482"/>
                  <a:gd name="T41" fmla="*/ 307 h 1632"/>
                  <a:gd name="T42" fmla="*/ 441 w 1482"/>
                  <a:gd name="T43" fmla="*/ 295 h 1632"/>
                  <a:gd name="T44" fmla="*/ 381 w 1482"/>
                  <a:gd name="T45" fmla="*/ 280 h 1632"/>
                  <a:gd name="T46" fmla="*/ 324 w 1482"/>
                  <a:gd name="T47" fmla="*/ 263 h 1632"/>
                  <a:gd name="T48" fmla="*/ 271 w 1482"/>
                  <a:gd name="T49" fmla="*/ 243 h 1632"/>
                  <a:gd name="T50" fmla="*/ 222 w 1482"/>
                  <a:gd name="T51" fmla="*/ 221 h 1632"/>
                  <a:gd name="T52" fmla="*/ 176 w 1482"/>
                  <a:gd name="T53" fmla="*/ 197 h 1632"/>
                  <a:gd name="T54" fmla="*/ 135 w 1482"/>
                  <a:gd name="T55" fmla="*/ 171 h 1632"/>
                  <a:gd name="T56" fmla="*/ 99 w 1482"/>
                  <a:gd name="T57" fmla="*/ 144 h 1632"/>
                  <a:gd name="T58" fmla="*/ 68 w 1482"/>
                  <a:gd name="T59" fmla="*/ 114 h 1632"/>
                  <a:gd name="T60" fmla="*/ 42 w 1482"/>
                  <a:gd name="T61" fmla="*/ 83 h 1632"/>
                  <a:gd name="T62" fmla="*/ 21 w 1482"/>
                  <a:gd name="T63" fmla="*/ 50 h 1632"/>
                  <a:gd name="T64" fmla="*/ 5 w 1482"/>
                  <a:gd name="T65" fmla="*/ 18 h 1632"/>
                  <a:gd name="T66" fmla="*/ 1 w 1482"/>
                  <a:gd name="T67" fmla="*/ 0 h 1632"/>
                  <a:gd name="T68" fmla="*/ 0 w 1482"/>
                  <a:gd name="T69" fmla="*/ 0 h 1632"/>
                  <a:gd name="T70" fmla="*/ 371 w 1482"/>
                  <a:gd name="T71" fmla="*/ 1469 h 1632"/>
                  <a:gd name="T72" fmla="*/ 377 w 1482"/>
                  <a:gd name="T73" fmla="*/ 1486 h 1632"/>
                  <a:gd name="T74" fmla="*/ 398 w 1482"/>
                  <a:gd name="T75" fmla="*/ 1518 h 1632"/>
                  <a:gd name="T76" fmla="*/ 429 w 1482"/>
                  <a:gd name="T77" fmla="*/ 1548 h 1632"/>
                  <a:gd name="T78" fmla="*/ 469 w 1482"/>
                  <a:gd name="T79" fmla="*/ 1574 h 1632"/>
                  <a:gd name="T80" fmla="*/ 520 w 1482"/>
                  <a:gd name="T81" fmla="*/ 1596 h 1632"/>
                  <a:gd name="T82" fmla="*/ 575 w 1482"/>
                  <a:gd name="T83" fmla="*/ 1613 h 1632"/>
                  <a:gd name="T84" fmla="*/ 639 w 1482"/>
                  <a:gd name="T85" fmla="*/ 1624 h 1632"/>
                  <a:gd name="T86" fmla="*/ 706 w 1482"/>
                  <a:gd name="T87" fmla="*/ 1631 h 1632"/>
                  <a:gd name="T88" fmla="*/ 741 w 1482"/>
                  <a:gd name="T89" fmla="*/ 1632 h 1632"/>
                  <a:gd name="T90" fmla="*/ 811 w 1482"/>
                  <a:gd name="T91" fmla="*/ 1628 h 1632"/>
                  <a:gd name="T92" fmla="*/ 876 w 1482"/>
                  <a:gd name="T93" fmla="*/ 1619 h 1632"/>
                  <a:gd name="T94" fmla="*/ 935 w 1482"/>
                  <a:gd name="T95" fmla="*/ 1605 h 1632"/>
                  <a:gd name="T96" fmla="*/ 988 w 1482"/>
                  <a:gd name="T97" fmla="*/ 1585 h 1632"/>
                  <a:gd name="T98" fmla="*/ 1034 w 1482"/>
                  <a:gd name="T99" fmla="*/ 1561 h 1632"/>
                  <a:gd name="T100" fmla="*/ 1070 w 1482"/>
                  <a:gd name="T101" fmla="*/ 1534 h 1632"/>
                  <a:gd name="T102" fmla="*/ 1096 w 1482"/>
                  <a:gd name="T103" fmla="*/ 1502 h 1632"/>
                  <a:gd name="T104" fmla="*/ 1111 w 1482"/>
                  <a:gd name="T105" fmla="*/ 1469 h 1632"/>
                  <a:gd name="T106" fmla="*/ 1482 w 1482"/>
                  <a:gd name="T107" fmla="*/ 0 h 1632"/>
                  <a:gd name="T108" fmla="*/ 1481 w 1482"/>
                  <a:gd name="T109" fmla="*/ 0 h 1632"/>
                  <a:gd name="T110" fmla="*/ 1481 w 1482"/>
                  <a:gd name="T111" fmla="*/ 0 h 16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82"/>
                  <a:gd name="T169" fmla="*/ 0 h 1632"/>
                  <a:gd name="T170" fmla="*/ 1482 w 1482"/>
                  <a:gd name="T171" fmla="*/ 1632 h 16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82" h="1632">
                    <a:moveTo>
                      <a:pt x="1481" y="0"/>
                    </a:moveTo>
                    <a:lnTo>
                      <a:pt x="1481" y="0"/>
                    </a:lnTo>
                    <a:lnTo>
                      <a:pt x="1477" y="18"/>
                    </a:lnTo>
                    <a:lnTo>
                      <a:pt x="1469" y="35"/>
                    </a:lnTo>
                    <a:lnTo>
                      <a:pt x="1461" y="50"/>
                    </a:lnTo>
                    <a:lnTo>
                      <a:pt x="1452" y="67"/>
                    </a:lnTo>
                    <a:lnTo>
                      <a:pt x="1440" y="83"/>
                    </a:lnTo>
                    <a:lnTo>
                      <a:pt x="1429" y="98"/>
                    </a:lnTo>
                    <a:lnTo>
                      <a:pt x="1414" y="114"/>
                    </a:lnTo>
                    <a:lnTo>
                      <a:pt x="1399" y="129"/>
                    </a:lnTo>
                    <a:lnTo>
                      <a:pt x="1383" y="144"/>
                    </a:lnTo>
                    <a:lnTo>
                      <a:pt x="1365" y="158"/>
                    </a:lnTo>
                    <a:lnTo>
                      <a:pt x="1347" y="171"/>
                    </a:lnTo>
                    <a:lnTo>
                      <a:pt x="1326" y="184"/>
                    </a:lnTo>
                    <a:lnTo>
                      <a:pt x="1306" y="197"/>
                    </a:lnTo>
                    <a:lnTo>
                      <a:pt x="1284" y="210"/>
                    </a:lnTo>
                    <a:lnTo>
                      <a:pt x="1260" y="221"/>
                    </a:lnTo>
                    <a:lnTo>
                      <a:pt x="1236" y="232"/>
                    </a:lnTo>
                    <a:lnTo>
                      <a:pt x="1211" y="243"/>
                    </a:lnTo>
                    <a:lnTo>
                      <a:pt x="1185" y="252"/>
                    </a:lnTo>
                    <a:lnTo>
                      <a:pt x="1158" y="263"/>
                    </a:lnTo>
                    <a:lnTo>
                      <a:pt x="1130" y="272"/>
                    </a:lnTo>
                    <a:lnTo>
                      <a:pt x="1101" y="280"/>
                    </a:lnTo>
                    <a:lnTo>
                      <a:pt x="1071" y="287"/>
                    </a:lnTo>
                    <a:lnTo>
                      <a:pt x="1041" y="295"/>
                    </a:lnTo>
                    <a:lnTo>
                      <a:pt x="1010" y="302"/>
                    </a:lnTo>
                    <a:lnTo>
                      <a:pt x="979" y="307"/>
                    </a:lnTo>
                    <a:lnTo>
                      <a:pt x="947" y="312"/>
                    </a:lnTo>
                    <a:lnTo>
                      <a:pt x="913" y="316"/>
                    </a:lnTo>
                    <a:lnTo>
                      <a:pt x="880" y="320"/>
                    </a:lnTo>
                    <a:lnTo>
                      <a:pt x="846" y="322"/>
                    </a:lnTo>
                    <a:lnTo>
                      <a:pt x="811" y="325"/>
                    </a:lnTo>
                    <a:lnTo>
                      <a:pt x="776" y="326"/>
                    </a:lnTo>
                    <a:lnTo>
                      <a:pt x="741" y="326"/>
                    </a:lnTo>
                    <a:lnTo>
                      <a:pt x="706" y="326"/>
                    </a:lnTo>
                    <a:lnTo>
                      <a:pt x="671" y="325"/>
                    </a:lnTo>
                    <a:lnTo>
                      <a:pt x="636" y="322"/>
                    </a:lnTo>
                    <a:lnTo>
                      <a:pt x="602" y="320"/>
                    </a:lnTo>
                    <a:lnTo>
                      <a:pt x="569" y="316"/>
                    </a:lnTo>
                    <a:lnTo>
                      <a:pt x="535" y="312"/>
                    </a:lnTo>
                    <a:lnTo>
                      <a:pt x="503" y="307"/>
                    </a:lnTo>
                    <a:lnTo>
                      <a:pt x="472" y="302"/>
                    </a:lnTo>
                    <a:lnTo>
                      <a:pt x="441" y="295"/>
                    </a:lnTo>
                    <a:lnTo>
                      <a:pt x="411" y="287"/>
                    </a:lnTo>
                    <a:lnTo>
                      <a:pt x="381" y="280"/>
                    </a:lnTo>
                    <a:lnTo>
                      <a:pt x="352" y="272"/>
                    </a:lnTo>
                    <a:lnTo>
                      <a:pt x="324" y="263"/>
                    </a:lnTo>
                    <a:lnTo>
                      <a:pt x="297" y="252"/>
                    </a:lnTo>
                    <a:lnTo>
                      <a:pt x="271" y="243"/>
                    </a:lnTo>
                    <a:lnTo>
                      <a:pt x="246" y="232"/>
                    </a:lnTo>
                    <a:lnTo>
                      <a:pt x="222" y="221"/>
                    </a:lnTo>
                    <a:lnTo>
                      <a:pt x="198" y="210"/>
                    </a:lnTo>
                    <a:lnTo>
                      <a:pt x="176" y="197"/>
                    </a:lnTo>
                    <a:lnTo>
                      <a:pt x="156" y="184"/>
                    </a:lnTo>
                    <a:lnTo>
                      <a:pt x="135" y="171"/>
                    </a:lnTo>
                    <a:lnTo>
                      <a:pt x="117" y="158"/>
                    </a:lnTo>
                    <a:lnTo>
                      <a:pt x="99" y="144"/>
                    </a:lnTo>
                    <a:lnTo>
                      <a:pt x="83" y="129"/>
                    </a:lnTo>
                    <a:lnTo>
                      <a:pt x="68" y="114"/>
                    </a:lnTo>
                    <a:lnTo>
                      <a:pt x="53" y="98"/>
                    </a:lnTo>
                    <a:lnTo>
                      <a:pt x="42" y="83"/>
                    </a:lnTo>
                    <a:lnTo>
                      <a:pt x="30" y="67"/>
                    </a:lnTo>
                    <a:lnTo>
                      <a:pt x="21" y="50"/>
                    </a:lnTo>
                    <a:lnTo>
                      <a:pt x="13" y="35"/>
                    </a:lnTo>
                    <a:lnTo>
                      <a:pt x="5" y="18"/>
                    </a:lnTo>
                    <a:lnTo>
                      <a:pt x="1" y="0"/>
                    </a:lnTo>
                    <a:lnTo>
                      <a:pt x="0" y="0"/>
                    </a:lnTo>
                    <a:lnTo>
                      <a:pt x="371" y="1469"/>
                    </a:lnTo>
                    <a:lnTo>
                      <a:pt x="377" y="1486"/>
                    </a:lnTo>
                    <a:lnTo>
                      <a:pt x="386" y="1502"/>
                    </a:lnTo>
                    <a:lnTo>
                      <a:pt x="398" y="1518"/>
                    </a:lnTo>
                    <a:lnTo>
                      <a:pt x="412" y="1534"/>
                    </a:lnTo>
                    <a:lnTo>
                      <a:pt x="429" y="1548"/>
                    </a:lnTo>
                    <a:lnTo>
                      <a:pt x="448" y="1561"/>
                    </a:lnTo>
                    <a:lnTo>
                      <a:pt x="469" y="1574"/>
                    </a:lnTo>
                    <a:lnTo>
                      <a:pt x="494" y="1585"/>
                    </a:lnTo>
                    <a:lnTo>
                      <a:pt x="520" y="1596"/>
                    </a:lnTo>
                    <a:lnTo>
                      <a:pt x="547" y="1605"/>
                    </a:lnTo>
                    <a:lnTo>
                      <a:pt x="575" y="1613"/>
                    </a:lnTo>
                    <a:lnTo>
                      <a:pt x="606" y="1619"/>
                    </a:lnTo>
                    <a:lnTo>
                      <a:pt x="639" y="1624"/>
                    </a:lnTo>
                    <a:lnTo>
                      <a:pt x="671" y="1628"/>
                    </a:lnTo>
                    <a:lnTo>
                      <a:pt x="706" y="1631"/>
                    </a:lnTo>
                    <a:lnTo>
                      <a:pt x="741" y="1632"/>
                    </a:lnTo>
                    <a:lnTo>
                      <a:pt x="776" y="1631"/>
                    </a:lnTo>
                    <a:lnTo>
                      <a:pt x="811" y="1628"/>
                    </a:lnTo>
                    <a:lnTo>
                      <a:pt x="843" y="1624"/>
                    </a:lnTo>
                    <a:lnTo>
                      <a:pt x="876" y="1619"/>
                    </a:lnTo>
                    <a:lnTo>
                      <a:pt x="907" y="1613"/>
                    </a:lnTo>
                    <a:lnTo>
                      <a:pt x="935" y="1605"/>
                    </a:lnTo>
                    <a:lnTo>
                      <a:pt x="962" y="1596"/>
                    </a:lnTo>
                    <a:lnTo>
                      <a:pt x="988" y="1585"/>
                    </a:lnTo>
                    <a:lnTo>
                      <a:pt x="1013" y="1574"/>
                    </a:lnTo>
                    <a:lnTo>
                      <a:pt x="1034" y="1561"/>
                    </a:lnTo>
                    <a:lnTo>
                      <a:pt x="1053" y="1548"/>
                    </a:lnTo>
                    <a:lnTo>
                      <a:pt x="1070" y="1534"/>
                    </a:lnTo>
                    <a:lnTo>
                      <a:pt x="1084" y="1518"/>
                    </a:lnTo>
                    <a:lnTo>
                      <a:pt x="1096" y="1502"/>
                    </a:lnTo>
                    <a:lnTo>
                      <a:pt x="1105" y="1486"/>
                    </a:lnTo>
                    <a:lnTo>
                      <a:pt x="1111" y="1469"/>
                    </a:lnTo>
                    <a:lnTo>
                      <a:pt x="1482" y="0"/>
                    </a:lnTo>
                    <a:lnTo>
                      <a:pt x="1481" y="0"/>
                    </a:lnTo>
                    <a:close/>
                  </a:path>
                </a:pathLst>
              </a:custGeom>
              <a:gradFill rotWithShape="1">
                <a:gsLst>
                  <a:gs pos="0">
                    <a:srgbClr val="969696"/>
                  </a:gs>
                  <a:gs pos="50000">
                    <a:srgbClr val="FFFFFF"/>
                  </a:gs>
                  <a:gs pos="100000">
                    <a:srgbClr val="96969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grpSp>
      </p:grpSp>
      <p:grpSp>
        <p:nvGrpSpPr>
          <p:cNvPr id="80" name="组合 79">
            <a:extLst>
              <a:ext uri="{FF2B5EF4-FFF2-40B4-BE49-F238E27FC236}">
                <a16:creationId xmlns:a16="http://schemas.microsoft.com/office/drawing/2014/main" id="{A058136C-135F-3BA3-6E62-9AEDB14DD8B0}"/>
              </a:ext>
            </a:extLst>
          </p:cNvPr>
          <p:cNvGrpSpPr/>
          <p:nvPr/>
        </p:nvGrpSpPr>
        <p:grpSpPr>
          <a:xfrm>
            <a:off x="3883278" y="2029241"/>
            <a:ext cx="532123" cy="598139"/>
            <a:chOff x="5810678" y="1001615"/>
            <a:chExt cx="422361" cy="474760"/>
          </a:xfrm>
        </p:grpSpPr>
        <p:sp>
          <p:nvSpPr>
            <p:cNvPr id="81" name="Oval 87">
              <a:extLst>
                <a:ext uri="{FF2B5EF4-FFF2-40B4-BE49-F238E27FC236}">
                  <a16:creationId xmlns:a16="http://schemas.microsoft.com/office/drawing/2014/main" id="{5EE8E731-05F4-F12E-F7D3-95058F178B60}"/>
                </a:ext>
              </a:extLst>
            </p:cNvPr>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nvGrpSpPr>
            <p:cNvPr id="82" name="组合 81">
              <a:extLst>
                <a:ext uri="{FF2B5EF4-FFF2-40B4-BE49-F238E27FC236}">
                  <a16:creationId xmlns:a16="http://schemas.microsoft.com/office/drawing/2014/main" id="{AABF1A08-EEC8-A79C-512A-1B9BE2B55022}"/>
                </a:ext>
              </a:extLst>
            </p:cNvPr>
            <p:cNvGrpSpPr/>
            <p:nvPr/>
          </p:nvGrpSpPr>
          <p:grpSpPr>
            <a:xfrm>
              <a:off x="5810678" y="1001615"/>
              <a:ext cx="422361" cy="422361"/>
              <a:chOff x="5003908" y="1229805"/>
              <a:chExt cx="897741" cy="897741"/>
            </a:xfrm>
          </p:grpSpPr>
          <p:sp>
            <p:nvSpPr>
              <p:cNvPr id="83" name="Freeform 36">
                <a:extLst>
                  <a:ext uri="{FF2B5EF4-FFF2-40B4-BE49-F238E27FC236}">
                    <a16:creationId xmlns:a16="http://schemas.microsoft.com/office/drawing/2014/main" id="{E6D8B90F-D123-55A9-4A4A-861700059DFC}"/>
                  </a:ext>
                </a:extLst>
              </p:cNvPr>
              <p:cNvSpPr>
                <a:spLocks/>
              </p:cNvSpPr>
              <p:nvPr/>
            </p:nvSpPr>
            <p:spPr bwMode="auto">
              <a:xfrm>
                <a:off x="5003908" y="1229805"/>
                <a:ext cx="897741" cy="897741"/>
              </a:xfrm>
              <a:prstGeom prst="ellipse">
                <a:avLst/>
              </a:prstGeom>
              <a:solidFill>
                <a:srgbClr val="202A36"/>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r>
                  <a:rPr kumimoji="1" lang="en-US" altLang="zh-CN" sz="2000" b="1" dirty="0">
                    <a:solidFill>
                      <a:schemeClr val="bg1"/>
                    </a:solidFill>
                    <a:latin typeface="微软雅黑" panose="020B0503020204020204" pitchFamily="34" charset="-122"/>
                    <a:ea typeface="微软雅黑" panose="020B0503020204020204" pitchFamily="34" charset="-122"/>
                  </a:rPr>
                  <a:t>1</a:t>
                </a: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4" name="Freeform 38">
                <a:extLst>
                  <a:ext uri="{FF2B5EF4-FFF2-40B4-BE49-F238E27FC236}">
                    <a16:creationId xmlns:a16="http://schemas.microsoft.com/office/drawing/2014/main" id="{E8D6D83F-3E56-D4A5-57F9-51DB70E508F0}"/>
                  </a:ext>
                </a:extLst>
              </p:cNvPr>
              <p:cNvSpPr>
                <a:spLocks/>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85" name="Oval 39">
                <a:extLst>
                  <a:ext uri="{FF2B5EF4-FFF2-40B4-BE49-F238E27FC236}">
                    <a16:creationId xmlns:a16="http://schemas.microsoft.com/office/drawing/2014/main" id="{61043855-1DC9-356C-8836-80FF729E8916}"/>
                  </a:ext>
                </a:extLst>
              </p:cNvPr>
              <p:cNvSpPr>
                <a:spLocks noChangeArrowheads="1"/>
              </p:cNvSpPr>
              <p:nvPr/>
            </p:nvSpPr>
            <p:spPr bwMode="auto">
              <a:xfrm>
                <a:off x="5365810" y="1275260"/>
                <a:ext cx="180773" cy="163454"/>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grpSp>
        <p:nvGrpSpPr>
          <p:cNvPr id="86" name="组合 85">
            <a:extLst>
              <a:ext uri="{FF2B5EF4-FFF2-40B4-BE49-F238E27FC236}">
                <a16:creationId xmlns:a16="http://schemas.microsoft.com/office/drawing/2014/main" id="{91CA2B88-E379-365C-EE6A-A929E53099A9}"/>
              </a:ext>
            </a:extLst>
          </p:cNvPr>
          <p:cNvGrpSpPr/>
          <p:nvPr/>
        </p:nvGrpSpPr>
        <p:grpSpPr>
          <a:xfrm>
            <a:off x="2693168" y="2277235"/>
            <a:ext cx="844464" cy="880547"/>
            <a:chOff x="3896974" y="1004807"/>
            <a:chExt cx="1231816" cy="1231816"/>
          </a:xfrm>
        </p:grpSpPr>
        <p:sp>
          <p:nvSpPr>
            <p:cNvPr id="87" name="椭圆 86">
              <a:extLst>
                <a:ext uri="{FF2B5EF4-FFF2-40B4-BE49-F238E27FC236}">
                  <a16:creationId xmlns:a16="http://schemas.microsoft.com/office/drawing/2014/main" id="{5DC91DE1-7977-8F82-9446-F33F30DEB928}"/>
                </a:ext>
              </a:extLst>
            </p:cNvPr>
            <p:cNvSpPr/>
            <p:nvPr/>
          </p:nvSpPr>
          <p:spPr>
            <a:xfrm>
              <a:off x="3896974" y="1004807"/>
              <a:ext cx="1231816" cy="1231816"/>
            </a:xfrm>
            <a:prstGeom prst="ellipse">
              <a:avLst/>
            </a:prstGeom>
            <a:solidFill>
              <a:srgbClr val="34495E"/>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nvGrpSpPr>
            <p:cNvPr id="88" name="组合 87">
              <a:extLst>
                <a:ext uri="{FF2B5EF4-FFF2-40B4-BE49-F238E27FC236}">
                  <a16:creationId xmlns:a16="http://schemas.microsoft.com/office/drawing/2014/main" id="{773C109E-A911-B8FB-4769-5B0578EE5F87}"/>
                </a:ext>
              </a:extLst>
            </p:cNvPr>
            <p:cNvGrpSpPr/>
            <p:nvPr/>
          </p:nvGrpSpPr>
          <p:grpSpPr>
            <a:xfrm>
              <a:off x="3975695" y="1021609"/>
              <a:ext cx="1074373" cy="351584"/>
              <a:chOff x="4042072" y="2366383"/>
              <a:chExt cx="635886" cy="208091"/>
            </a:xfrm>
          </p:grpSpPr>
          <p:sp>
            <p:nvSpPr>
              <p:cNvPr id="89" name="Freeform 43">
                <a:extLst>
                  <a:ext uri="{FF2B5EF4-FFF2-40B4-BE49-F238E27FC236}">
                    <a16:creationId xmlns:a16="http://schemas.microsoft.com/office/drawing/2014/main" id="{4032C2E7-595C-8B28-FBF7-CBAAB0917E99}"/>
                  </a:ext>
                </a:extLst>
              </p:cNvPr>
              <p:cNvSpPr>
                <a:spLocks/>
              </p:cNvSpPr>
              <p:nvPr/>
            </p:nvSpPr>
            <p:spPr bwMode="auto">
              <a:xfrm>
                <a:off x="4042072" y="2366383"/>
                <a:ext cx="635886" cy="208091"/>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90" name="Oval 44">
                <a:extLst>
                  <a:ext uri="{FF2B5EF4-FFF2-40B4-BE49-F238E27FC236}">
                    <a16:creationId xmlns:a16="http://schemas.microsoft.com/office/drawing/2014/main" id="{59C4F425-D783-C014-2BE0-D324C7EE3183}"/>
                  </a:ext>
                </a:extLst>
              </p:cNvPr>
              <p:cNvSpPr>
                <a:spLocks noChangeArrowheads="1"/>
              </p:cNvSpPr>
              <p:nvPr/>
            </p:nvSpPr>
            <p:spPr bwMode="auto">
              <a:xfrm>
                <a:off x="4289285" y="2391656"/>
                <a:ext cx="147570" cy="133432"/>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sp>
        <p:nvSpPr>
          <p:cNvPr id="92" name="矩形 47">
            <a:extLst>
              <a:ext uri="{FF2B5EF4-FFF2-40B4-BE49-F238E27FC236}">
                <a16:creationId xmlns:a16="http://schemas.microsoft.com/office/drawing/2014/main" id="{9D3E1090-B4D9-B7C7-635B-2210AE28081B}"/>
              </a:ext>
            </a:extLst>
          </p:cNvPr>
          <p:cNvSpPr>
            <a:spLocks noChangeArrowheads="1"/>
          </p:cNvSpPr>
          <p:nvPr/>
        </p:nvSpPr>
        <p:spPr bwMode="auto">
          <a:xfrm>
            <a:off x="4476750" y="1935247"/>
            <a:ext cx="4161201" cy="156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600" kern="0" dirty="0">
                <a:solidFill>
                  <a:schemeClr val="tx1">
                    <a:lumMod val="75000"/>
                    <a:lumOff val="25000"/>
                  </a:schemeClr>
                </a:solidFill>
              </a:rPr>
              <a:t>本文</a:t>
            </a:r>
            <a:r>
              <a:rPr lang="zh-CN" altLang="zh-CN" sz="1600" kern="0" dirty="0">
                <a:solidFill>
                  <a:schemeClr val="tx1">
                    <a:lumMod val="75000"/>
                    <a:lumOff val="25000"/>
                  </a:schemeClr>
                </a:solidFill>
              </a:rPr>
              <a:t>提出的访问控制模型不考虑对访问控制策略的持续验证，仅在用户请求访问时进行检查，不支持相对长时间的操作控制。因此后期需要考虑处理用户在长时间操作过程中控制策略发生改变的问题</a:t>
            </a:r>
            <a:r>
              <a:rPr lang="zh-CN" altLang="en-US" sz="1600" kern="0" dirty="0">
                <a:solidFill>
                  <a:schemeClr val="tx1">
                    <a:lumMod val="75000"/>
                    <a:lumOff val="25000"/>
                  </a:schemeClr>
                </a:solidFill>
              </a:rPr>
              <a:t>。</a:t>
            </a:r>
            <a:endParaRPr lang="zh-CN" altLang="en-US" sz="1600" dirty="0">
              <a:solidFill>
                <a:schemeClr val="tx1">
                  <a:lumMod val="65000"/>
                  <a:lumOff val="35000"/>
                </a:schemeClr>
              </a:solidFill>
              <a:sym typeface="微软雅黑" pitchFamily="34" charset="-122"/>
            </a:endParaRPr>
          </a:p>
        </p:txBody>
      </p:sp>
      <p:sp>
        <p:nvSpPr>
          <p:cNvPr id="95" name="矩形 47">
            <a:extLst>
              <a:ext uri="{FF2B5EF4-FFF2-40B4-BE49-F238E27FC236}">
                <a16:creationId xmlns:a16="http://schemas.microsoft.com/office/drawing/2014/main" id="{0827A78D-5BE8-ACEF-3C39-361D304E2CF0}"/>
              </a:ext>
            </a:extLst>
          </p:cNvPr>
          <p:cNvSpPr>
            <a:spLocks noChangeArrowheads="1"/>
          </p:cNvSpPr>
          <p:nvPr/>
        </p:nvSpPr>
        <p:spPr bwMode="auto">
          <a:xfrm>
            <a:off x="4529829" y="3724516"/>
            <a:ext cx="4072413" cy="156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600" kern="0" dirty="0">
                <a:solidFill>
                  <a:schemeClr val="tx1">
                    <a:lumMod val="75000"/>
                    <a:lumOff val="25000"/>
                  </a:schemeClr>
                </a:solidFill>
              </a:rPr>
              <a:t>本文提出模型都只考虑用户到设备的通信，并不处理设备之间的通信。因此可以考虑在</a:t>
            </a:r>
            <a:r>
              <a:rPr lang="zh-CN" altLang="en-US" sz="1600" kern="0" dirty="0">
                <a:solidFill>
                  <a:schemeClr val="tx1">
                    <a:lumMod val="75000"/>
                    <a:lumOff val="25000"/>
                  </a:schemeClr>
                </a:solidFill>
              </a:rPr>
              <a:t>开</a:t>
            </a:r>
            <a:r>
              <a:rPr lang="zh-CN" altLang="zh-CN" sz="1600" kern="0" dirty="0">
                <a:solidFill>
                  <a:schemeClr val="tx1">
                    <a:lumMod val="75000"/>
                    <a:lumOff val="25000"/>
                  </a:schemeClr>
                </a:solidFill>
              </a:rPr>
              <a:t>发新型统一的跨域访问模型中考虑设备间通信，以制定更加灵活和细粒度的访问控制策略</a:t>
            </a:r>
            <a:r>
              <a:rPr lang="zh-CN" altLang="en-US" sz="1600" kern="0" dirty="0">
                <a:solidFill>
                  <a:schemeClr val="tx1">
                    <a:lumMod val="75000"/>
                    <a:lumOff val="25000"/>
                  </a:schemeClr>
                </a:solidFill>
              </a:rPr>
              <a:t>。</a:t>
            </a:r>
            <a:endParaRPr lang="zh-CN" altLang="en-US" sz="1600" dirty="0">
              <a:solidFill>
                <a:schemeClr val="tx1">
                  <a:lumMod val="65000"/>
                  <a:lumOff val="35000"/>
                </a:schemeClr>
              </a:solidFill>
              <a:sym typeface="微软雅黑" pitchFamily="34" charset="-122"/>
            </a:endParaRPr>
          </a:p>
        </p:txBody>
      </p:sp>
    </p:spTree>
    <p:extLst>
      <p:ext uri="{BB962C8B-B14F-4D97-AF65-F5344CB8AC3E}">
        <p14:creationId xmlns:p14="http://schemas.microsoft.com/office/powerpoint/2010/main" val="151652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par>
                          <p:cTn id="14" fill="hold">
                            <p:stCondLst>
                              <p:cond delay="1750"/>
                            </p:stCondLst>
                            <p:childTnLst>
                              <p:par>
                                <p:cTn id="15" presetID="53" presetClass="entr" presetSubtype="16" fill="hold" nodeType="afterEffect">
                                  <p:stCondLst>
                                    <p:cond delay="0"/>
                                  </p:stCondLst>
                                  <p:childTnLst>
                                    <p:set>
                                      <p:cBhvr>
                                        <p:cTn id="16" dur="1" fill="hold">
                                          <p:stCondLst>
                                            <p:cond delay="0"/>
                                          </p:stCondLst>
                                        </p:cTn>
                                        <p:tgtEl>
                                          <p:spTgt spid="86"/>
                                        </p:tgtEl>
                                        <p:attrNameLst>
                                          <p:attrName>style.visibility</p:attrName>
                                        </p:attrNameLst>
                                      </p:cBhvr>
                                      <p:to>
                                        <p:strVal val="visible"/>
                                      </p:to>
                                    </p:set>
                                    <p:anim calcmode="lin" valueType="num">
                                      <p:cBhvr>
                                        <p:cTn id="17" dur="500" fill="hold"/>
                                        <p:tgtEl>
                                          <p:spTgt spid="86"/>
                                        </p:tgtEl>
                                        <p:attrNameLst>
                                          <p:attrName>ppt_w</p:attrName>
                                        </p:attrNameLst>
                                      </p:cBhvr>
                                      <p:tavLst>
                                        <p:tav tm="0">
                                          <p:val>
                                            <p:fltVal val="0"/>
                                          </p:val>
                                        </p:tav>
                                        <p:tav tm="100000">
                                          <p:val>
                                            <p:strVal val="#ppt_w"/>
                                          </p:val>
                                        </p:tav>
                                      </p:tavLst>
                                    </p:anim>
                                    <p:anim calcmode="lin" valueType="num">
                                      <p:cBhvr>
                                        <p:cTn id="18" dur="500" fill="hold"/>
                                        <p:tgtEl>
                                          <p:spTgt spid="86"/>
                                        </p:tgtEl>
                                        <p:attrNameLst>
                                          <p:attrName>ppt_h</p:attrName>
                                        </p:attrNameLst>
                                      </p:cBhvr>
                                      <p:tavLst>
                                        <p:tav tm="0">
                                          <p:val>
                                            <p:fltVal val="0"/>
                                          </p:val>
                                        </p:tav>
                                        <p:tav tm="100000">
                                          <p:val>
                                            <p:strVal val="#ppt_h"/>
                                          </p:val>
                                        </p:tav>
                                      </p:tavLst>
                                    </p:anim>
                                    <p:animEffect transition="in" filter="fade">
                                      <p:cBhvr>
                                        <p:cTn id="19" dur="500"/>
                                        <p:tgtEl>
                                          <p:spTgt spid="86"/>
                                        </p:tgtEl>
                                      </p:cBhvr>
                                    </p:animEffect>
                                  </p:childTnLst>
                                </p:cTn>
                              </p:par>
                            </p:childTnLst>
                          </p:cTn>
                        </p:par>
                        <p:par>
                          <p:cTn id="20" fill="hold">
                            <p:stCondLst>
                              <p:cond delay="2250"/>
                            </p:stCondLst>
                            <p:childTnLst>
                              <p:par>
                                <p:cTn id="21" presetID="26"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p:cBhvr>
                                        <p:cTn id="23" dur="580">
                                          <p:stCondLst>
                                            <p:cond delay="0"/>
                                          </p:stCondLst>
                                        </p:cTn>
                                        <p:tgtEl>
                                          <p:spTgt spid="31"/>
                                        </p:tgtEl>
                                      </p:cBhvr>
                                    </p:animEffect>
                                    <p:anim calcmode="lin" valueType="num">
                                      <p:cBhvr>
                                        <p:cTn id="24"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29" dur="26">
                                          <p:stCondLst>
                                            <p:cond delay="650"/>
                                          </p:stCondLst>
                                        </p:cTn>
                                        <p:tgtEl>
                                          <p:spTgt spid="31"/>
                                        </p:tgtEl>
                                      </p:cBhvr>
                                      <p:to x="100000" y="60000"/>
                                    </p:animScale>
                                    <p:animScale>
                                      <p:cBhvr>
                                        <p:cTn id="30" dur="166" decel="50000">
                                          <p:stCondLst>
                                            <p:cond delay="676"/>
                                          </p:stCondLst>
                                        </p:cTn>
                                        <p:tgtEl>
                                          <p:spTgt spid="31"/>
                                        </p:tgtEl>
                                      </p:cBhvr>
                                      <p:to x="100000" y="100000"/>
                                    </p:animScale>
                                    <p:animScale>
                                      <p:cBhvr>
                                        <p:cTn id="31" dur="26">
                                          <p:stCondLst>
                                            <p:cond delay="1312"/>
                                          </p:stCondLst>
                                        </p:cTn>
                                        <p:tgtEl>
                                          <p:spTgt spid="31"/>
                                        </p:tgtEl>
                                      </p:cBhvr>
                                      <p:to x="100000" y="80000"/>
                                    </p:animScale>
                                    <p:animScale>
                                      <p:cBhvr>
                                        <p:cTn id="32" dur="166" decel="50000">
                                          <p:stCondLst>
                                            <p:cond delay="1338"/>
                                          </p:stCondLst>
                                        </p:cTn>
                                        <p:tgtEl>
                                          <p:spTgt spid="31"/>
                                        </p:tgtEl>
                                      </p:cBhvr>
                                      <p:to x="100000" y="100000"/>
                                    </p:animScale>
                                    <p:animScale>
                                      <p:cBhvr>
                                        <p:cTn id="33" dur="26">
                                          <p:stCondLst>
                                            <p:cond delay="1642"/>
                                          </p:stCondLst>
                                        </p:cTn>
                                        <p:tgtEl>
                                          <p:spTgt spid="31"/>
                                        </p:tgtEl>
                                      </p:cBhvr>
                                      <p:to x="100000" y="90000"/>
                                    </p:animScale>
                                    <p:animScale>
                                      <p:cBhvr>
                                        <p:cTn id="34" dur="166" decel="50000">
                                          <p:stCondLst>
                                            <p:cond delay="1668"/>
                                          </p:stCondLst>
                                        </p:cTn>
                                        <p:tgtEl>
                                          <p:spTgt spid="31"/>
                                        </p:tgtEl>
                                      </p:cBhvr>
                                      <p:to x="100000" y="100000"/>
                                    </p:animScale>
                                    <p:animScale>
                                      <p:cBhvr>
                                        <p:cTn id="35" dur="26">
                                          <p:stCondLst>
                                            <p:cond delay="1808"/>
                                          </p:stCondLst>
                                        </p:cTn>
                                        <p:tgtEl>
                                          <p:spTgt spid="31"/>
                                        </p:tgtEl>
                                      </p:cBhvr>
                                      <p:to x="100000" y="95000"/>
                                    </p:animScale>
                                    <p:animScale>
                                      <p:cBhvr>
                                        <p:cTn id="36" dur="166" decel="50000">
                                          <p:stCondLst>
                                            <p:cond delay="1834"/>
                                          </p:stCondLst>
                                        </p:cTn>
                                        <p:tgtEl>
                                          <p:spTgt spid="31"/>
                                        </p:tgtEl>
                                      </p:cBhvr>
                                      <p:to x="100000" y="100000"/>
                                    </p:animScale>
                                  </p:childTnLst>
                                </p:cTn>
                              </p:par>
                              <p:par>
                                <p:cTn id="37" presetID="26" presetClass="entr" presetSubtype="0" fill="hold" nodeType="withEffect">
                                  <p:stCondLst>
                                    <p:cond delay="250"/>
                                  </p:stCondLst>
                                  <p:childTnLst>
                                    <p:set>
                                      <p:cBhvr>
                                        <p:cTn id="38" dur="1" fill="hold">
                                          <p:stCondLst>
                                            <p:cond delay="0"/>
                                          </p:stCondLst>
                                        </p:cTn>
                                        <p:tgtEl>
                                          <p:spTgt spid="15"/>
                                        </p:tgtEl>
                                        <p:attrNameLst>
                                          <p:attrName>style.visibility</p:attrName>
                                        </p:attrNameLst>
                                      </p:cBhvr>
                                      <p:to>
                                        <p:strVal val="visible"/>
                                      </p:to>
                                    </p:set>
                                    <p:animEffect>
                                      <p:cBhvr>
                                        <p:cTn id="39" dur="580">
                                          <p:stCondLst>
                                            <p:cond delay="0"/>
                                          </p:stCondLst>
                                        </p:cTn>
                                        <p:tgtEl>
                                          <p:spTgt spid="15"/>
                                        </p:tgtEl>
                                      </p:cBhvr>
                                    </p:animEffect>
                                    <p:anim calcmode="lin" valueType="num">
                                      <p:cBhvr>
                                        <p:cTn id="4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45" dur="26">
                                          <p:stCondLst>
                                            <p:cond delay="650"/>
                                          </p:stCondLst>
                                        </p:cTn>
                                        <p:tgtEl>
                                          <p:spTgt spid="15"/>
                                        </p:tgtEl>
                                      </p:cBhvr>
                                      <p:to x="100000" y="60000"/>
                                    </p:animScale>
                                    <p:animScale>
                                      <p:cBhvr>
                                        <p:cTn id="46" dur="166" decel="50000">
                                          <p:stCondLst>
                                            <p:cond delay="676"/>
                                          </p:stCondLst>
                                        </p:cTn>
                                        <p:tgtEl>
                                          <p:spTgt spid="15"/>
                                        </p:tgtEl>
                                      </p:cBhvr>
                                      <p:to x="100000" y="100000"/>
                                    </p:animScale>
                                    <p:animScale>
                                      <p:cBhvr>
                                        <p:cTn id="47" dur="26">
                                          <p:stCondLst>
                                            <p:cond delay="1312"/>
                                          </p:stCondLst>
                                        </p:cTn>
                                        <p:tgtEl>
                                          <p:spTgt spid="15"/>
                                        </p:tgtEl>
                                      </p:cBhvr>
                                      <p:to x="100000" y="80000"/>
                                    </p:animScale>
                                    <p:animScale>
                                      <p:cBhvr>
                                        <p:cTn id="48" dur="166" decel="50000">
                                          <p:stCondLst>
                                            <p:cond delay="1338"/>
                                          </p:stCondLst>
                                        </p:cTn>
                                        <p:tgtEl>
                                          <p:spTgt spid="15"/>
                                        </p:tgtEl>
                                      </p:cBhvr>
                                      <p:to x="100000" y="100000"/>
                                    </p:animScale>
                                    <p:animScale>
                                      <p:cBhvr>
                                        <p:cTn id="49" dur="26">
                                          <p:stCondLst>
                                            <p:cond delay="1642"/>
                                          </p:stCondLst>
                                        </p:cTn>
                                        <p:tgtEl>
                                          <p:spTgt spid="15"/>
                                        </p:tgtEl>
                                      </p:cBhvr>
                                      <p:to x="100000" y="90000"/>
                                    </p:animScale>
                                    <p:animScale>
                                      <p:cBhvr>
                                        <p:cTn id="50" dur="166" decel="50000">
                                          <p:stCondLst>
                                            <p:cond delay="1668"/>
                                          </p:stCondLst>
                                        </p:cTn>
                                        <p:tgtEl>
                                          <p:spTgt spid="15"/>
                                        </p:tgtEl>
                                      </p:cBhvr>
                                      <p:to x="100000" y="100000"/>
                                    </p:animScale>
                                    <p:animScale>
                                      <p:cBhvr>
                                        <p:cTn id="51" dur="26">
                                          <p:stCondLst>
                                            <p:cond delay="1808"/>
                                          </p:stCondLst>
                                        </p:cTn>
                                        <p:tgtEl>
                                          <p:spTgt spid="15"/>
                                        </p:tgtEl>
                                      </p:cBhvr>
                                      <p:to x="100000" y="95000"/>
                                    </p:animScale>
                                    <p:animScale>
                                      <p:cBhvr>
                                        <p:cTn id="52" dur="166" decel="50000">
                                          <p:stCondLst>
                                            <p:cond delay="1834"/>
                                          </p:stCondLst>
                                        </p:cTn>
                                        <p:tgtEl>
                                          <p:spTgt spid="15"/>
                                        </p:tgtEl>
                                      </p:cBhvr>
                                      <p:to x="100000" y="100000"/>
                                    </p:animScale>
                                  </p:childTnLst>
                                </p:cTn>
                              </p:par>
                              <p:par>
                                <p:cTn id="53" presetID="26" presetClass="entr" presetSubtype="0"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p:cBhvr>
                                        <p:cTn id="55" dur="580">
                                          <p:stCondLst>
                                            <p:cond delay="0"/>
                                          </p:stCondLst>
                                        </p:cTn>
                                        <p:tgtEl>
                                          <p:spTgt spid="24"/>
                                        </p:tgtEl>
                                      </p:cBhvr>
                                    </p:animEffect>
                                    <p:anim calcmode="lin" valueType="num">
                                      <p:cBhvr>
                                        <p:cTn id="5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61" dur="26">
                                          <p:stCondLst>
                                            <p:cond delay="650"/>
                                          </p:stCondLst>
                                        </p:cTn>
                                        <p:tgtEl>
                                          <p:spTgt spid="24"/>
                                        </p:tgtEl>
                                      </p:cBhvr>
                                      <p:to x="100000" y="60000"/>
                                    </p:animScale>
                                    <p:animScale>
                                      <p:cBhvr>
                                        <p:cTn id="62" dur="166" decel="50000">
                                          <p:stCondLst>
                                            <p:cond delay="676"/>
                                          </p:stCondLst>
                                        </p:cTn>
                                        <p:tgtEl>
                                          <p:spTgt spid="24"/>
                                        </p:tgtEl>
                                      </p:cBhvr>
                                      <p:to x="100000" y="100000"/>
                                    </p:animScale>
                                    <p:animScale>
                                      <p:cBhvr>
                                        <p:cTn id="63" dur="26">
                                          <p:stCondLst>
                                            <p:cond delay="1312"/>
                                          </p:stCondLst>
                                        </p:cTn>
                                        <p:tgtEl>
                                          <p:spTgt spid="24"/>
                                        </p:tgtEl>
                                      </p:cBhvr>
                                      <p:to x="100000" y="80000"/>
                                    </p:animScale>
                                    <p:animScale>
                                      <p:cBhvr>
                                        <p:cTn id="64" dur="166" decel="50000">
                                          <p:stCondLst>
                                            <p:cond delay="1338"/>
                                          </p:stCondLst>
                                        </p:cTn>
                                        <p:tgtEl>
                                          <p:spTgt spid="24"/>
                                        </p:tgtEl>
                                      </p:cBhvr>
                                      <p:to x="100000" y="100000"/>
                                    </p:animScale>
                                    <p:animScale>
                                      <p:cBhvr>
                                        <p:cTn id="65" dur="26">
                                          <p:stCondLst>
                                            <p:cond delay="1642"/>
                                          </p:stCondLst>
                                        </p:cTn>
                                        <p:tgtEl>
                                          <p:spTgt spid="24"/>
                                        </p:tgtEl>
                                      </p:cBhvr>
                                      <p:to x="100000" y="90000"/>
                                    </p:animScale>
                                    <p:animScale>
                                      <p:cBhvr>
                                        <p:cTn id="66" dur="166" decel="50000">
                                          <p:stCondLst>
                                            <p:cond delay="1668"/>
                                          </p:stCondLst>
                                        </p:cTn>
                                        <p:tgtEl>
                                          <p:spTgt spid="24"/>
                                        </p:tgtEl>
                                      </p:cBhvr>
                                      <p:to x="100000" y="100000"/>
                                    </p:animScale>
                                    <p:animScale>
                                      <p:cBhvr>
                                        <p:cTn id="67" dur="26">
                                          <p:stCondLst>
                                            <p:cond delay="1808"/>
                                          </p:stCondLst>
                                        </p:cTn>
                                        <p:tgtEl>
                                          <p:spTgt spid="24"/>
                                        </p:tgtEl>
                                      </p:cBhvr>
                                      <p:to x="100000" y="95000"/>
                                    </p:animScale>
                                    <p:animScale>
                                      <p:cBhvr>
                                        <p:cTn id="68" dur="166" decel="50000">
                                          <p:stCondLst>
                                            <p:cond delay="1834"/>
                                          </p:stCondLst>
                                        </p:cTn>
                                        <p:tgtEl>
                                          <p:spTgt spid="24"/>
                                        </p:tgtEl>
                                      </p:cBhvr>
                                      <p:to x="100000" y="100000"/>
                                    </p:animScale>
                                  </p:childTnLst>
                                </p:cTn>
                              </p:par>
                            </p:childTnLst>
                          </p:cTn>
                        </p:par>
                        <p:par>
                          <p:cTn id="69" fill="hold">
                            <p:stCondLst>
                              <p:cond delay="4750"/>
                            </p:stCondLst>
                            <p:childTnLst>
                              <p:par>
                                <p:cTn id="70" presetID="10" presetClass="entr" presetSubtype="0" fill="hold" nodeType="afterEffect">
                                  <p:stCondLst>
                                    <p:cond delay="0"/>
                                  </p:stCondLst>
                                  <p:childTnLst>
                                    <p:set>
                                      <p:cBhvr>
                                        <p:cTn id="71" dur="1" fill="hold">
                                          <p:stCondLst>
                                            <p:cond delay="0"/>
                                          </p:stCondLst>
                                        </p:cTn>
                                        <p:tgtEl>
                                          <p:spTgt spid="80"/>
                                        </p:tgtEl>
                                        <p:attrNameLst>
                                          <p:attrName>style.visibility</p:attrName>
                                        </p:attrNameLst>
                                      </p:cBhvr>
                                      <p:to>
                                        <p:strVal val="visible"/>
                                      </p:to>
                                    </p:set>
                                    <p:anim calcmode="lin" valueType="num">
                                      <p:cBhvr>
                                        <p:cTn id="72" dur="500" fill="hold"/>
                                        <p:tgtEl>
                                          <p:spTgt spid="80"/>
                                        </p:tgtEl>
                                        <p:attrNameLst>
                                          <p:attrName>ppt_w</p:attrName>
                                        </p:attrNameLst>
                                      </p:cBhvr>
                                      <p:tavLst>
                                        <p:tav tm="0">
                                          <p:val>
                                            <p:fltVal val="0"/>
                                          </p:val>
                                        </p:tav>
                                        <p:tav tm="100000">
                                          <p:val>
                                            <p:strVal val="#ppt_w"/>
                                          </p:val>
                                        </p:tav>
                                      </p:tavLst>
                                    </p:anim>
                                    <p:anim calcmode="lin" valueType="num">
                                      <p:cBhvr>
                                        <p:cTn id="73" dur="500" fill="hold"/>
                                        <p:tgtEl>
                                          <p:spTgt spid="80"/>
                                        </p:tgtEl>
                                        <p:attrNameLst>
                                          <p:attrName>ppt_h</p:attrName>
                                        </p:attrNameLst>
                                      </p:cBhvr>
                                      <p:tavLst>
                                        <p:tav tm="0">
                                          <p:val>
                                            <p:fltVal val="0"/>
                                          </p:val>
                                        </p:tav>
                                        <p:tav tm="100000">
                                          <p:val>
                                            <p:strVal val="#ppt_h"/>
                                          </p:val>
                                        </p:tav>
                                      </p:tavLst>
                                    </p:anim>
                                    <p:animEffect>
                                      <p:cBhvr>
                                        <p:cTn id="74" dur="500"/>
                                        <p:tgtEl>
                                          <p:spTgt spid="80"/>
                                        </p:tgtEl>
                                      </p:cBhvr>
                                    </p:animEffect>
                                  </p:childTnLst>
                                </p:cTn>
                              </p:par>
                            </p:childTnLst>
                          </p:cTn>
                        </p:par>
                        <p:par>
                          <p:cTn id="75" fill="hold">
                            <p:stCondLst>
                              <p:cond delay="5250"/>
                            </p:stCondLst>
                            <p:childTnLst>
                              <p:par>
                                <p:cTn id="76" presetID="22" presetClass="entr" presetSubtype="8" fill="hold" grpId="0" nodeType="afterEffect">
                                  <p:stCondLst>
                                    <p:cond delay="0"/>
                                  </p:stCondLst>
                                  <p:childTnLst>
                                    <p:set>
                                      <p:cBhvr>
                                        <p:cTn id="77" dur="1" fill="hold">
                                          <p:stCondLst>
                                            <p:cond delay="0"/>
                                          </p:stCondLst>
                                        </p:cTn>
                                        <p:tgtEl>
                                          <p:spTgt spid="92"/>
                                        </p:tgtEl>
                                        <p:attrNameLst>
                                          <p:attrName>style.visibility</p:attrName>
                                        </p:attrNameLst>
                                      </p:cBhvr>
                                      <p:to>
                                        <p:strVal val="visible"/>
                                      </p:to>
                                    </p:set>
                                    <p:animEffect transition="in" filter="wipe(left)">
                                      <p:cBhvr>
                                        <p:cTn id="78" dur="500"/>
                                        <p:tgtEl>
                                          <p:spTgt spid="92"/>
                                        </p:tgtEl>
                                      </p:cBhvr>
                                    </p:animEffect>
                                  </p:childTnLst>
                                </p:cTn>
                              </p:par>
                            </p:childTnLst>
                          </p:cTn>
                        </p:par>
                        <p:par>
                          <p:cTn id="79" fill="hold">
                            <p:stCondLst>
                              <p:cond delay="5750"/>
                            </p:stCondLst>
                            <p:childTnLst>
                              <p:par>
                                <p:cTn id="80" presetID="10"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 calcmode="lin" valueType="num">
                                      <p:cBhvr>
                                        <p:cTn id="82" dur="500" fill="hold"/>
                                        <p:tgtEl>
                                          <p:spTgt spid="4"/>
                                        </p:tgtEl>
                                        <p:attrNameLst>
                                          <p:attrName>ppt_w</p:attrName>
                                        </p:attrNameLst>
                                      </p:cBhvr>
                                      <p:tavLst>
                                        <p:tav tm="0">
                                          <p:val>
                                            <p:fltVal val="0"/>
                                          </p:val>
                                        </p:tav>
                                        <p:tav tm="100000">
                                          <p:val>
                                            <p:strVal val="#ppt_w"/>
                                          </p:val>
                                        </p:tav>
                                      </p:tavLst>
                                    </p:anim>
                                    <p:anim calcmode="lin" valueType="num">
                                      <p:cBhvr>
                                        <p:cTn id="83" dur="500" fill="hold"/>
                                        <p:tgtEl>
                                          <p:spTgt spid="4"/>
                                        </p:tgtEl>
                                        <p:attrNameLst>
                                          <p:attrName>ppt_h</p:attrName>
                                        </p:attrNameLst>
                                      </p:cBhvr>
                                      <p:tavLst>
                                        <p:tav tm="0">
                                          <p:val>
                                            <p:fltVal val="0"/>
                                          </p:val>
                                        </p:tav>
                                        <p:tav tm="100000">
                                          <p:val>
                                            <p:strVal val="#ppt_h"/>
                                          </p:val>
                                        </p:tav>
                                      </p:tavLst>
                                    </p:anim>
                                    <p:animEffect>
                                      <p:cBhvr>
                                        <p:cTn id="84" dur="500"/>
                                        <p:tgtEl>
                                          <p:spTgt spid="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95"/>
                                        </p:tgtEl>
                                        <p:attrNameLst>
                                          <p:attrName>style.visibility</p:attrName>
                                        </p:attrNameLst>
                                      </p:cBhvr>
                                      <p:to>
                                        <p:strVal val="visible"/>
                                      </p:to>
                                    </p:set>
                                    <p:animEffect transition="in" filter="wipe(left)">
                                      <p:cBhvr>
                                        <p:cTn id="8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2" grpId="0"/>
      <p:bldP spid="9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9"/>
            <a:ext cx="8229600" cy="533400"/>
          </a:xfrm>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学术经历</a:t>
            </a:r>
          </a:p>
        </p:txBody>
      </p:sp>
      <p:grpSp>
        <p:nvGrpSpPr>
          <p:cNvPr id="27" name="组合 27">
            <a:extLst>
              <a:ext uri="{FF2B5EF4-FFF2-40B4-BE49-F238E27FC236}">
                <a16:creationId xmlns:a16="http://schemas.microsoft.com/office/drawing/2014/main" id="{FC3D5195-066C-5407-6B9D-B2D16B0DA7E5}"/>
              </a:ext>
            </a:extLst>
          </p:cNvPr>
          <p:cNvGrpSpPr>
            <a:grpSpLocks/>
          </p:cNvGrpSpPr>
          <p:nvPr/>
        </p:nvGrpSpPr>
        <p:grpSpPr bwMode="auto">
          <a:xfrm>
            <a:off x="1438277" y="1462649"/>
            <a:ext cx="7047864" cy="1324295"/>
            <a:chOff x="1760581" y="2110709"/>
            <a:chExt cx="3839501" cy="1213505"/>
          </a:xfrm>
        </p:grpSpPr>
        <p:sp>
          <p:nvSpPr>
            <p:cNvPr id="28" name="矩形 27">
              <a:extLst>
                <a:ext uri="{FF2B5EF4-FFF2-40B4-BE49-F238E27FC236}">
                  <a16:creationId xmlns:a16="http://schemas.microsoft.com/office/drawing/2014/main" id="{69F296E0-EB76-18B7-5C16-14805927A327}"/>
                </a:ext>
              </a:extLst>
            </p:cNvPr>
            <p:cNvSpPr/>
            <p:nvPr/>
          </p:nvSpPr>
          <p:spPr bwMode="auto">
            <a:xfrm>
              <a:off x="1760581" y="2602575"/>
              <a:ext cx="3839501" cy="721639"/>
            </a:xfrm>
            <a:prstGeom prst="rect">
              <a:avLst/>
            </a:prstGeom>
          </p:spPr>
          <p:txBody>
            <a:bodyPr>
              <a:spAutoFit/>
            </a:bodyPr>
            <a:lstStyle/>
            <a:p>
              <a:pPr marL="285750" lvl="0" indent="-285750">
                <a:lnSpc>
                  <a:spcPct val="150000"/>
                </a:lnSpc>
                <a:buClr>
                  <a:schemeClr val="bg1">
                    <a:lumMod val="50000"/>
                  </a:schemeClr>
                </a:buClr>
                <a:buFont typeface="Wingdings" panose="05000000000000000000" pitchFamily="2" charset="2"/>
                <a:buChar char="u"/>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柯昌博，曾高远</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一种针对智能家居确保设备安全访问与操作的方法，</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202211285088.7</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2023.2.</a:t>
              </a:r>
            </a:p>
          </p:txBody>
        </p:sp>
        <p:sp>
          <p:nvSpPr>
            <p:cNvPr id="29" name="矩形 28">
              <a:extLst>
                <a:ext uri="{FF2B5EF4-FFF2-40B4-BE49-F238E27FC236}">
                  <a16:creationId xmlns:a16="http://schemas.microsoft.com/office/drawing/2014/main" id="{4F6842BF-A677-BB56-C878-B26CC9FCB421}"/>
                </a:ext>
              </a:extLst>
            </p:cNvPr>
            <p:cNvSpPr/>
            <p:nvPr/>
          </p:nvSpPr>
          <p:spPr bwMode="auto">
            <a:xfrm>
              <a:off x="1760581" y="2110709"/>
              <a:ext cx="3839501" cy="526129"/>
            </a:xfrm>
            <a:prstGeom prst="rect">
              <a:avLst/>
            </a:prstGeom>
          </p:spPr>
          <p:txBody>
            <a:bodyPr>
              <a:spAutoFit/>
            </a:bodyPr>
            <a:lstStyle/>
            <a:p>
              <a:pPr algn="just">
                <a:lnSpc>
                  <a:spcPct val="130000"/>
                </a:lnSpc>
                <a:defRPr/>
              </a:pPr>
              <a:r>
                <a:rPr lang="zh-CN" altLang="en-US" sz="2400" b="1" dirty="0">
                  <a:solidFill>
                    <a:srgbClr val="262626"/>
                  </a:solidFill>
                  <a:latin typeface="微软雅黑" panose="020B0503020204020204" pitchFamily="34" charset="-122"/>
                  <a:ea typeface="微软雅黑" panose="020B0503020204020204" pitchFamily="34" charset="-122"/>
                </a:rPr>
                <a:t>专      利</a:t>
              </a:r>
            </a:p>
          </p:txBody>
        </p:sp>
      </p:grpSp>
      <p:grpSp>
        <p:nvGrpSpPr>
          <p:cNvPr id="30" name="组合 18">
            <a:extLst>
              <a:ext uri="{FF2B5EF4-FFF2-40B4-BE49-F238E27FC236}">
                <a16:creationId xmlns:a16="http://schemas.microsoft.com/office/drawing/2014/main" id="{CD73C734-CC06-D55F-3A65-1C24E992175D}"/>
              </a:ext>
            </a:extLst>
          </p:cNvPr>
          <p:cNvGrpSpPr>
            <a:grpSpLocks/>
          </p:cNvGrpSpPr>
          <p:nvPr/>
        </p:nvGrpSpPr>
        <p:grpSpPr bwMode="auto">
          <a:xfrm>
            <a:off x="1438277" y="3498326"/>
            <a:ext cx="7005318" cy="1544125"/>
            <a:chOff x="1760372" y="3663035"/>
            <a:chExt cx="3881457" cy="1352347"/>
          </a:xfrm>
        </p:grpSpPr>
        <p:sp>
          <p:nvSpPr>
            <p:cNvPr id="31" name="矩形 30">
              <a:extLst>
                <a:ext uri="{FF2B5EF4-FFF2-40B4-BE49-F238E27FC236}">
                  <a16:creationId xmlns:a16="http://schemas.microsoft.com/office/drawing/2014/main" id="{8532C8DB-7AC8-2A54-5DE0-63546E92B307}"/>
                </a:ext>
              </a:extLst>
            </p:cNvPr>
            <p:cNvSpPr/>
            <p:nvPr/>
          </p:nvSpPr>
          <p:spPr bwMode="auto">
            <a:xfrm>
              <a:off x="1760372" y="4158362"/>
              <a:ext cx="3881457" cy="85702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江苏省自然科学基金，面向边缘网络计算迁移的雾节点安全与隐私保护方法</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(No. BK20220206)</a:t>
              </a:r>
              <a:endParaRPr lang="en-US" altLang="zh-CN" sz="16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7144127F-ABCE-A6B5-CF5F-28C76AD474C9}"/>
                </a:ext>
              </a:extLst>
            </p:cNvPr>
            <p:cNvSpPr/>
            <p:nvPr/>
          </p:nvSpPr>
          <p:spPr bwMode="auto">
            <a:xfrm>
              <a:off x="1760372" y="3663035"/>
              <a:ext cx="3839710" cy="525429"/>
            </a:xfrm>
            <a:prstGeom prst="rect">
              <a:avLst/>
            </a:prstGeom>
          </p:spPr>
          <p:txBody>
            <a:bodyPr>
              <a:spAutoFit/>
            </a:bodyPr>
            <a:lstStyle/>
            <a:p>
              <a:pPr algn="just">
                <a:lnSpc>
                  <a:spcPct val="130000"/>
                </a:lnSpc>
                <a:defRPr/>
              </a:pPr>
              <a:r>
                <a:rPr lang="zh-CN" altLang="en-US" sz="2400" b="1" dirty="0">
                  <a:solidFill>
                    <a:srgbClr val="262626"/>
                  </a:solidFill>
                  <a:latin typeface="微软雅黑" panose="020B0503020204020204" pitchFamily="34" charset="-122"/>
                  <a:ea typeface="微软雅黑" panose="020B0503020204020204" pitchFamily="34" charset="-122"/>
                </a:rPr>
                <a:t>科研项目</a:t>
              </a:r>
            </a:p>
          </p:txBody>
        </p:sp>
      </p:grpSp>
      <p:sp>
        <p:nvSpPr>
          <p:cNvPr id="33" name="KSO_Shape">
            <a:extLst>
              <a:ext uri="{FF2B5EF4-FFF2-40B4-BE49-F238E27FC236}">
                <a16:creationId xmlns:a16="http://schemas.microsoft.com/office/drawing/2014/main" id="{676228BA-3480-6750-44A2-35A800679397}"/>
              </a:ext>
            </a:extLst>
          </p:cNvPr>
          <p:cNvSpPr>
            <a:spLocks/>
          </p:cNvSpPr>
          <p:nvPr/>
        </p:nvSpPr>
        <p:spPr bwMode="auto">
          <a:xfrm>
            <a:off x="398878" y="4144497"/>
            <a:ext cx="841223" cy="817352"/>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p>
        </p:txBody>
      </p:sp>
      <p:sp>
        <p:nvSpPr>
          <p:cNvPr id="34" name="KSO_Shape">
            <a:extLst>
              <a:ext uri="{FF2B5EF4-FFF2-40B4-BE49-F238E27FC236}">
                <a16:creationId xmlns:a16="http://schemas.microsoft.com/office/drawing/2014/main" id="{50C005B1-9B66-CE7D-1A3F-B6333813D298}"/>
              </a:ext>
            </a:extLst>
          </p:cNvPr>
          <p:cNvSpPr>
            <a:spLocks/>
          </p:cNvSpPr>
          <p:nvPr/>
        </p:nvSpPr>
        <p:spPr bwMode="auto">
          <a:xfrm>
            <a:off x="398878" y="1895645"/>
            <a:ext cx="767365" cy="929395"/>
          </a:xfrm>
          <a:custGeom>
            <a:avLst/>
            <a:gdLst>
              <a:gd name="T0" fmla="*/ 2147483646 w 5278"/>
              <a:gd name="T1" fmla="*/ 2147483646 h 6863"/>
              <a:gd name="T2" fmla="*/ 2147483646 w 5278"/>
              <a:gd name="T3" fmla="*/ 2147483646 h 6863"/>
              <a:gd name="T4" fmla="*/ 2147483646 w 5278"/>
              <a:gd name="T5" fmla="*/ 2147483646 h 6863"/>
              <a:gd name="T6" fmla="*/ 2147483646 w 5278"/>
              <a:gd name="T7" fmla="*/ 2147483646 h 6863"/>
              <a:gd name="T8" fmla="*/ 2147483646 w 5278"/>
              <a:gd name="T9" fmla="*/ 2147483646 h 6863"/>
              <a:gd name="T10" fmla="*/ 2147483646 w 5278"/>
              <a:gd name="T11" fmla="*/ 2147483646 h 6863"/>
              <a:gd name="T12" fmla="*/ 2147483646 w 5278"/>
              <a:gd name="T13" fmla="*/ 2147483646 h 6863"/>
              <a:gd name="T14" fmla="*/ 2147483646 w 5278"/>
              <a:gd name="T15" fmla="*/ 2147483646 h 6863"/>
              <a:gd name="T16" fmla="*/ 2147483646 w 5278"/>
              <a:gd name="T17" fmla="*/ 2147483646 h 6863"/>
              <a:gd name="T18" fmla="*/ 2147483646 w 5278"/>
              <a:gd name="T19" fmla="*/ 2147483646 h 6863"/>
              <a:gd name="T20" fmla="*/ 2147483646 w 5278"/>
              <a:gd name="T21" fmla="*/ 2147483646 h 6863"/>
              <a:gd name="T22" fmla="*/ 2147483646 w 5278"/>
              <a:gd name="T23" fmla="*/ 2147483646 h 6863"/>
              <a:gd name="T24" fmla="*/ 2147483646 w 5278"/>
              <a:gd name="T25" fmla="*/ 2147483646 h 6863"/>
              <a:gd name="T26" fmla="*/ 2147483646 w 5278"/>
              <a:gd name="T27" fmla="*/ 2147483646 h 6863"/>
              <a:gd name="T28" fmla="*/ 2147483646 w 5278"/>
              <a:gd name="T29" fmla="*/ 2147483646 h 6863"/>
              <a:gd name="T30" fmla="*/ 2147483646 w 5278"/>
              <a:gd name="T31" fmla="*/ 2147483646 h 6863"/>
              <a:gd name="T32" fmla="*/ 2147483646 w 5278"/>
              <a:gd name="T33" fmla="*/ 2147483646 h 6863"/>
              <a:gd name="T34" fmla="*/ 2147483646 w 5278"/>
              <a:gd name="T35" fmla="*/ 2147483646 h 6863"/>
              <a:gd name="T36" fmla="*/ 2147483646 w 5278"/>
              <a:gd name="T37" fmla="*/ 2147483646 h 6863"/>
              <a:gd name="T38" fmla="*/ 2147483646 w 5278"/>
              <a:gd name="T39" fmla="*/ 2147483646 h 6863"/>
              <a:gd name="T40" fmla="*/ 2147483646 w 5278"/>
              <a:gd name="T41" fmla="*/ 2147483646 h 6863"/>
              <a:gd name="T42" fmla="*/ 2147483646 w 5278"/>
              <a:gd name="T43" fmla="*/ 2147483646 h 6863"/>
              <a:gd name="T44" fmla="*/ 2147483646 w 5278"/>
              <a:gd name="T45" fmla="*/ 2147483646 h 6863"/>
              <a:gd name="T46" fmla="*/ 2147483646 w 5278"/>
              <a:gd name="T47" fmla="*/ 2147483646 h 6863"/>
              <a:gd name="T48" fmla="*/ 2147483646 w 5278"/>
              <a:gd name="T49" fmla="*/ 2147483646 h 6863"/>
              <a:gd name="T50" fmla="*/ 2147483646 w 5278"/>
              <a:gd name="T51" fmla="*/ 2147483646 h 6863"/>
              <a:gd name="T52" fmla="*/ 2147483646 w 5278"/>
              <a:gd name="T53" fmla="*/ 2147483646 h 6863"/>
              <a:gd name="T54" fmla="*/ 2147483646 w 5278"/>
              <a:gd name="T55" fmla="*/ 2147483646 h 6863"/>
              <a:gd name="T56" fmla="*/ 2147483646 w 5278"/>
              <a:gd name="T57" fmla="*/ 2147483646 h 6863"/>
              <a:gd name="T58" fmla="*/ 2147483646 w 5278"/>
              <a:gd name="T59" fmla="*/ 2147483646 h 6863"/>
              <a:gd name="T60" fmla="*/ 2147483646 w 5278"/>
              <a:gd name="T61" fmla="*/ 2147483646 h 6863"/>
              <a:gd name="T62" fmla="*/ 2147483646 w 5278"/>
              <a:gd name="T63" fmla="*/ 2147483646 h 6863"/>
              <a:gd name="T64" fmla="*/ 2147483646 w 5278"/>
              <a:gd name="T65" fmla="*/ 2147483646 h 6863"/>
              <a:gd name="T66" fmla="*/ 2147483646 w 5278"/>
              <a:gd name="T67" fmla="*/ 2147483646 h 6863"/>
              <a:gd name="T68" fmla="*/ 2147483646 w 5278"/>
              <a:gd name="T69" fmla="*/ 2147483646 h 6863"/>
              <a:gd name="T70" fmla="*/ 2147483646 w 5278"/>
              <a:gd name="T71" fmla="*/ 2147483646 h 6863"/>
              <a:gd name="T72" fmla="*/ 2147483646 w 5278"/>
              <a:gd name="T73" fmla="*/ 2147483646 h 6863"/>
              <a:gd name="T74" fmla="*/ 2147483646 w 5278"/>
              <a:gd name="T75" fmla="*/ 2147483646 h 6863"/>
              <a:gd name="T76" fmla="*/ 2147483646 w 5278"/>
              <a:gd name="T77" fmla="*/ 2147483646 h 6863"/>
              <a:gd name="T78" fmla="*/ 2147483646 w 5278"/>
              <a:gd name="T79" fmla="*/ 2147483646 h 6863"/>
              <a:gd name="T80" fmla="*/ 2147483646 w 5278"/>
              <a:gd name="T81" fmla="*/ 2147483646 h 6863"/>
              <a:gd name="T82" fmla="*/ 2147483646 w 5278"/>
              <a:gd name="T83" fmla="*/ 2147483646 h 6863"/>
              <a:gd name="T84" fmla="*/ 0 w 5278"/>
              <a:gd name="T85" fmla="*/ 2147483646 h 6863"/>
              <a:gd name="T86" fmla="*/ 2147483646 w 5278"/>
              <a:gd name="T87" fmla="*/ 2147483646 h 6863"/>
              <a:gd name="T88" fmla="*/ 2147483646 w 5278"/>
              <a:gd name="T89" fmla="*/ 2147483646 h 6863"/>
              <a:gd name="T90" fmla="*/ 2147483646 w 5278"/>
              <a:gd name="T91" fmla="*/ 2147483646 h 6863"/>
              <a:gd name="T92" fmla="*/ 2147483646 w 5278"/>
              <a:gd name="T93" fmla="*/ 2147483646 h 6863"/>
              <a:gd name="T94" fmla="*/ 2147483646 w 5278"/>
              <a:gd name="T95" fmla="*/ 2147483646 h 6863"/>
              <a:gd name="T96" fmla="*/ 2147483646 w 5278"/>
              <a:gd name="T97" fmla="*/ 1347340187 h 6863"/>
              <a:gd name="T98" fmla="*/ 2147483646 w 5278"/>
              <a:gd name="T99" fmla="*/ 513294381 h 6863"/>
              <a:gd name="T100" fmla="*/ 2147483646 w 5278"/>
              <a:gd name="T101" fmla="*/ 42761601 h 6863"/>
              <a:gd name="T102" fmla="*/ 2147483646 w 5278"/>
              <a:gd name="T103" fmla="*/ 21419384 h 6863"/>
              <a:gd name="T104" fmla="*/ 2147483646 w 5278"/>
              <a:gd name="T105" fmla="*/ 363589915 h 6863"/>
              <a:gd name="T106" fmla="*/ 2147483646 w 5278"/>
              <a:gd name="T107" fmla="*/ 1133454737 h 6863"/>
              <a:gd name="T108" fmla="*/ 2147483646 w 5278"/>
              <a:gd name="T109" fmla="*/ 2147483646 h 6863"/>
              <a:gd name="T110" fmla="*/ 2147483646 w 5278"/>
              <a:gd name="T111" fmla="*/ 2147483646 h 6863"/>
              <a:gd name="T112" fmla="*/ 2147483646 w 5278"/>
              <a:gd name="T113" fmla="*/ 2147483646 h 6863"/>
              <a:gd name="T114" fmla="*/ 2147483646 w 5278"/>
              <a:gd name="T115" fmla="*/ 2147483646 h 6863"/>
              <a:gd name="T116" fmla="*/ 2147483646 w 5278"/>
              <a:gd name="T117" fmla="*/ 2147483646 h 6863"/>
              <a:gd name="T118" fmla="*/ 2147483646 w 5278"/>
              <a:gd name="T119" fmla="*/ 2147483646 h 68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78" h="6863">
                <a:moveTo>
                  <a:pt x="4046" y="5103"/>
                </a:moveTo>
                <a:lnTo>
                  <a:pt x="1054" y="5103"/>
                </a:lnTo>
                <a:lnTo>
                  <a:pt x="1054" y="4927"/>
                </a:lnTo>
                <a:lnTo>
                  <a:pt x="4046" y="4927"/>
                </a:lnTo>
                <a:lnTo>
                  <a:pt x="4046" y="5103"/>
                </a:lnTo>
                <a:close/>
                <a:moveTo>
                  <a:pt x="2814" y="4575"/>
                </a:moveTo>
                <a:lnTo>
                  <a:pt x="1054" y="4575"/>
                </a:lnTo>
                <a:lnTo>
                  <a:pt x="1054" y="4399"/>
                </a:lnTo>
                <a:lnTo>
                  <a:pt x="2814" y="4399"/>
                </a:lnTo>
                <a:lnTo>
                  <a:pt x="2814" y="4575"/>
                </a:lnTo>
                <a:close/>
                <a:moveTo>
                  <a:pt x="3342" y="4047"/>
                </a:moveTo>
                <a:lnTo>
                  <a:pt x="1054" y="4047"/>
                </a:lnTo>
                <a:lnTo>
                  <a:pt x="1054" y="3872"/>
                </a:lnTo>
                <a:lnTo>
                  <a:pt x="3342" y="3872"/>
                </a:lnTo>
                <a:lnTo>
                  <a:pt x="3342" y="4047"/>
                </a:lnTo>
                <a:close/>
                <a:moveTo>
                  <a:pt x="4222" y="3520"/>
                </a:moveTo>
                <a:lnTo>
                  <a:pt x="1054" y="3520"/>
                </a:lnTo>
                <a:lnTo>
                  <a:pt x="1054" y="3344"/>
                </a:lnTo>
                <a:lnTo>
                  <a:pt x="4222" y="3344"/>
                </a:lnTo>
                <a:lnTo>
                  <a:pt x="4222" y="3520"/>
                </a:lnTo>
                <a:close/>
                <a:moveTo>
                  <a:pt x="2814" y="2992"/>
                </a:moveTo>
                <a:lnTo>
                  <a:pt x="1054" y="2992"/>
                </a:lnTo>
                <a:lnTo>
                  <a:pt x="1054" y="2816"/>
                </a:lnTo>
                <a:lnTo>
                  <a:pt x="2814" y="2816"/>
                </a:lnTo>
                <a:lnTo>
                  <a:pt x="2814" y="2992"/>
                </a:lnTo>
                <a:close/>
                <a:moveTo>
                  <a:pt x="4750" y="1056"/>
                </a:moveTo>
                <a:lnTo>
                  <a:pt x="3518" y="1056"/>
                </a:lnTo>
                <a:lnTo>
                  <a:pt x="3620" y="1362"/>
                </a:lnTo>
                <a:lnTo>
                  <a:pt x="3664" y="1373"/>
                </a:lnTo>
                <a:lnTo>
                  <a:pt x="3707" y="1385"/>
                </a:lnTo>
                <a:lnTo>
                  <a:pt x="3747" y="1397"/>
                </a:lnTo>
                <a:lnTo>
                  <a:pt x="3785" y="1412"/>
                </a:lnTo>
                <a:lnTo>
                  <a:pt x="3822" y="1426"/>
                </a:lnTo>
                <a:lnTo>
                  <a:pt x="3856" y="1441"/>
                </a:lnTo>
                <a:lnTo>
                  <a:pt x="3888" y="1458"/>
                </a:lnTo>
                <a:lnTo>
                  <a:pt x="3919" y="1476"/>
                </a:lnTo>
                <a:lnTo>
                  <a:pt x="3948" y="1494"/>
                </a:lnTo>
                <a:lnTo>
                  <a:pt x="3976" y="1513"/>
                </a:lnTo>
                <a:lnTo>
                  <a:pt x="4001" y="1534"/>
                </a:lnTo>
                <a:lnTo>
                  <a:pt x="4025" y="1555"/>
                </a:lnTo>
                <a:lnTo>
                  <a:pt x="4046" y="1577"/>
                </a:lnTo>
                <a:lnTo>
                  <a:pt x="4067" y="1599"/>
                </a:lnTo>
                <a:lnTo>
                  <a:pt x="4086" y="1622"/>
                </a:lnTo>
                <a:lnTo>
                  <a:pt x="4104" y="1646"/>
                </a:lnTo>
                <a:lnTo>
                  <a:pt x="4119" y="1671"/>
                </a:lnTo>
                <a:lnTo>
                  <a:pt x="4134" y="1696"/>
                </a:lnTo>
                <a:lnTo>
                  <a:pt x="4148" y="1723"/>
                </a:lnTo>
                <a:lnTo>
                  <a:pt x="4160" y="1749"/>
                </a:lnTo>
                <a:lnTo>
                  <a:pt x="4171" y="1777"/>
                </a:lnTo>
                <a:lnTo>
                  <a:pt x="4180" y="1805"/>
                </a:lnTo>
                <a:lnTo>
                  <a:pt x="4189" y="1834"/>
                </a:lnTo>
                <a:lnTo>
                  <a:pt x="4196" y="1863"/>
                </a:lnTo>
                <a:lnTo>
                  <a:pt x="4203" y="1892"/>
                </a:lnTo>
                <a:lnTo>
                  <a:pt x="4208" y="1923"/>
                </a:lnTo>
                <a:lnTo>
                  <a:pt x="4213" y="1953"/>
                </a:lnTo>
                <a:lnTo>
                  <a:pt x="4216" y="1984"/>
                </a:lnTo>
                <a:lnTo>
                  <a:pt x="4219" y="2015"/>
                </a:lnTo>
                <a:lnTo>
                  <a:pt x="4221" y="2047"/>
                </a:lnTo>
                <a:lnTo>
                  <a:pt x="4222" y="2078"/>
                </a:lnTo>
                <a:lnTo>
                  <a:pt x="4222" y="2111"/>
                </a:lnTo>
                <a:lnTo>
                  <a:pt x="1054" y="2111"/>
                </a:lnTo>
                <a:lnTo>
                  <a:pt x="1056" y="2081"/>
                </a:lnTo>
                <a:lnTo>
                  <a:pt x="1057" y="2050"/>
                </a:lnTo>
                <a:lnTo>
                  <a:pt x="1058" y="2020"/>
                </a:lnTo>
                <a:lnTo>
                  <a:pt x="1062" y="1990"/>
                </a:lnTo>
                <a:lnTo>
                  <a:pt x="1065" y="1960"/>
                </a:lnTo>
                <a:lnTo>
                  <a:pt x="1070" y="1931"/>
                </a:lnTo>
                <a:lnTo>
                  <a:pt x="1076" y="1902"/>
                </a:lnTo>
                <a:lnTo>
                  <a:pt x="1083" y="1874"/>
                </a:lnTo>
                <a:lnTo>
                  <a:pt x="1092" y="1846"/>
                </a:lnTo>
                <a:lnTo>
                  <a:pt x="1101" y="1819"/>
                </a:lnTo>
                <a:lnTo>
                  <a:pt x="1111" y="1792"/>
                </a:lnTo>
                <a:lnTo>
                  <a:pt x="1123" y="1766"/>
                </a:lnTo>
                <a:lnTo>
                  <a:pt x="1135" y="1740"/>
                </a:lnTo>
                <a:lnTo>
                  <a:pt x="1149" y="1714"/>
                </a:lnTo>
                <a:lnTo>
                  <a:pt x="1165" y="1690"/>
                </a:lnTo>
                <a:lnTo>
                  <a:pt x="1180" y="1665"/>
                </a:lnTo>
                <a:lnTo>
                  <a:pt x="1198" y="1643"/>
                </a:lnTo>
                <a:lnTo>
                  <a:pt x="1217" y="1620"/>
                </a:lnTo>
                <a:lnTo>
                  <a:pt x="1239" y="1597"/>
                </a:lnTo>
                <a:lnTo>
                  <a:pt x="1260" y="1576"/>
                </a:lnTo>
                <a:lnTo>
                  <a:pt x="1284" y="1555"/>
                </a:lnTo>
                <a:lnTo>
                  <a:pt x="1309" y="1535"/>
                </a:lnTo>
                <a:lnTo>
                  <a:pt x="1336" y="1516"/>
                </a:lnTo>
                <a:lnTo>
                  <a:pt x="1363" y="1498"/>
                </a:lnTo>
                <a:lnTo>
                  <a:pt x="1393" y="1480"/>
                </a:lnTo>
                <a:lnTo>
                  <a:pt x="1426" y="1463"/>
                </a:lnTo>
                <a:lnTo>
                  <a:pt x="1458" y="1447"/>
                </a:lnTo>
                <a:lnTo>
                  <a:pt x="1493" y="1432"/>
                </a:lnTo>
                <a:lnTo>
                  <a:pt x="1530" y="1418"/>
                </a:lnTo>
                <a:lnTo>
                  <a:pt x="1568" y="1404"/>
                </a:lnTo>
                <a:lnTo>
                  <a:pt x="1609" y="1392"/>
                </a:lnTo>
                <a:lnTo>
                  <a:pt x="1651" y="1380"/>
                </a:lnTo>
                <a:lnTo>
                  <a:pt x="1758" y="1056"/>
                </a:lnTo>
                <a:lnTo>
                  <a:pt x="526" y="1056"/>
                </a:lnTo>
                <a:lnTo>
                  <a:pt x="526" y="6335"/>
                </a:lnTo>
                <a:lnTo>
                  <a:pt x="4750" y="6335"/>
                </a:lnTo>
                <a:lnTo>
                  <a:pt x="4750" y="1056"/>
                </a:lnTo>
                <a:close/>
                <a:moveTo>
                  <a:pt x="2638" y="265"/>
                </a:moveTo>
                <a:lnTo>
                  <a:pt x="2638" y="265"/>
                </a:lnTo>
                <a:lnTo>
                  <a:pt x="2611" y="266"/>
                </a:lnTo>
                <a:lnTo>
                  <a:pt x="2584" y="269"/>
                </a:lnTo>
                <a:lnTo>
                  <a:pt x="2559" y="275"/>
                </a:lnTo>
                <a:lnTo>
                  <a:pt x="2535" y="285"/>
                </a:lnTo>
                <a:lnTo>
                  <a:pt x="2513" y="296"/>
                </a:lnTo>
                <a:lnTo>
                  <a:pt x="2491" y="309"/>
                </a:lnTo>
                <a:lnTo>
                  <a:pt x="2471" y="324"/>
                </a:lnTo>
                <a:lnTo>
                  <a:pt x="2452" y="341"/>
                </a:lnTo>
                <a:lnTo>
                  <a:pt x="2435" y="360"/>
                </a:lnTo>
                <a:lnTo>
                  <a:pt x="2419" y="381"/>
                </a:lnTo>
                <a:lnTo>
                  <a:pt x="2406" y="402"/>
                </a:lnTo>
                <a:lnTo>
                  <a:pt x="2395" y="425"/>
                </a:lnTo>
                <a:lnTo>
                  <a:pt x="2386" y="449"/>
                </a:lnTo>
                <a:lnTo>
                  <a:pt x="2380" y="474"/>
                </a:lnTo>
                <a:lnTo>
                  <a:pt x="2375" y="500"/>
                </a:lnTo>
                <a:lnTo>
                  <a:pt x="2374" y="528"/>
                </a:lnTo>
                <a:lnTo>
                  <a:pt x="2375" y="554"/>
                </a:lnTo>
                <a:lnTo>
                  <a:pt x="2380" y="581"/>
                </a:lnTo>
                <a:lnTo>
                  <a:pt x="2386" y="606"/>
                </a:lnTo>
                <a:lnTo>
                  <a:pt x="2395" y="631"/>
                </a:lnTo>
                <a:lnTo>
                  <a:pt x="2406" y="654"/>
                </a:lnTo>
                <a:lnTo>
                  <a:pt x="2419" y="675"/>
                </a:lnTo>
                <a:lnTo>
                  <a:pt x="2435" y="696"/>
                </a:lnTo>
                <a:lnTo>
                  <a:pt x="2452" y="715"/>
                </a:lnTo>
                <a:lnTo>
                  <a:pt x="2471" y="732"/>
                </a:lnTo>
                <a:lnTo>
                  <a:pt x="2491" y="747"/>
                </a:lnTo>
                <a:lnTo>
                  <a:pt x="2513" y="760"/>
                </a:lnTo>
                <a:lnTo>
                  <a:pt x="2535" y="771"/>
                </a:lnTo>
                <a:lnTo>
                  <a:pt x="2559" y="779"/>
                </a:lnTo>
                <a:lnTo>
                  <a:pt x="2584" y="787"/>
                </a:lnTo>
                <a:lnTo>
                  <a:pt x="2611" y="790"/>
                </a:lnTo>
                <a:lnTo>
                  <a:pt x="2638" y="791"/>
                </a:lnTo>
                <a:lnTo>
                  <a:pt x="2665" y="790"/>
                </a:lnTo>
                <a:lnTo>
                  <a:pt x="2691" y="787"/>
                </a:lnTo>
                <a:lnTo>
                  <a:pt x="2716" y="779"/>
                </a:lnTo>
                <a:lnTo>
                  <a:pt x="2741" y="771"/>
                </a:lnTo>
                <a:lnTo>
                  <a:pt x="2764" y="760"/>
                </a:lnTo>
                <a:lnTo>
                  <a:pt x="2786" y="747"/>
                </a:lnTo>
                <a:lnTo>
                  <a:pt x="2806" y="732"/>
                </a:lnTo>
                <a:lnTo>
                  <a:pt x="2825" y="715"/>
                </a:lnTo>
                <a:lnTo>
                  <a:pt x="2842" y="696"/>
                </a:lnTo>
                <a:lnTo>
                  <a:pt x="2857" y="675"/>
                </a:lnTo>
                <a:lnTo>
                  <a:pt x="2871" y="654"/>
                </a:lnTo>
                <a:lnTo>
                  <a:pt x="2881" y="631"/>
                </a:lnTo>
                <a:lnTo>
                  <a:pt x="2890" y="606"/>
                </a:lnTo>
                <a:lnTo>
                  <a:pt x="2897" y="581"/>
                </a:lnTo>
                <a:lnTo>
                  <a:pt x="2900" y="554"/>
                </a:lnTo>
                <a:lnTo>
                  <a:pt x="2902" y="528"/>
                </a:lnTo>
                <a:lnTo>
                  <a:pt x="2900" y="500"/>
                </a:lnTo>
                <a:lnTo>
                  <a:pt x="2897" y="474"/>
                </a:lnTo>
                <a:lnTo>
                  <a:pt x="2890" y="449"/>
                </a:lnTo>
                <a:lnTo>
                  <a:pt x="2881" y="425"/>
                </a:lnTo>
                <a:lnTo>
                  <a:pt x="2871" y="402"/>
                </a:lnTo>
                <a:lnTo>
                  <a:pt x="2857" y="381"/>
                </a:lnTo>
                <a:lnTo>
                  <a:pt x="2842" y="360"/>
                </a:lnTo>
                <a:lnTo>
                  <a:pt x="2825" y="341"/>
                </a:lnTo>
                <a:lnTo>
                  <a:pt x="2806" y="324"/>
                </a:lnTo>
                <a:lnTo>
                  <a:pt x="2786" y="309"/>
                </a:lnTo>
                <a:lnTo>
                  <a:pt x="2764" y="296"/>
                </a:lnTo>
                <a:lnTo>
                  <a:pt x="2741" y="285"/>
                </a:lnTo>
                <a:lnTo>
                  <a:pt x="2716" y="275"/>
                </a:lnTo>
                <a:lnTo>
                  <a:pt x="2691" y="269"/>
                </a:lnTo>
                <a:lnTo>
                  <a:pt x="2665" y="266"/>
                </a:lnTo>
                <a:lnTo>
                  <a:pt x="2638" y="265"/>
                </a:lnTo>
                <a:close/>
                <a:moveTo>
                  <a:pt x="0" y="6863"/>
                </a:moveTo>
                <a:lnTo>
                  <a:pt x="0" y="528"/>
                </a:lnTo>
                <a:lnTo>
                  <a:pt x="2110" y="528"/>
                </a:lnTo>
                <a:lnTo>
                  <a:pt x="2110" y="500"/>
                </a:lnTo>
                <a:lnTo>
                  <a:pt x="2113" y="474"/>
                </a:lnTo>
                <a:lnTo>
                  <a:pt x="2116" y="448"/>
                </a:lnTo>
                <a:lnTo>
                  <a:pt x="2121" y="421"/>
                </a:lnTo>
                <a:lnTo>
                  <a:pt x="2127" y="396"/>
                </a:lnTo>
                <a:lnTo>
                  <a:pt x="2134" y="371"/>
                </a:lnTo>
                <a:lnTo>
                  <a:pt x="2143" y="346"/>
                </a:lnTo>
                <a:lnTo>
                  <a:pt x="2152" y="322"/>
                </a:lnTo>
                <a:lnTo>
                  <a:pt x="2162" y="299"/>
                </a:lnTo>
                <a:lnTo>
                  <a:pt x="2174" y="277"/>
                </a:lnTo>
                <a:lnTo>
                  <a:pt x="2187" y="254"/>
                </a:lnTo>
                <a:lnTo>
                  <a:pt x="2200" y="232"/>
                </a:lnTo>
                <a:lnTo>
                  <a:pt x="2216" y="212"/>
                </a:lnTo>
                <a:lnTo>
                  <a:pt x="2231" y="192"/>
                </a:lnTo>
                <a:lnTo>
                  <a:pt x="2248" y="172"/>
                </a:lnTo>
                <a:lnTo>
                  <a:pt x="2265" y="154"/>
                </a:lnTo>
                <a:lnTo>
                  <a:pt x="2283" y="136"/>
                </a:lnTo>
                <a:lnTo>
                  <a:pt x="2302" y="121"/>
                </a:lnTo>
                <a:lnTo>
                  <a:pt x="2322" y="105"/>
                </a:lnTo>
                <a:lnTo>
                  <a:pt x="2343" y="90"/>
                </a:lnTo>
                <a:lnTo>
                  <a:pt x="2364" y="77"/>
                </a:lnTo>
                <a:lnTo>
                  <a:pt x="2387" y="63"/>
                </a:lnTo>
                <a:lnTo>
                  <a:pt x="2410" y="53"/>
                </a:lnTo>
                <a:lnTo>
                  <a:pt x="2432" y="42"/>
                </a:lnTo>
                <a:lnTo>
                  <a:pt x="2456" y="32"/>
                </a:lnTo>
                <a:lnTo>
                  <a:pt x="2481" y="24"/>
                </a:lnTo>
                <a:lnTo>
                  <a:pt x="2507" y="17"/>
                </a:lnTo>
                <a:lnTo>
                  <a:pt x="2532" y="11"/>
                </a:lnTo>
                <a:lnTo>
                  <a:pt x="2558" y="6"/>
                </a:lnTo>
                <a:lnTo>
                  <a:pt x="2584" y="2"/>
                </a:lnTo>
                <a:lnTo>
                  <a:pt x="2611" y="1"/>
                </a:lnTo>
                <a:lnTo>
                  <a:pt x="2638" y="0"/>
                </a:lnTo>
                <a:lnTo>
                  <a:pt x="2665" y="1"/>
                </a:lnTo>
                <a:lnTo>
                  <a:pt x="2692" y="2"/>
                </a:lnTo>
                <a:lnTo>
                  <a:pt x="2718" y="6"/>
                </a:lnTo>
                <a:lnTo>
                  <a:pt x="2745" y="11"/>
                </a:lnTo>
                <a:lnTo>
                  <a:pt x="2770" y="17"/>
                </a:lnTo>
                <a:lnTo>
                  <a:pt x="2795" y="24"/>
                </a:lnTo>
                <a:lnTo>
                  <a:pt x="2820" y="32"/>
                </a:lnTo>
                <a:lnTo>
                  <a:pt x="2844" y="42"/>
                </a:lnTo>
                <a:lnTo>
                  <a:pt x="2867" y="53"/>
                </a:lnTo>
                <a:lnTo>
                  <a:pt x="2890" y="63"/>
                </a:lnTo>
                <a:lnTo>
                  <a:pt x="2912" y="77"/>
                </a:lnTo>
                <a:lnTo>
                  <a:pt x="2934" y="90"/>
                </a:lnTo>
                <a:lnTo>
                  <a:pt x="2954" y="105"/>
                </a:lnTo>
                <a:lnTo>
                  <a:pt x="2975" y="121"/>
                </a:lnTo>
                <a:lnTo>
                  <a:pt x="2994" y="136"/>
                </a:lnTo>
                <a:lnTo>
                  <a:pt x="3012" y="154"/>
                </a:lnTo>
                <a:lnTo>
                  <a:pt x="3030" y="172"/>
                </a:lnTo>
                <a:lnTo>
                  <a:pt x="3045" y="192"/>
                </a:lnTo>
                <a:lnTo>
                  <a:pt x="3062" y="212"/>
                </a:lnTo>
                <a:lnTo>
                  <a:pt x="3076" y="232"/>
                </a:lnTo>
                <a:lnTo>
                  <a:pt x="3090" y="254"/>
                </a:lnTo>
                <a:lnTo>
                  <a:pt x="3103" y="277"/>
                </a:lnTo>
                <a:lnTo>
                  <a:pt x="3115" y="299"/>
                </a:lnTo>
                <a:lnTo>
                  <a:pt x="3126" y="322"/>
                </a:lnTo>
                <a:lnTo>
                  <a:pt x="3134" y="346"/>
                </a:lnTo>
                <a:lnTo>
                  <a:pt x="3142" y="371"/>
                </a:lnTo>
                <a:lnTo>
                  <a:pt x="3149" y="396"/>
                </a:lnTo>
                <a:lnTo>
                  <a:pt x="3155" y="421"/>
                </a:lnTo>
                <a:lnTo>
                  <a:pt x="3160" y="448"/>
                </a:lnTo>
                <a:lnTo>
                  <a:pt x="3164" y="474"/>
                </a:lnTo>
                <a:lnTo>
                  <a:pt x="3166" y="500"/>
                </a:lnTo>
                <a:lnTo>
                  <a:pt x="3166" y="528"/>
                </a:lnTo>
                <a:lnTo>
                  <a:pt x="5278" y="528"/>
                </a:lnTo>
                <a:lnTo>
                  <a:pt x="5278" y="6863"/>
                </a:lnTo>
                <a:lnTo>
                  <a:pt x="0" y="686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cxnSp>
        <p:nvCxnSpPr>
          <p:cNvPr id="35" name="肘形连接符 31">
            <a:extLst>
              <a:ext uri="{FF2B5EF4-FFF2-40B4-BE49-F238E27FC236}">
                <a16:creationId xmlns:a16="http://schemas.microsoft.com/office/drawing/2014/main" id="{A70B7F11-B9D2-4BC1-07B1-F947C114BC85}"/>
              </a:ext>
            </a:extLst>
          </p:cNvPr>
          <p:cNvCxnSpPr>
            <a:cxnSpLocks/>
          </p:cNvCxnSpPr>
          <p:nvPr/>
        </p:nvCxnSpPr>
        <p:spPr>
          <a:xfrm>
            <a:off x="287972" y="3234799"/>
            <a:ext cx="8155623" cy="0"/>
          </a:xfrm>
          <a:prstGeom prst="straightConnector1">
            <a:avLst/>
          </a:prstGeom>
          <a:noFill/>
          <a:ln w="19050" cap="flat" cmpd="sng" algn="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prstDash val="solid"/>
            <a:miter lim="800000"/>
            <a:headEnd type="oval" w="med" len="med"/>
            <a:tailEnd type="oval" w="med" len="med"/>
          </a:ln>
          <a:effectLst/>
        </p:spPr>
      </p:cxnSp>
    </p:spTree>
    <p:extLst>
      <p:ext uri="{BB962C8B-B14F-4D97-AF65-F5344CB8AC3E}">
        <p14:creationId xmlns:p14="http://schemas.microsoft.com/office/powerpoint/2010/main" val="187200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0-#ppt_w/2"/>
                                          </p:val>
                                        </p:tav>
                                        <p:tav tm="100000">
                                          <p:val>
                                            <p:strVal val="#ppt_x"/>
                                          </p:val>
                                        </p:tav>
                                      </p:tavLst>
                                    </p:anim>
                                    <p:anim calcmode="lin" valueType="num">
                                      <p:cBhvr additive="base">
                                        <p:cTn id="17" dur="500" fill="hold"/>
                                        <p:tgtEl>
                                          <p:spTgt spid="35"/>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1+#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186189"/>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答辩人：曾高远</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16FDE-DED1-B627-9E36-8AFBC61F1319}"/>
              </a:ext>
            </a:extLst>
          </p:cNvPr>
          <p:cNvSpPr>
            <a:spLocks noGrp="1"/>
          </p:cNvSpPr>
          <p:nvPr>
            <p:ph type="title"/>
          </p:nvPr>
        </p:nvSpPr>
        <p:spPr/>
        <p:txBody>
          <a:bodyPr/>
          <a:lstStyle/>
          <a:p>
            <a:r>
              <a:rPr lang="en-US" altLang="zh-CN" dirty="0">
                <a:sym typeface="微软雅黑" panose="020B0503020204020204" pitchFamily="34" charset="-122"/>
              </a:rPr>
              <a:t>1.1 </a:t>
            </a:r>
            <a:r>
              <a:rPr lang="zh-CN" altLang="en-US" dirty="0">
                <a:sym typeface="微软雅黑" panose="020B0503020204020204" pitchFamily="34" charset="-122"/>
              </a:rPr>
              <a:t>研究动机</a:t>
            </a:r>
            <a:endParaRPr lang="zh-CN" altLang="en-US" dirty="0"/>
          </a:p>
        </p:txBody>
      </p:sp>
      <p:sp>
        <p:nvSpPr>
          <p:cNvPr id="13" name="矩形 47">
            <a:extLst>
              <a:ext uri="{FF2B5EF4-FFF2-40B4-BE49-F238E27FC236}">
                <a16:creationId xmlns:a16="http://schemas.microsoft.com/office/drawing/2014/main" id="{80E9BEFF-0950-1F8C-90FA-54F9EDFB4982}"/>
              </a:ext>
            </a:extLst>
          </p:cNvPr>
          <p:cNvSpPr>
            <a:spLocks noChangeArrowheads="1"/>
          </p:cNvSpPr>
          <p:nvPr/>
        </p:nvSpPr>
        <p:spPr bwMode="auto">
          <a:xfrm>
            <a:off x="5858669" y="1358468"/>
            <a:ext cx="2808312" cy="110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285750" indent="-285750">
              <a:lnSpc>
                <a:spcPct val="120000"/>
              </a:lnSpc>
              <a:spcBef>
                <a:spcPct val="0"/>
              </a:spcBef>
              <a:buFont typeface="Wingdings" panose="05000000000000000000" pitchFamily="2" charset="2"/>
              <a:buChar char="Ø"/>
            </a:pPr>
            <a:r>
              <a:rPr lang="zh-CN" altLang="en-US" sz="1400" dirty="0">
                <a:solidFill>
                  <a:schemeClr val="tx1">
                    <a:lumMod val="65000"/>
                    <a:lumOff val="35000"/>
                  </a:schemeClr>
                </a:solidFill>
                <a:sym typeface="微软雅黑" pitchFamily="34" charset="-122"/>
              </a:rPr>
              <a:t>智能家居与其他物联网应用域交互形成协作域，</a:t>
            </a:r>
            <a:r>
              <a:rPr lang="zh-CN" altLang="en-US" sz="1400" kern="0" dirty="0">
                <a:solidFill>
                  <a:schemeClr val="tx1">
                    <a:lumMod val="75000"/>
                    <a:lumOff val="25000"/>
                  </a:schemeClr>
                </a:solidFill>
              </a:rPr>
              <a:t>从而为人们提供统一服务以改善家居生活品质。</a:t>
            </a:r>
            <a:endParaRPr lang="zh-CN" altLang="en-US" sz="1400" dirty="0">
              <a:solidFill>
                <a:schemeClr val="tx1">
                  <a:lumMod val="65000"/>
                  <a:lumOff val="35000"/>
                </a:schemeClr>
              </a:solidFill>
              <a:sym typeface="微软雅黑" pitchFamily="34" charset="-122"/>
            </a:endParaRPr>
          </a:p>
        </p:txBody>
      </p:sp>
      <p:sp>
        <p:nvSpPr>
          <p:cNvPr id="17" name="矩形 47">
            <a:extLst>
              <a:ext uri="{FF2B5EF4-FFF2-40B4-BE49-F238E27FC236}">
                <a16:creationId xmlns:a16="http://schemas.microsoft.com/office/drawing/2014/main" id="{43E1B151-916D-4840-18B5-629DA5C717BC}"/>
              </a:ext>
            </a:extLst>
          </p:cNvPr>
          <p:cNvSpPr>
            <a:spLocks noChangeArrowheads="1"/>
          </p:cNvSpPr>
          <p:nvPr/>
        </p:nvSpPr>
        <p:spPr bwMode="auto">
          <a:xfrm>
            <a:off x="5858669" y="2489387"/>
            <a:ext cx="2808312" cy="162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285750" indent="-285750">
              <a:lnSpc>
                <a:spcPct val="120000"/>
              </a:lnSpc>
              <a:spcBef>
                <a:spcPct val="0"/>
              </a:spcBef>
              <a:buFont typeface="Wingdings" panose="05000000000000000000" pitchFamily="2" charset="2"/>
              <a:buChar char="Ø"/>
            </a:pPr>
            <a:r>
              <a:rPr lang="zh-CN" altLang="en-US" sz="1400" kern="0" dirty="0">
                <a:solidFill>
                  <a:schemeClr val="tx1">
                    <a:lumMod val="75000"/>
                    <a:lumOff val="25000"/>
                  </a:schemeClr>
                </a:solidFill>
              </a:rPr>
              <a:t>访问主体需要在不同域之间移动才能完成任务。但不同域环境有其自己管理方式，用户通常需要当前应用域的管理人员介入，才能加入该域并使用其中权限。</a:t>
            </a:r>
            <a:endParaRPr lang="zh-CN" altLang="en-US" sz="1400" dirty="0">
              <a:solidFill>
                <a:schemeClr val="tx1">
                  <a:lumMod val="65000"/>
                  <a:lumOff val="35000"/>
                </a:schemeClr>
              </a:solidFill>
              <a:sym typeface="微软雅黑" pitchFamily="34" charset="-122"/>
            </a:endParaRPr>
          </a:p>
        </p:txBody>
      </p:sp>
      <p:sp>
        <p:nvSpPr>
          <p:cNvPr id="21" name="矩形 47">
            <a:extLst>
              <a:ext uri="{FF2B5EF4-FFF2-40B4-BE49-F238E27FC236}">
                <a16:creationId xmlns:a16="http://schemas.microsoft.com/office/drawing/2014/main" id="{D04B4B88-8221-A112-C32D-7C8E75357CD9}"/>
              </a:ext>
            </a:extLst>
          </p:cNvPr>
          <p:cNvSpPr>
            <a:spLocks noChangeArrowheads="1"/>
          </p:cNvSpPr>
          <p:nvPr/>
        </p:nvSpPr>
        <p:spPr bwMode="auto">
          <a:xfrm>
            <a:off x="5898051" y="4107792"/>
            <a:ext cx="2808312"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285750" indent="-285750">
              <a:lnSpc>
                <a:spcPct val="120000"/>
              </a:lnSpc>
              <a:spcBef>
                <a:spcPct val="0"/>
              </a:spcBef>
              <a:buFont typeface="Wingdings" panose="05000000000000000000" pitchFamily="2" charset="2"/>
              <a:buChar char="Ø"/>
            </a:pPr>
            <a:r>
              <a:rPr lang="zh-CN" altLang="en-US" sz="1400" kern="0" dirty="0">
                <a:solidFill>
                  <a:schemeClr val="tx1">
                    <a:lumMod val="75000"/>
                    <a:lumOff val="25000"/>
                  </a:schemeClr>
                </a:solidFill>
              </a:rPr>
              <a:t>传统的访问控制模型注重单个域空间的访问控制安全，难以处理跨域请求</a:t>
            </a:r>
            <a:r>
              <a:rPr lang="zh-CN" altLang="en-US" sz="1400" dirty="0">
                <a:solidFill>
                  <a:schemeClr val="tx1">
                    <a:lumMod val="65000"/>
                    <a:lumOff val="35000"/>
                  </a:schemeClr>
                </a:solidFill>
                <a:sym typeface="微软雅黑" pitchFamily="34" charset="-122"/>
              </a:rPr>
              <a:t>。</a:t>
            </a:r>
          </a:p>
        </p:txBody>
      </p:sp>
      <p:sp>
        <p:nvSpPr>
          <p:cNvPr id="22" name="Freeform 12">
            <a:extLst>
              <a:ext uri="{FF2B5EF4-FFF2-40B4-BE49-F238E27FC236}">
                <a16:creationId xmlns:a16="http://schemas.microsoft.com/office/drawing/2014/main" id="{5D5E77E6-45AB-B5F6-17ED-FB164A3332E1}"/>
              </a:ext>
            </a:extLst>
          </p:cNvPr>
          <p:cNvSpPr>
            <a:spLocks/>
          </p:cNvSpPr>
          <p:nvPr/>
        </p:nvSpPr>
        <p:spPr bwMode="auto">
          <a:xfrm>
            <a:off x="361950" y="5100255"/>
            <a:ext cx="385491" cy="37380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p:spPr>
        <p:txBody>
          <a:bodyPr/>
          <a:lstStyle/>
          <a:p>
            <a:endParaRPr lang="zh-CN" altLang="en-US">
              <a:solidFill>
                <a:schemeClr val="tx1">
                  <a:lumMod val="50000"/>
                  <a:lumOff val="50000"/>
                </a:schemeClr>
              </a:solidFill>
            </a:endParaRPr>
          </a:p>
        </p:txBody>
      </p:sp>
      <p:sp>
        <p:nvSpPr>
          <p:cNvPr id="23" name="Freeform 12">
            <a:extLst>
              <a:ext uri="{FF2B5EF4-FFF2-40B4-BE49-F238E27FC236}">
                <a16:creationId xmlns:a16="http://schemas.microsoft.com/office/drawing/2014/main" id="{56ED09F3-6C67-40FE-C3AD-0840772DF359}"/>
              </a:ext>
            </a:extLst>
          </p:cNvPr>
          <p:cNvSpPr>
            <a:spLocks/>
          </p:cNvSpPr>
          <p:nvPr/>
        </p:nvSpPr>
        <p:spPr bwMode="auto">
          <a:xfrm flipH="1" flipV="1">
            <a:off x="8256244" y="5529797"/>
            <a:ext cx="410737" cy="391058"/>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p:spPr>
        <p:txBody>
          <a:bodyPr/>
          <a:lstStyle/>
          <a:p>
            <a:endParaRPr lang="zh-CN" altLang="en-US">
              <a:solidFill>
                <a:schemeClr val="tx1">
                  <a:lumMod val="50000"/>
                  <a:lumOff val="50000"/>
                </a:schemeClr>
              </a:solidFill>
            </a:endParaRPr>
          </a:p>
        </p:txBody>
      </p:sp>
      <p:sp>
        <p:nvSpPr>
          <p:cNvPr id="24" name="TextBox 30">
            <a:extLst>
              <a:ext uri="{FF2B5EF4-FFF2-40B4-BE49-F238E27FC236}">
                <a16:creationId xmlns:a16="http://schemas.microsoft.com/office/drawing/2014/main" id="{EC0BFD41-F377-7387-7B69-433070B6C678}"/>
              </a:ext>
            </a:extLst>
          </p:cNvPr>
          <p:cNvSpPr txBox="1"/>
          <p:nvPr/>
        </p:nvSpPr>
        <p:spPr>
          <a:xfrm>
            <a:off x="502072" y="5241896"/>
            <a:ext cx="8089478" cy="625171"/>
          </a:xfrm>
          <a:prstGeom prst="rect">
            <a:avLst/>
          </a:prstGeom>
          <a:noFill/>
        </p:spPr>
        <p:txBody>
          <a:bodyPr wrap="square" rtlCol="0">
            <a:spAutoFit/>
          </a:bodyPr>
          <a:lstStyle/>
          <a:p>
            <a:pPr>
              <a:lnSpc>
                <a:spcPct val="130000"/>
              </a:lnSpc>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因此在协作环境下，建立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一个</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统一的访问控制机制对于加强域间协作和约束访问主体的跨域移动行为以避免对客体的越权访问至关重要</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t>
            </a:r>
          </a:p>
        </p:txBody>
      </p:sp>
      <p:pic>
        <p:nvPicPr>
          <p:cNvPr id="25" name="图片 24">
            <a:extLst>
              <a:ext uri="{FF2B5EF4-FFF2-40B4-BE49-F238E27FC236}">
                <a16:creationId xmlns:a16="http://schemas.microsoft.com/office/drawing/2014/main" id="{3DA035C0-5555-2920-5D81-D5E3045EC7D4}"/>
              </a:ext>
            </a:extLst>
          </p:cNvPr>
          <p:cNvPicPr>
            <a:picLocks noChangeAspect="1"/>
          </p:cNvPicPr>
          <p:nvPr/>
        </p:nvPicPr>
        <p:blipFill>
          <a:blip r:embed="rId3"/>
          <a:stretch>
            <a:fillRect/>
          </a:stretch>
        </p:blipFill>
        <p:spPr>
          <a:xfrm>
            <a:off x="297184" y="1346233"/>
            <a:ext cx="5522103" cy="3683201"/>
          </a:xfrm>
          <a:prstGeom prst="rect">
            <a:avLst/>
          </a:prstGeom>
        </p:spPr>
      </p:pic>
    </p:spTree>
    <p:extLst>
      <p:ext uri="{BB962C8B-B14F-4D97-AF65-F5344CB8AC3E}">
        <p14:creationId xmlns:p14="http://schemas.microsoft.com/office/powerpoint/2010/main" val="39546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randombar(horizontal)">
                                      <p:cBhvr>
                                        <p:cTn id="11" dur="400"/>
                                        <p:tgtEl>
                                          <p:spTgt spid="13"/>
                                        </p:tgtEl>
                                      </p:cBhvr>
                                    </p:animEffect>
                                  </p:childTnLst>
                                </p:cTn>
                              </p:par>
                              <p:par>
                                <p:cTn id="12" presetID="14" presetClass="entr" presetSubtype="10" fill="hold" grpId="0" nodeType="with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400"/>
                                        <p:tgtEl>
                                          <p:spTgt spid="17"/>
                                        </p:tgtEl>
                                      </p:cBhvr>
                                    </p:animEffect>
                                  </p:childTnLst>
                                </p:cTn>
                              </p:par>
                              <p:par>
                                <p:cTn id="15" presetID="14" presetClass="entr" presetSubtype="10" fill="hold" grpId="0"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400"/>
                                        <p:tgtEl>
                                          <p:spTgt spid="21"/>
                                        </p:tgtEl>
                                      </p:cBhvr>
                                    </p:animEffect>
                                  </p:childTnLst>
                                </p:cTn>
                              </p:par>
                            </p:childTnLst>
                          </p:cTn>
                        </p:par>
                        <p:par>
                          <p:cTn id="18" fill="hold">
                            <p:stCondLst>
                              <p:cond delay="900"/>
                            </p:stCondLst>
                            <p:childTnLst>
                              <p:par>
                                <p:cTn id="19" presetID="1" presetClass="entr" presetSubtype="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35" presetClass="path" presetSubtype="0" accel="50000" decel="50000" fill="hold" grpId="1" nodeType="withEffect">
                                  <p:stCondLst>
                                    <p:cond delay="0"/>
                                  </p:stCondLst>
                                  <p:childTnLst>
                                    <p:animMotion origin="layout" path="M -2.77778E-7 -3.33333E-6 L 0.36684 0.15278 " pathEditMode="relative" rAng="0" ptsTypes="AA">
                                      <p:cBhvr>
                                        <p:cTn id="22" dur="500" spd="-99900" fill="hold"/>
                                        <p:tgtEl>
                                          <p:spTgt spid="22"/>
                                        </p:tgtEl>
                                        <p:attrNameLst>
                                          <p:attrName>ppt_x,ppt_y</p:attrName>
                                        </p:attrNameLst>
                                      </p:cBhvr>
                                      <p:rCtr x="18333" y="7639"/>
                                    </p:animMotion>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35" presetClass="path" presetSubtype="0" accel="50000" decel="50000" fill="hold" grpId="1" nodeType="withEffect">
                                  <p:stCondLst>
                                    <p:cond delay="0"/>
                                  </p:stCondLst>
                                  <p:childTnLst>
                                    <p:animMotion origin="layout" path="M 2.77778E-6 -2.22222E-6 L -0.39497 -0.11018 " pathEditMode="relative" rAng="0" ptsTypes="AA">
                                      <p:cBhvr>
                                        <p:cTn id="26" dur="500" spd="-99900" fill="hold"/>
                                        <p:tgtEl>
                                          <p:spTgt spid="23"/>
                                        </p:tgtEl>
                                        <p:attrNameLst>
                                          <p:attrName>ppt_x,ppt_y</p:attrName>
                                        </p:attrNameLst>
                                      </p:cBhvr>
                                      <p:rCtr x="-19757" y="-5509"/>
                                    </p:animMotion>
                                  </p:childTnLst>
                                </p:cTn>
                              </p:par>
                            </p:childTnLst>
                          </p:cTn>
                        </p:par>
                        <p:par>
                          <p:cTn id="27" fill="hold">
                            <p:stCondLst>
                              <p:cond delay="1400"/>
                            </p:stCondLst>
                            <p:childTnLst>
                              <p:par>
                                <p:cTn id="28" presetID="18" presetClass="entr" presetSubtype="3"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strips(upRight)">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2" grpId="0" animBg="1"/>
      <p:bldP spid="22" grpId="1" animBg="1"/>
      <p:bldP spid="23" grpId="0" animBg="1"/>
      <p:bldP spid="23" grpId="1"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主要研究内容</a:t>
            </a: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椭圆 24">
            <a:extLst>
              <a:ext uri="{FF2B5EF4-FFF2-40B4-BE49-F238E27FC236}">
                <a16:creationId xmlns:a16="http://schemas.microsoft.com/office/drawing/2014/main" id="{E7E95851-0650-D67C-5640-DDEB41AF21F5}"/>
              </a:ext>
            </a:extLst>
          </p:cNvPr>
          <p:cNvSpPr/>
          <p:nvPr/>
        </p:nvSpPr>
        <p:spPr>
          <a:xfrm>
            <a:off x="113139" y="1970960"/>
            <a:ext cx="3311601" cy="3282753"/>
          </a:xfrm>
          <a:prstGeom prst="ellipse">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5923547B-2D7C-BFB9-55F8-D5FB9B8DFD1E}"/>
              </a:ext>
            </a:extLst>
          </p:cNvPr>
          <p:cNvSpPr/>
          <p:nvPr/>
        </p:nvSpPr>
        <p:spPr>
          <a:xfrm>
            <a:off x="2668754" y="1434556"/>
            <a:ext cx="574607" cy="57460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A5F1B5C-4F36-8B39-F259-D71C0CB4DA3C}"/>
              </a:ext>
            </a:extLst>
          </p:cNvPr>
          <p:cNvSpPr/>
          <p:nvPr/>
        </p:nvSpPr>
        <p:spPr>
          <a:xfrm>
            <a:off x="361950" y="1807094"/>
            <a:ext cx="388528" cy="40609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B6250D1-2E1A-EC38-80F4-7B4A18F969ED}"/>
              </a:ext>
            </a:extLst>
          </p:cNvPr>
          <p:cNvSpPr/>
          <p:nvPr/>
        </p:nvSpPr>
        <p:spPr>
          <a:xfrm>
            <a:off x="1823919" y="5487170"/>
            <a:ext cx="429464" cy="429464"/>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29F3CDD3-D89E-CE5F-B52B-541C860DF7F7}"/>
              </a:ext>
            </a:extLst>
          </p:cNvPr>
          <p:cNvGrpSpPr/>
          <p:nvPr/>
        </p:nvGrpSpPr>
        <p:grpSpPr>
          <a:xfrm>
            <a:off x="440709" y="2254935"/>
            <a:ext cx="2655454" cy="2681054"/>
            <a:chOff x="440709" y="2254935"/>
            <a:chExt cx="2655454" cy="2681054"/>
          </a:xfrm>
        </p:grpSpPr>
        <p:sp>
          <p:nvSpPr>
            <p:cNvPr id="26" name="椭圆 25">
              <a:extLst>
                <a:ext uri="{FF2B5EF4-FFF2-40B4-BE49-F238E27FC236}">
                  <a16:creationId xmlns:a16="http://schemas.microsoft.com/office/drawing/2014/main" id="{0099CEEF-4748-419F-616C-A63D0C013674}"/>
                </a:ext>
              </a:extLst>
            </p:cNvPr>
            <p:cNvSpPr/>
            <p:nvPr/>
          </p:nvSpPr>
          <p:spPr>
            <a:xfrm>
              <a:off x="440709" y="2254935"/>
              <a:ext cx="2655454" cy="2681054"/>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椭圆 29">
              <a:extLst>
                <a:ext uri="{FF2B5EF4-FFF2-40B4-BE49-F238E27FC236}">
                  <a16:creationId xmlns:a16="http://schemas.microsoft.com/office/drawing/2014/main" id="{6B55227F-C72F-6434-35B0-B25916B9830F}"/>
                </a:ext>
              </a:extLst>
            </p:cNvPr>
            <p:cNvSpPr/>
            <p:nvPr/>
          </p:nvSpPr>
          <p:spPr>
            <a:xfrm>
              <a:off x="707269" y="2530741"/>
              <a:ext cx="2122333" cy="2109393"/>
            </a:xfrm>
            <a:prstGeom prst="ellipse">
              <a:avLst/>
            </a:prstGeom>
            <a:blipFill dpi="0" rotWithShape="1">
              <a:blip r:embed="rId3"/>
              <a:srcRect/>
              <a:stretch>
                <a:fillRect l="-25000" r="-25000"/>
              </a:stretch>
            </a:bli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1" name="Google Shape;1376;p34">
            <a:extLst>
              <a:ext uri="{FF2B5EF4-FFF2-40B4-BE49-F238E27FC236}">
                <a16:creationId xmlns:a16="http://schemas.microsoft.com/office/drawing/2014/main" id="{AED4C686-3249-BD81-CE4F-8036B63EA6DB}"/>
              </a:ext>
            </a:extLst>
          </p:cNvPr>
          <p:cNvSpPr/>
          <p:nvPr/>
        </p:nvSpPr>
        <p:spPr>
          <a:xfrm>
            <a:off x="3636588" y="2108200"/>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2000" dirty="0">
                <a:latin typeface="汉仪铁线黑-65简" panose="00020600040101010101" pitchFamily="18" charset="-122"/>
                <a:ea typeface="汉仪铁线黑-65简" panose="00020600040101010101" pitchFamily="18" charset="-122"/>
                <a:sym typeface="Fira Sans"/>
              </a:rPr>
              <a:t>1</a:t>
            </a:r>
            <a:endParaRPr sz="2000" dirty="0">
              <a:latin typeface="汉仪铁线黑-65简" panose="00020600040101010101" pitchFamily="18" charset="-122"/>
              <a:ea typeface="汉仪铁线黑-65简" panose="00020600040101010101" pitchFamily="18" charset="-122"/>
              <a:sym typeface="Fira Sans"/>
            </a:endParaRPr>
          </a:p>
        </p:txBody>
      </p:sp>
      <p:sp>
        <p:nvSpPr>
          <p:cNvPr id="32" name="Google Shape;1376;p34">
            <a:extLst>
              <a:ext uri="{FF2B5EF4-FFF2-40B4-BE49-F238E27FC236}">
                <a16:creationId xmlns:a16="http://schemas.microsoft.com/office/drawing/2014/main" id="{4DB25351-FAAC-2503-4FCF-18930B04B2D9}"/>
              </a:ext>
            </a:extLst>
          </p:cNvPr>
          <p:cNvSpPr/>
          <p:nvPr/>
        </p:nvSpPr>
        <p:spPr>
          <a:xfrm>
            <a:off x="3636588" y="3540224"/>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2000" dirty="0">
                <a:latin typeface="汉仪铁线黑-65简" panose="00020600040101010101" pitchFamily="18" charset="-122"/>
                <a:ea typeface="汉仪铁线黑-65简" panose="00020600040101010101" pitchFamily="18" charset="-122"/>
                <a:sym typeface="Fira Sans"/>
              </a:rPr>
              <a:t>2</a:t>
            </a:r>
            <a:endParaRPr sz="2000" dirty="0">
              <a:latin typeface="汉仪铁线黑-65简" panose="00020600040101010101" pitchFamily="18" charset="-122"/>
              <a:ea typeface="汉仪铁线黑-65简" panose="00020600040101010101" pitchFamily="18" charset="-122"/>
              <a:sym typeface="Fira Sans"/>
            </a:endParaRPr>
          </a:p>
        </p:txBody>
      </p:sp>
      <p:sp>
        <p:nvSpPr>
          <p:cNvPr id="33" name="Google Shape;1376;p34">
            <a:extLst>
              <a:ext uri="{FF2B5EF4-FFF2-40B4-BE49-F238E27FC236}">
                <a16:creationId xmlns:a16="http://schemas.microsoft.com/office/drawing/2014/main" id="{ED116E5E-ED74-278D-DC03-C769453699F7}"/>
              </a:ext>
            </a:extLst>
          </p:cNvPr>
          <p:cNvSpPr/>
          <p:nvPr/>
        </p:nvSpPr>
        <p:spPr>
          <a:xfrm>
            <a:off x="3636588" y="4749799"/>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2000" dirty="0">
                <a:latin typeface="汉仪铁线黑-65简" panose="00020600040101010101" pitchFamily="18" charset="-122"/>
                <a:ea typeface="汉仪铁线黑-65简" panose="00020600040101010101" pitchFamily="18" charset="-122"/>
                <a:sym typeface="Fira Sans"/>
              </a:rPr>
              <a:t>3</a:t>
            </a:r>
            <a:endParaRPr sz="2000" dirty="0">
              <a:latin typeface="汉仪铁线黑-65简" panose="00020600040101010101" pitchFamily="18" charset="-122"/>
              <a:ea typeface="汉仪铁线黑-65简" panose="00020600040101010101" pitchFamily="18" charset="-122"/>
              <a:sym typeface="Fira Sans"/>
            </a:endParaRPr>
          </a:p>
        </p:txBody>
      </p:sp>
      <p:sp>
        <p:nvSpPr>
          <p:cNvPr id="35" name="矩形 34">
            <a:extLst>
              <a:ext uri="{FF2B5EF4-FFF2-40B4-BE49-F238E27FC236}">
                <a16:creationId xmlns:a16="http://schemas.microsoft.com/office/drawing/2014/main" id="{EE6EDF76-1AD7-A21F-7364-16249C4469FE}"/>
              </a:ext>
            </a:extLst>
          </p:cNvPr>
          <p:cNvSpPr/>
          <p:nvPr/>
        </p:nvSpPr>
        <p:spPr>
          <a:xfrm>
            <a:off x="4321646" y="1442977"/>
            <a:ext cx="4269903" cy="1803186"/>
          </a:xfrm>
          <a:prstGeom prst="rect">
            <a:avLst/>
          </a:prstGeom>
          <a:noFill/>
        </p:spPr>
        <p:txBody>
          <a:bodyPr wrap="square" lIns="0" tIns="0" rIns="0" bIns="0" rtlCol="0">
            <a:spAutoFit/>
          </a:bodyPr>
          <a:lstStyle/>
          <a:p>
            <a:pPr algn="just" hangingPunct="0">
              <a:lnSpc>
                <a:spcPct val="150000"/>
              </a:lnSpc>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针对家居物联网环境中</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多用户设备权限分配不合理</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设备</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隐私保护力度不足等问题，本文通过对传统</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RBAC</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模型中的角色进行分析与扩展，</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面向位置与环境的</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域内访问控制（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RBAC-LE</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）模型</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36">
            <a:extLst>
              <a:ext uri="{FF2B5EF4-FFF2-40B4-BE49-F238E27FC236}">
                <a16:creationId xmlns:a16="http://schemas.microsoft.com/office/drawing/2014/main" id="{A83184DC-857E-612D-E83E-EA0AAFB99606}"/>
              </a:ext>
            </a:extLst>
          </p:cNvPr>
          <p:cNvSpPr/>
          <p:nvPr/>
        </p:nvSpPr>
        <p:spPr>
          <a:xfrm>
            <a:off x="4321646" y="3382636"/>
            <a:ext cx="4381645" cy="1064522"/>
          </a:xfrm>
          <a:prstGeom prst="rect">
            <a:avLst/>
          </a:prstGeom>
          <a:noFill/>
        </p:spPr>
        <p:txBody>
          <a:bodyPr wrap="square" lIns="0" tIns="0" rIns="0" bIns="0" rtlCol="0">
            <a:spAutoFit/>
          </a:bodyPr>
          <a:lstStyle/>
          <a:p>
            <a:pPr>
              <a:lnSpc>
                <a:spcPct val="150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针对智能家居与其他物联网环境因交互而形成的多域协作空间，</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基于拓扑配置的</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域间访问控制</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IDAC-TC</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模型，</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以</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解决跨域访问控制的问题。</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2389A984-C6FF-C22D-A665-31B07E372369}"/>
              </a:ext>
            </a:extLst>
          </p:cNvPr>
          <p:cNvSpPr/>
          <p:nvPr/>
        </p:nvSpPr>
        <p:spPr>
          <a:xfrm>
            <a:off x="4321646" y="4640529"/>
            <a:ext cx="4330517" cy="695190"/>
          </a:xfrm>
          <a:prstGeom prst="rect">
            <a:avLst/>
          </a:prstGeom>
          <a:noFill/>
        </p:spPr>
        <p:txBody>
          <a:bodyPr wrap="square" lIns="0" tIns="0" rIns="0" bIns="0" rtlCol="0">
            <a:spAutoFit/>
          </a:bodyPr>
          <a:lstStyle/>
          <a:p>
            <a:pPr>
              <a:lnSpc>
                <a:spcPct val="150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通过</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USE</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约束求解器对提出的访问控制模型进行了验证</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之后对所提出</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模型进行了系统实现</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spTree>
    <p:extLst>
      <p:ext uri="{BB962C8B-B14F-4D97-AF65-F5344CB8AC3E}">
        <p14:creationId xmlns:p14="http://schemas.microsoft.com/office/powerpoint/2010/main" val="18486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par>
                          <p:cTn id="30" fill="hold">
                            <p:stCondLst>
                              <p:cond delay="1000"/>
                            </p:stCondLst>
                            <p:childTnLst>
                              <p:par>
                                <p:cTn id="31" presetID="53" presetClass="entr" presetSubtype="16"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animEffect transition="in" filter="fade">
                                      <p:cBhvr>
                                        <p:cTn id="41" dur="500"/>
                                        <p:tgtEl>
                                          <p:spTgt spid="32"/>
                                        </p:tgtEl>
                                      </p:cBhvr>
                                    </p:animEffect>
                                  </p:childTnLst>
                                </p:cTn>
                              </p:par>
                            </p:childTnLst>
                          </p:cTn>
                        </p:par>
                        <p:par>
                          <p:cTn id="42" fill="hold">
                            <p:stCondLst>
                              <p:cond delay="2000"/>
                            </p:stCondLst>
                            <p:childTnLst>
                              <p:par>
                                <p:cTn id="43" presetID="53" presetClass="entr" presetSubtype="16"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childTnLst>
                          </p:cTn>
                        </p:par>
                        <p:par>
                          <p:cTn id="48" fill="hold">
                            <p:stCondLst>
                              <p:cond delay="2500"/>
                            </p:stCondLst>
                            <p:childTnLst>
                              <p:par>
                                <p:cTn id="49" presetID="42"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1000"/>
                                        <p:tgtEl>
                                          <p:spTgt spid="35"/>
                                        </p:tgtEl>
                                      </p:cBhvr>
                                    </p:animEffect>
                                    <p:anim calcmode="lin" valueType="num">
                                      <p:cBhvr>
                                        <p:cTn id="52" dur="1000" fill="hold"/>
                                        <p:tgtEl>
                                          <p:spTgt spid="35"/>
                                        </p:tgtEl>
                                        <p:attrNameLst>
                                          <p:attrName>ppt_x</p:attrName>
                                        </p:attrNameLst>
                                      </p:cBhvr>
                                      <p:tavLst>
                                        <p:tav tm="0">
                                          <p:val>
                                            <p:strVal val="#ppt_x"/>
                                          </p:val>
                                        </p:tav>
                                        <p:tav tm="100000">
                                          <p:val>
                                            <p:strVal val="#ppt_x"/>
                                          </p:val>
                                        </p:tav>
                                      </p:tavLst>
                                    </p:anim>
                                    <p:anim calcmode="lin" valueType="num">
                                      <p:cBhvr>
                                        <p:cTn id="53" dur="1000" fill="hold"/>
                                        <p:tgtEl>
                                          <p:spTgt spid="35"/>
                                        </p:tgtEl>
                                        <p:attrNameLst>
                                          <p:attrName>ppt_y</p:attrName>
                                        </p:attrNameLst>
                                      </p:cBhvr>
                                      <p:tavLst>
                                        <p:tav tm="0">
                                          <p:val>
                                            <p:strVal val="#ppt_y+.1"/>
                                          </p:val>
                                        </p:tav>
                                        <p:tav tm="100000">
                                          <p:val>
                                            <p:strVal val="#ppt_y"/>
                                          </p:val>
                                        </p:tav>
                                      </p:tavLst>
                                    </p:anim>
                                  </p:childTnLst>
                                </p:cTn>
                              </p:par>
                            </p:childTnLst>
                          </p:cTn>
                        </p:par>
                        <p:par>
                          <p:cTn id="54" fill="hold">
                            <p:stCondLst>
                              <p:cond delay="3500"/>
                            </p:stCondLst>
                            <p:childTnLst>
                              <p:par>
                                <p:cTn id="55" presetID="42"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anim calcmode="lin" valueType="num">
                                      <p:cBhvr>
                                        <p:cTn id="58" dur="1000" fill="hold"/>
                                        <p:tgtEl>
                                          <p:spTgt spid="37"/>
                                        </p:tgtEl>
                                        <p:attrNameLst>
                                          <p:attrName>ppt_x</p:attrName>
                                        </p:attrNameLst>
                                      </p:cBhvr>
                                      <p:tavLst>
                                        <p:tav tm="0">
                                          <p:val>
                                            <p:strVal val="#ppt_x"/>
                                          </p:val>
                                        </p:tav>
                                        <p:tav tm="100000">
                                          <p:val>
                                            <p:strVal val="#ppt_x"/>
                                          </p:val>
                                        </p:tav>
                                      </p:tavLst>
                                    </p:anim>
                                    <p:anim calcmode="lin" valueType="num">
                                      <p:cBhvr>
                                        <p:cTn id="59" dur="1000" fill="hold"/>
                                        <p:tgtEl>
                                          <p:spTgt spid="37"/>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42" presetClass="entr" presetSubtype="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1000"/>
                                        <p:tgtEl>
                                          <p:spTgt spid="39"/>
                                        </p:tgtEl>
                                      </p:cBhvr>
                                    </p:animEffect>
                                    <p:anim calcmode="lin" valueType="num">
                                      <p:cBhvr>
                                        <p:cTn id="64" dur="1000" fill="hold"/>
                                        <p:tgtEl>
                                          <p:spTgt spid="39"/>
                                        </p:tgtEl>
                                        <p:attrNameLst>
                                          <p:attrName>ppt_x</p:attrName>
                                        </p:attrNameLst>
                                      </p:cBhvr>
                                      <p:tavLst>
                                        <p:tav tm="0">
                                          <p:val>
                                            <p:strVal val="#ppt_x"/>
                                          </p:val>
                                        </p:tav>
                                        <p:tav tm="100000">
                                          <p:val>
                                            <p:strVal val="#ppt_x"/>
                                          </p:val>
                                        </p:tav>
                                      </p:tavLst>
                                    </p:anim>
                                    <p:anim calcmode="lin" valueType="num">
                                      <p:cBhvr>
                                        <p:cTn id="6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1" grpId="0" animBg="1"/>
      <p:bldP spid="32" grpId="0" animBg="1"/>
      <p:bldP spid="33" grpId="0" animBg="1"/>
      <p:bldP spid="35" grpId="0"/>
      <p:bldP spid="37"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67"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896449" y="359473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348129" y="3599244"/>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
        <p:nvSpPr>
          <p:cNvPr id="74" name="矩形 73"/>
          <p:cNvSpPr/>
          <p:nvPr/>
        </p:nvSpPr>
        <p:spPr>
          <a:xfrm>
            <a:off x="5906199" y="4070397"/>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367629" y="4078679"/>
            <a:ext cx="257987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域内</a:t>
            </a:r>
            <a:r>
              <a:rPr lang="en-US" altLang="zh-CN"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RBAC-LE</a:t>
            </a:r>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模型构建与验证</a:t>
            </a:r>
          </a:p>
        </p:txBody>
      </p:sp>
      <p:sp>
        <p:nvSpPr>
          <p:cNvPr id="76" name="矩形 75"/>
          <p:cNvSpPr/>
          <p:nvPr/>
        </p:nvSpPr>
        <p:spPr>
          <a:xfrm>
            <a:off x="5896449" y="455879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348129" y="4567821"/>
            <a:ext cx="2557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域间</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IDAC-TC</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模型构建与验证</a:t>
            </a:r>
          </a:p>
        </p:txBody>
      </p:sp>
      <p:sp>
        <p:nvSpPr>
          <p:cNvPr id="24" name="文本框 23"/>
          <p:cNvSpPr txBox="1"/>
          <p:nvPr/>
        </p:nvSpPr>
        <p:spPr>
          <a:xfrm>
            <a:off x="6372597" y="2575430"/>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896449" y="505380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353769" y="5062833"/>
            <a:ext cx="233910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原型系统设计，总结与展望</a:t>
            </a:r>
          </a:p>
        </p:txBody>
      </p:sp>
      <p:sp>
        <p:nvSpPr>
          <p:cNvPr id="2" name="矩形 1">
            <a:extLst>
              <a:ext uri="{FF2B5EF4-FFF2-40B4-BE49-F238E27FC236}">
                <a16:creationId xmlns:a16="http://schemas.microsoft.com/office/drawing/2014/main" id="{70CB6724-6C84-9872-FD6A-E4ACCB057029}"/>
              </a:ext>
            </a:extLst>
          </p:cNvPr>
          <p:cNvSpPr/>
          <p:nvPr/>
        </p:nvSpPr>
        <p:spPr>
          <a:xfrm>
            <a:off x="5896449" y="553923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48C8A311-C258-A1BC-1BCF-930E02EC983C}"/>
              </a:ext>
            </a:extLst>
          </p:cNvPr>
          <p:cNvSpPr/>
          <p:nvPr/>
        </p:nvSpPr>
        <p:spPr>
          <a:xfrm>
            <a:off x="6353769" y="556977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119963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1827" y="326179"/>
            <a:ext cx="8229600" cy="533400"/>
          </a:xfrm>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面向位置与环境的域内访问控制（</a:t>
            </a:r>
            <a:r>
              <a:rPr lang="en-US" altLang="zh-CN" dirty="0">
                <a:sym typeface="微软雅黑" panose="020B0503020204020204" pitchFamily="34" charset="-122"/>
              </a:rPr>
              <a:t>RBAC-LE</a:t>
            </a:r>
            <a:r>
              <a:rPr lang="zh-CN" altLang="en-US" dirty="0">
                <a:sym typeface="微软雅黑" panose="020B0503020204020204" pitchFamily="34" charset="-122"/>
              </a:rPr>
              <a:t>）模型构成</a:t>
            </a:r>
          </a:p>
        </p:txBody>
      </p:sp>
      <p:sp>
        <p:nvSpPr>
          <p:cNvPr id="7" name="Rectangle 2">
            <a:extLst>
              <a:ext uri="{FF2B5EF4-FFF2-40B4-BE49-F238E27FC236}">
                <a16:creationId xmlns:a16="http://schemas.microsoft.com/office/drawing/2014/main" id="{4C585F01-705B-C22F-F602-B41EEFB6B02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8" name="标题 11">
                <a:extLst>
                  <a:ext uri="{FF2B5EF4-FFF2-40B4-BE49-F238E27FC236}">
                    <a16:creationId xmlns:a16="http://schemas.microsoft.com/office/drawing/2014/main" id="{7C81D03C-A054-6A77-E719-406A125E0D86}"/>
                  </a:ext>
                </a:extLst>
              </p:cNvPr>
              <p:cNvSpPr txBox="1">
                <a:spLocks/>
              </p:cNvSpPr>
              <p:nvPr/>
            </p:nvSpPr>
            <p:spPr>
              <a:xfrm>
                <a:off x="814059" y="4870553"/>
                <a:ext cx="7700264" cy="1025834"/>
              </a:xfrm>
              <a:prstGeom prst="rect">
                <a:avLst/>
              </a:prstGeom>
            </p:spPr>
            <p:txBody>
              <a:bodyP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altLang="zh-CN" sz="2000" kern="0" dirty="0">
                    <a:solidFill>
                      <a:schemeClr val="tx1">
                        <a:lumMod val="75000"/>
                        <a:lumOff val="25000"/>
                      </a:schemeClr>
                    </a:solidFill>
                    <a:latin typeface="微软雅黑" panose="020B0503020204020204" pitchFamily="34" charset="-122"/>
                  </a:rPr>
                  <a:t>RBAC-LE</a:t>
                </a:r>
                <a:r>
                  <a:rPr lang="zh-CN" altLang="zh-CN" sz="2000" kern="0" dirty="0">
                    <a:solidFill>
                      <a:schemeClr val="tx1">
                        <a:lumMod val="75000"/>
                        <a:lumOff val="25000"/>
                      </a:schemeClr>
                    </a:solidFill>
                    <a:latin typeface="微软雅黑" panose="020B0503020204020204" pitchFamily="34" charset="-122"/>
                  </a:rPr>
                  <a:t>模型引入了环境角色和设备功能角色</a:t>
                </a:r>
                <a:r>
                  <a:rPr lang="zh-CN" altLang="en-US" sz="2000" kern="0" dirty="0">
                    <a:solidFill>
                      <a:schemeClr val="tx1">
                        <a:lumMod val="75000"/>
                        <a:lumOff val="25000"/>
                      </a:schemeClr>
                    </a:solidFill>
                    <a:latin typeface="微软雅黑" panose="020B0503020204020204" pitchFamily="34" charset="-122"/>
                  </a:rPr>
                  <a:t>。</a:t>
                </a:r>
                <a:r>
                  <a:rPr lang="zh-CN" altLang="zh-CN" sz="2000" kern="0" dirty="0">
                    <a:solidFill>
                      <a:schemeClr val="tx1">
                        <a:lumMod val="75000"/>
                        <a:lumOff val="25000"/>
                      </a:schemeClr>
                    </a:solidFill>
                    <a:latin typeface="微软雅黑" panose="020B0503020204020204" pitchFamily="34" charset="-122"/>
                  </a:rPr>
                  <a:t>环境角色是用户进行访问控制需要满足的特定环境状态，由一个或多个特定环境条件</a:t>
                </a:r>
                <a14:m>
                  <m:oMath xmlns:m="http://schemas.openxmlformats.org/officeDocument/2006/math">
                    <m:r>
                      <a:rPr lang="en-US" altLang="zh-CN" sz="2300" kern="0">
                        <a:solidFill>
                          <a:schemeClr val="tx1">
                            <a:lumMod val="75000"/>
                            <a:lumOff val="25000"/>
                          </a:schemeClr>
                        </a:solidFill>
                        <a:latin typeface="Cambria Math" panose="02040503050406030204" pitchFamily="18" charset="0"/>
                      </a:rPr>
                      <m:t>𝑒</m:t>
                    </m:r>
                  </m:oMath>
                </a14:m>
                <a:r>
                  <a:rPr lang="zh-CN" altLang="zh-CN" sz="2000" kern="0" dirty="0">
                    <a:solidFill>
                      <a:schemeClr val="tx1">
                        <a:lumMod val="75000"/>
                        <a:lumOff val="25000"/>
                      </a:schemeClr>
                    </a:solidFill>
                    <a:latin typeface="微软雅黑" panose="020B0503020204020204" pitchFamily="34" charset="-122"/>
                  </a:rPr>
                  <a:t>构成</a:t>
                </a:r>
                <a:r>
                  <a:rPr lang="zh-CN" altLang="en-US" sz="2000" kern="0" dirty="0">
                    <a:solidFill>
                      <a:schemeClr val="tx1">
                        <a:lumMod val="75000"/>
                        <a:lumOff val="25000"/>
                      </a:schemeClr>
                    </a:solidFill>
                    <a:latin typeface="微软雅黑" panose="020B0503020204020204" pitchFamily="34" charset="-122"/>
                  </a:rPr>
                  <a:t>。</a:t>
                </a:r>
                <a:r>
                  <a:rPr lang="zh-CN" altLang="zh-CN" sz="2000" kern="0" dirty="0">
                    <a:solidFill>
                      <a:schemeClr val="tx1">
                        <a:lumMod val="75000"/>
                        <a:lumOff val="25000"/>
                      </a:schemeClr>
                    </a:solidFill>
                    <a:latin typeface="微软雅黑" panose="020B0503020204020204" pitchFamily="34" charset="-122"/>
                  </a:rPr>
                  <a:t>设备角色是对不同设备的权限进行分类的方式</a:t>
                </a:r>
                <a:r>
                  <a:rPr lang="zh-CN" altLang="en-US" sz="2000" kern="0" dirty="0">
                    <a:solidFill>
                      <a:schemeClr val="tx1">
                        <a:lumMod val="75000"/>
                        <a:lumOff val="25000"/>
                      </a:schemeClr>
                    </a:solidFill>
                    <a:latin typeface="微软雅黑" panose="020B0503020204020204" pitchFamily="34" charset="-122"/>
                  </a:rPr>
                  <a:t>，集成部分设备权限。</a:t>
                </a:r>
                <a:r>
                  <a:rPr lang="zh-CN" altLang="zh-CN" sz="2000" kern="0" dirty="0">
                    <a:solidFill>
                      <a:schemeClr val="tx1">
                        <a:lumMod val="75000"/>
                        <a:lumOff val="25000"/>
                      </a:schemeClr>
                    </a:solidFill>
                    <a:latin typeface="微软雅黑" panose="020B0503020204020204" pitchFamily="34" charset="-122"/>
                  </a:rPr>
                  <a:t>并通过</a:t>
                </a:r>
                <a:r>
                  <a:rPr lang="zh-CN" altLang="en-US" sz="2000" kern="0" dirty="0">
                    <a:solidFill>
                      <a:schemeClr val="tx1">
                        <a:lumMod val="75000"/>
                        <a:lumOff val="25000"/>
                      </a:schemeClr>
                    </a:solidFill>
                    <a:latin typeface="微软雅黑" panose="020B0503020204020204" pitchFamily="34" charset="-122"/>
                  </a:rPr>
                  <a:t>设备</a:t>
                </a:r>
                <a:r>
                  <a:rPr lang="zh-CN" altLang="zh-CN" sz="2000" kern="0" dirty="0">
                    <a:solidFill>
                      <a:schemeClr val="tx1">
                        <a:lumMod val="75000"/>
                        <a:lumOff val="25000"/>
                      </a:schemeClr>
                    </a:solidFill>
                    <a:latin typeface="微软雅黑" panose="020B0503020204020204" pitchFamily="34" charset="-122"/>
                  </a:rPr>
                  <a:t>角色结合上下文</a:t>
                </a:r>
                <a:r>
                  <a:rPr lang="zh-CN" altLang="en-US" sz="2000" kern="0" dirty="0">
                    <a:solidFill>
                      <a:schemeClr val="tx1">
                        <a:lumMod val="75000"/>
                        <a:lumOff val="25000"/>
                      </a:schemeClr>
                    </a:solidFill>
                    <a:latin typeface="微软雅黑" panose="020B0503020204020204" pitchFamily="34" charset="-122"/>
                  </a:rPr>
                  <a:t>环境</a:t>
                </a:r>
                <a:r>
                  <a:rPr lang="zh-CN" altLang="zh-CN" sz="2000" kern="0" dirty="0">
                    <a:solidFill>
                      <a:schemeClr val="tx1">
                        <a:lumMod val="75000"/>
                        <a:lumOff val="25000"/>
                      </a:schemeClr>
                    </a:solidFill>
                    <a:latin typeface="微软雅黑" panose="020B0503020204020204" pitchFamily="34" charset="-122"/>
                  </a:rPr>
                  <a:t>属性间的映射关系保证用户权限分配</a:t>
                </a:r>
                <a:r>
                  <a:rPr lang="zh-CN" altLang="en-US" sz="2000" kern="0" dirty="0">
                    <a:solidFill>
                      <a:schemeClr val="tx1">
                        <a:lumMod val="75000"/>
                        <a:lumOff val="25000"/>
                      </a:schemeClr>
                    </a:solidFill>
                    <a:latin typeface="微软雅黑" panose="020B0503020204020204" pitchFamily="34" charset="-122"/>
                  </a:rPr>
                  <a:t>和执行</a:t>
                </a:r>
                <a:r>
                  <a:rPr lang="zh-CN" altLang="zh-CN" sz="2000" kern="0" dirty="0">
                    <a:solidFill>
                      <a:schemeClr val="tx1">
                        <a:lumMod val="75000"/>
                        <a:lumOff val="25000"/>
                      </a:schemeClr>
                    </a:solidFill>
                    <a:latin typeface="微软雅黑" panose="020B0503020204020204" pitchFamily="34" charset="-122"/>
                  </a:rPr>
                  <a:t>满足环境需求。</a:t>
                </a:r>
                <a:endParaRPr lang="zh-CN" altLang="en-US" sz="2000" dirty="0">
                  <a:solidFill>
                    <a:schemeClr val="tx1">
                      <a:lumMod val="65000"/>
                      <a:lumOff val="35000"/>
                    </a:schemeClr>
                  </a:solidFill>
                  <a:latin typeface="Impact MT Std" pitchFamily="34" charset="0"/>
                  <a:ea typeface="微软雅黑" panose="020B0503020204020204" pitchFamily="34" charset="-122"/>
                </a:endParaRPr>
              </a:p>
              <a:p>
                <a:pPr algn="l"/>
                <a:endParaRPr lang="zh-CN" altLang="en-US" sz="1400" dirty="0">
                  <a:solidFill>
                    <a:schemeClr val="tx1">
                      <a:lumMod val="65000"/>
                      <a:lumOff val="35000"/>
                    </a:schemeClr>
                  </a:solidFill>
                  <a:latin typeface="Impact MT Std" pitchFamily="34" charset="0"/>
                  <a:ea typeface="微软雅黑" panose="020B0503020204020204" pitchFamily="34" charset="-122"/>
                </a:endParaRPr>
              </a:p>
            </p:txBody>
          </p:sp>
        </mc:Choice>
        <mc:Fallback xmlns="">
          <p:sp>
            <p:nvSpPr>
              <p:cNvPr id="68" name="标题 11">
                <a:extLst>
                  <a:ext uri="{FF2B5EF4-FFF2-40B4-BE49-F238E27FC236}">
                    <a16:creationId xmlns:a16="http://schemas.microsoft.com/office/drawing/2014/main" id="{7C81D03C-A054-6A77-E719-406A125E0D86}"/>
                  </a:ext>
                </a:extLst>
              </p:cNvPr>
              <p:cNvSpPr txBox="1">
                <a:spLocks noRot="1" noChangeAspect="1" noMove="1" noResize="1" noEditPoints="1" noAdjustHandles="1" noChangeArrowheads="1" noChangeShapeType="1" noTextEdit="1"/>
              </p:cNvSpPr>
              <p:nvPr/>
            </p:nvSpPr>
            <p:spPr>
              <a:xfrm>
                <a:off x="814059" y="4870553"/>
                <a:ext cx="7700264" cy="1025834"/>
              </a:xfrm>
              <a:prstGeom prst="rect">
                <a:avLst/>
              </a:prstGeom>
              <a:blipFill>
                <a:blip r:embed="rId3"/>
                <a:stretch>
                  <a:fillRect l="-238" t="-1190" b="-595"/>
                </a:stretch>
              </a:blipFill>
            </p:spPr>
            <p:txBody>
              <a:bodyPr/>
              <a:lstStyle/>
              <a:p>
                <a:r>
                  <a:rPr lang="zh-CN" altLang="en-US">
                    <a:noFill/>
                  </a:rPr>
                  <a:t> </a:t>
                </a:r>
              </a:p>
            </p:txBody>
          </p:sp>
        </mc:Fallback>
      </mc:AlternateContent>
      <p:graphicFrame>
        <p:nvGraphicFramePr>
          <p:cNvPr id="76" name="对象 75">
            <a:extLst>
              <a:ext uri="{FF2B5EF4-FFF2-40B4-BE49-F238E27FC236}">
                <a16:creationId xmlns:a16="http://schemas.microsoft.com/office/drawing/2014/main" id="{2E93F538-F6FF-F2CB-8058-D4D4770F61C9}"/>
              </a:ext>
            </a:extLst>
          </p:cNvPr>
          <p:cNvGraphicFramePr>
            <a:graphicFrameLocks noChangeAspect="1"/>
          </p:cNvGraphicFramePr>
          <p:nvPr>
            <p:extLst>
              <p:ext uri="{D42A27DB-BD31-4B8C-83A1-F6EECF244321}">
                <p14:modId xmlns:p14="http://schemas.microsoft.com/office/powerpoint/2010/main" val="734821377"/>
              </p:ext>
            </p:extLst>
          </p:nvPr>
        </p:nvGraphicFramePr>
        <p:xfrm>
          <a:off x="768431" y="1485436"/>
          <a:ext cx="7823119" cy="3316494"/>
        </p:xfrm>
        <a:graphic>
          <a:graphicData uri="http://schemas.openxmlformats.org/presentationml/2006/ole">
            <mc:AlternateContent xmlns:mc="http://schemas.openxmlformats.org/markup-compatibility/2006">
              <mc:Choice xmlns:v="urn:schemas-microsoft-com:vml" Requires="v">
                <p:oleObj name="Visio" r:id="rId4" imgW="29356328" imgH="12439701" progId="Visio.Drawing.15">
                  <p:embed/>
                </p:oleObj>
              </mc:Choice>
              <mc:Fallback>
                <p:oleObj name="Visio" r:id="rId4" imgW="29356328" imgH="12439701" progId="Visio.Drawing.15">
                  <p:embed/>
                  <p:pic>
                    <p:nvPicPr>
                      <p:cNvPr id="9" name="对象 8">
                        <a:extLst>
                          <a:ext uri="{FF2B5EF4-FFF2-40B4-BE49-F238E27FC236}">
                            <a16:creationId xmlns:a16="http://schemas.microsoft.com/office/drawing/2014/main" id="{7EB2504F-1CC7-91F0-0BFC-6148EA9D75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431" y="1485436"/>
                        <a:ext cx="7823119" cy="3316494"/>
                      </a:xfrm>
                      <a:prstGeom prst="rect">
                        <a:avLst/>
                      </a:prstGeom>
                      <a:noFill/>
                    </p:spPr>
                  </p:pic>
                </p:oleObj>
              </mc:Fallback>
            </mc:AlternateContent>
          </a:graphicData>
        </a:graphic>
      </p:graphicFrame>
      <p:sp>
        <p:nvSpPr>
          <p:cNvPr id="78" name="矩形 77">
            <a:extLst>
              <a:ext uri="{FF2B5EF4-FFF2-40B4-BE49-F238E27FC236}">
                <a16:creationId xmlns:a16="http://schemas.microsoft.com/office/drawing/2014/main" id="{96046211-234A-BF37-7E28-D5ACADECA25D}"/>
              </a:ext>
            </a:extLst>
          </p:cNvPr>
          <p:cNvSpPr/>
          <p:nvPr/>
        </p:nvSpPr>
        <p:spPr bwMode="auto">
          <a:xfrm>
            <a:off x="1298587" y="3177080"/>
            <a:ext cx="4883727" cy="53122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id="{B005E790-83DC-FC31-C2DD-04CD9F8A28C1}"/>
              </a:ext>
            </a:extLst>
          </p:cNvPr>
          <p:cNvSpPr/>
          <p:nvPr/>
        </p:nvSpPr>
        <p:spPr bwMode="auto">
          <a:xfrm>
            <a:off x="4602897" y="1252553"/>
            <a:ext cx="2535382" cy="176367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grpSp>
        <p:nvGrpSpPr>
          <p:cNvPr id="80" name="组合 79">
            <a:extLst>
              <a:ext uri="{FF2B5EF4-FFF2-40B4-BE49-F238E27FC236}">
                <a16:creationId xmlns:a16="http://schemas.microsoft.com/office/drawing/2014/main" id="{8EBC2ABF-2BB3-CD98-23A3-25F7752068AD}"/>
              </a:ext>
            </a:extLst>
          </p:cNvPr>
          <p:cNvGrpSpPr/>
          <p:nvPr/>
        </p:nvGrpSpPr>
        <p:grpSpPr>
          <a:xfrm>
            <a:off x="281104" y="5006427"/>
            <a:ext cx="501605" cy="493966"/>
            <a:chOff x="471707" y="1675770"/>
            <a:chExt cx="2158455" cy="2196000"/>
          </a:xfrm>
          <a:solidFill>
            <a:schemeClr val="bg1">
              <a:lumMod val="50000"/>
            </a:schemeClr>
          </a:solidFill>
        </p:grpSpPr>
        <p:grpSp>
          <p:nvGrpSpPr>
            <p:cNvPr id="81" name="组合 80">
              <a:extLst>
                <a:ext uri="{FF2B5EF4-FFF2-40B4-BE49-F238E27FC236}">
                  <a16:creationId xmlns:a16="http://schemas.microsoft.com/office/drawing/2014/main" id="{B8BA1DBF-A362-55B8-5853-A9FE3BA53AA1}"/>
                </a:ext>
              </a:extLst>
            </p:cNvPr>
            <p:cNvGrpSpPr>
              <a:grpSpLocks noChangeAspect="1"/>
            </p:cNvGrpSpPr>
            <p:nvPr/>
          </p:nvGrpSpPr>
          <p:grpSpPr>
            <a:xfrm>
              <a:off x="471707" y="1675770"/>
              <a:ext cx="2158455" cy="2196000"/>
              <a:chOff x="5397500" y="5734050"/>
              <a:chExt cx="365125" cy="371476"/>
            </a:xfrm>
            <a:grpFill/>
          </p:grpSpPr>
          <p:sp>
            <p:nvSpPr>
              <p:cNvPr id="85" name="Freeform 288">
                <a:extLst>
                  <a:ext uri="{FF2B5EF4-FFF2-40B4-BE49-F238E27FC236}">
                    <a16:creationId xmlns:a16="http://schemas.microsoft.com/office/drawing/2014/main" id="{1D23EC19-A683-C3EC-233B-BAF72D755367}"/>
                  </a:ext>
                </a:extLst>
              </p:cNvPr>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86" name="Freeform 289">
                <a:extLst>
                  <a:ext uri="{FF2B5EF4-FFF2-40B4-BE49-F238E27FC236}">
                    <a16:creationId xmlns:a16="http://schemas.microsoft.com/office/drawing/2014/main" id="{B670EBFD-E3F8-3720-2AEE-3CDF8A702D71}"/>
                  </a:ext>
                </a:extLst>
              </p:cNvPr>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87" name="Freeform 291">
                <a:extLst>
                  <a:ext uri="{FF2B5EF4-FFF2-40B4-BE49-F238E27FC236}">
                    <a16:creationId xmlns:a16="http://schemas.microsoft.com/office/drawing/2014/main" id="{D1ADAF1F-FAB6-365B-BF6F-6D0F7D28C4DA}"/>
                  </a:ext>
                </a:extLst>
              </p:cNvPr>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82" name="组合 81">
              <a:extLst>
                <a:ext uri="{FF2B5EF4-FFF2-40B4-BE49-F238E27FC236}">
                  <a16:creationId xmlns:a16="http://schemas.microsoft.com/office/drawing/2014/main" id="{4F222C7F-4982-8A74-AEBB-0474581024F8}"/>
                </a:ext>
              </a:extLst>
            </p:cNvPr>
            <p:cNvGrpSpPr>
              <a:grpSpLocks noChangeAspect="1"/>
            </p:cNvGrpSpPr>
            <p:nvPr/>
          </p:nvGrpSpPr>
          <p:grpSpPr>
            <a:xfrm>
              <a:off x="1735995" y="2108076"/>
              <a:ext cx="462003" cy="468000"/>
              <a:chOff x="2665061" y="4979202"/>
              <a:chExt cx="284308" cy="288000"/>
            </a:xfrm>
            <a:grpFill/>
          </p:grpSpPr>
          <p:sp>
            <p:nvSpPr>
              <p:cNvPr id="83" name="Freeform 932">
                <a:extLst>
                  <a:ext uri="{FF2B5EF4-FFF2-40B4-BE49-F238E27FC236}">
                    <a16:creationId xmlns:a16="http://schemas.microsoft.com/office/drawing/2014/main" id="{AA21658F-3B40-41CA-0822-D3642D246A8C}"/>
                  </a:ext>
                </a:extLst>
              </p:cNvPr>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84" name="Freeform 933">
                <a:extLst>
                  <a:ext uri="{FF2B5EF4-FFF2-40B4-BE49-F238E27FC236}">
                    <a16:creationId xmlns:a16="http://schemas.microsoft.com/office/drawing/2014/main" id="{72F3CF81-B7EF-0AC2-DD9D-14A26D32C544}"/>
                  </a:ext>
                </a:extLst>
              </p:cNvPr>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sp>
        <p:nvSpPr>
          <p:cNvPr id="105" name="标题 11">
            <a:extLst>
              <a:ext uri="{FF2B5EF4-FFF2-40B4-BE49-F238E27FC236}">
                <a16:creationId xmlns:a16="http://schemas.microsoft.com/office/drawing/2014/main" id="{340E9F0F-B04C-D85D-E1C7-B407E2656D4C}"/>
              </a:ext>
            </a:extLst>
          </p:cNvPr>
          <p:cNvSpPr txBox="1">
            <a:spLocks/>
          </p:cNvSpPr>
          <p:nvPr/>
        </p:nvSpPr>
        <p:spPr>
          <a:xfrm>
            <a:off x="789251" y="5803712"/>
            <a:ext cx="7700264" cy="690038"/>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zh-CN" altLang="zh-CN" sz="1400" kern="0" dirty="0">
                <a:solidFill>
                  <a:schemeClr val="tx1">
                    <a:lumMod val="75000"/>
                    <a:lumOff val="25000"/>
                  </a:schemeClr>
                </a:solidFill>
                <a:latin typeface="微软雅黑" panose="020B0503020204020204" pitchFamily="34" charset="-122"/>
              </a:rPr>
              <a:t>模型还引入了位置参数和设备隐私角色，</a:t>
            </a:r>
            <a:r>
              <a:rPr lang="zh-CN" altLang="en-US" sz="1400" kern="0" dirty="0">
                <a:solidFill>
                  <a:schemeClr val="tx1">
                    <a:lumMod val="75000"/>
                    <a:lumOff val="25000"/>
                  </a:schemeClr>
                </a:solidFill>
                <a:latin typeface="微软雅黑" panose="020B0503020204020204" pitchFamily="34" charset="-122"/>
              </a:rPr>
              <a:t>根据</a:t>
            </a:r>
            <a:r>
              <a:rPr lang="zh-CN" altLang="zh-CN" sz="1400" kern="0" dirty="0">
                <a:solidFill>
                  <a:schemeClr val="tx1">
                    <a:lumMod val="75000"/>
                    <a:lumOff val="25000"/>
                  </a:schemeClr>
                </a:solidFill>
                <a:latin typeface="微软雅黑" panose="020B0503020204020204" pitchFamily="34" charset="-122"/>
              </a:rPr>
              <a:t>位置将设备划分到不同的区域，并结合设备隐私角色限制用户访问以保护用户隐私与安全</a:t>
            </a:r>
            <a:r>
              <a:rPr lang="zh-CN" altLang="en-US" sz="1400" kern="0" dirty="0">
                <a:solidFill>
                  <a:schemeClr val="tx1">
                    <a:lumMod val="75000"/>
                    <a:lumOff val="25000"/>
                  </a:schemeClr>
                </a:solidFill>
                <a:latin typeface="微软雅黑" panose="020B0503020204020204" pitchFamily="34" charset="-122"/>
              </a:rPr>
              <a:t>。</a:t>
            </a:r>
            <a:endParaRPr lang="zh-CN" altLang="zh-CN" sz="1400" kern="0" dirty="0">
              <a:solidFill>
                <a:schemeClr val="tx1">
                  <a:lumMod val="75000"/>
                  <a:lumOff val="25000"/>
                </a:schemeClr>
              </a:solidFill>
              <a:latin typeface="微软雅黑" panose="020B0503020204020204" pitchFamily="34" charset="-122"/>
            </a:endParaRPr>
          </a:p>
          <a:p>
            <a:pPr algn="l"/>
            <a:endParaRPr lang="zh-CN" altLang="en-US" sz="1400" dirty="0">
              <a:solidFill>
                <a:schemeClr val="tx1">
                  <a:lumMod val="65000"/>
                  <a:lumOff val="35000"/>
                </a:schemeClr>
              </a:solidFill>
              <a:latin typeface="Impact MT Std" pitchFamily="34" charset="0"/>
              <a:ea typeface="微软雅黑" panose="020B0503020204020204" pitchFamily="34" charset="-122"/>
            </a:endParaRPr>
          </a:p>
        </p:txBody>
      </p:sp>
      <p:grpSp>
        <p:nvGrpSpPr>
          <p:cNvPr id="106" name="组合 105">
            <a:extLst>
              <a:ext uri="{FF2B5EF4-FFF2-40B4-BE49-F238E27FC236}">
                <a16:creationId xmlns:a16="http://schemas.microsoft.com/office/drawing/2014/main" id="{20648DF1-81B7-A359-91D8-CFA75A560A66}"/>
              </a:ext>
            </a:extLst>
          </p:cNvPr>
          <p:cNvGrpSpPr/>
          <p:nvPr/>
        </p:nvGrpSpPr>
        <p:grpSpPr>
          <a:xfrm>
            <a:off x="264747" y="5803712"/>
            <a:ext cx="501605" cy="493966"/>
            <a:chOff x="471707" y="1675770"/>
            <a:chExt cx="2158455" cy="2196000"/>
          </a:xfrm>
          <a:solidFill>
            <a:schemeClr val="bg1">
              <a:lumMod val="50000"/>
            </a:schemeClr>
          </a:solidFill>
        </p:grpSpPr>
        <p:grpSp>
          <p:nvGrpSpPr>
            <p:cNvPr id="107" name="组合 106">
              <a:extLst>
                <a:ext uri="{FF2B5EF4-FFF2-40B4-BE49-F238E27FC236}">
                  <a16:creationId xmlns:a16="http://schemas.microsoft.com/office/drawing/2014/main" id="{A63AD60B-C03B-1F7E-C254-98AD4FE186EE}"/>
                </a:ext>
              </a:extLst>
            </p:cNvPr>
            <p:cNvGrpSpPr>
              <a:grpSpLocks noChangeAspect="1"/>
            </p:cNvGrpSpPr>
            <p:nvPr/>
          </p:nvGrpSpPr>
          <p:grpSpPr>
            <a:xfrm>
              <a:off x="471707" y="1675770"/>
              <a:ext cx="2158455" cy="2196000"/>
              <a:chOff x="5397500" y="5734050"/>
              <a:chExt cx="365125" cy="371476"/>
            </a:xfrm>
            <a:grpFill/>
          </p:grpSpPr>
          <p:sp>
            <p:nvSpPr>
              <p:cNvPr id="111" name="Freeform 288">
                <a:extLst>
                  <a:ext uri="{FF2B5EF4-FFF2-40B4-BE49-F238E27FC236}">
                    <a16:creationId xmlns:a16="http://schemas.microsoft.com/office/drawing/2014/main" id="{C1738A8E-0221-6116-DF9E-6A45620A702C}"/>
                  </a:ext>
                </a:extLst>
              </p:cNvPr>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12" name="Freeform 289">
                <a:extLst>
                  <a:ext uri="{FF2B5EF4-FFF2-40B4-BE49-F238E27FC236}">
                    <a16:creationId xmlns:a16="http://schemas.microsoft.com/office/drawing/2014/main" id="{28E57A29-1D3D-D2FC-8828-BDD8171E44A8}"/>
                  </a:ext>
                </a:extLst>
              </p:cNvPr>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13" name="Freeform 291">
                <a:extLst>
                  <a:ext uri="{FF2B5EF4-FFF2-40B4-BE49-F238E27FC236}">
                    <a16:creationId xmlns:a16="http://schemas.microsoft.com/office/drawing/2014/main" id="{961E907D-424C-8392-C6F5-D215A5545406}"/>
                  </a:ext>
                </a:extLst>
              </p:cNvPr>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8" name="组合 107">
              <a:extLst>
                <a:ext uri="{FF2B5EF4-FFF2-40B4-BE49-F238E27FC236}">
                  <a16:creationId xmlns:a16="http://schemas.microsoft.com/office/drawing/2014/main" id="{CA7F7A03-304B-B5C5-B087-81E346D4A07F}"/>
                </a:ext>
              </a:extLst>
            </p:cNvPr>
            <p:cNvGrpSpPr>
              <a:grpSpLocks noChangeAspect="1"/>
            </p:cNvGrpSpPr>
            <p:nvPr/>
          </p:nvGrpSpPr>
          <p:grpSpPr>
            <a:xfrm>
              <a:off x="1735995" y="2108076"/>
              <a:ext cx="462003" cy="468000"/>
              <a:chOff x="2665061" y="4979202"/>
              <a:chExt cx="284308" cy="288000"/>
            </a:xfrm>
            <a:grpFill/>
          </p:grpSpPr>
          <p:sp>
            <p:nvSpPr>
              <p:cNvPr id="109" name="Freeform 932">
                <a:extLst>
                  <a:ext uri="{FF2B5EF4-FFF2-40B4-BE49-F238E27FC236}">
                    <a16:creationId xmlns:a16="http://schemas.microsoft.com/office/drawing/2014/main" id="{1CC99485-6BCC-463A-7D28-25BECCF9D9EB}"/>
                  </a:ext>
                </a:extLst>
              </p:cNvPr>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10" name="Freeform 933">
                <a:extLst>
                  <a:ext uri="{FF2B5EF4-FFF2-40B4-BE49-F238E27FC236}">
                    <a16:creationId xmlns:a16="http://schemas.microsoft.com/office/drawing/2014/main" id="{F4BCF795-A960-4EA5-B8D9-BC0D06F962C2}"/>
                  </a:ext>
                </a:extLst>
              </p:cNvPr>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389734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randombar(horizontal)">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additive="base">
                                        <p:cTn id="12" dur="500" fill="hold"/>
                                        <p:tgtEl>
                                          <p:spTgt spid="78"/>
                                        </p:tgtEl>
                                        <p:attrNameLst>
                                          <p:attrName>ppt_x</p:attrName>
                                        </p:attrNameLst>
                                      </p:cBhvr>
                                      <p:tavLst>
                                        <p:tav tm="0">
                                          <p:val>
                                            <p:strVal val="0-#ppt_w/2"/>
                                          </p:val>
                                        </p:tav>
                                        <p:tav tm="100000">
                                          <p:val>
                                            <p:strVal val="#ppt_x"/>
                                          </p:val>
                                        </p:tav>
                                      </p:tavLst>
                                    </p:anim>
                                    <p:anim calcmode="lin" valueType="num">
                                      <p:cBhvr additive="base">
                                        <p:cTn id="13" dur="500" fill="hold"/>
                                        <p:tgtEl>
                                          <p:spTgt spid="78"/>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 calcmode="lin" valueType="num">
                                      <p:cBhvr additive="base">
                                        <p:cTn id="16" dur="500" fill="hold"/>
                                        <p:tgtEl>
                                          <p:spTgt spid="80"/>
                                        </p:tgtEl>
                                        <p:attrNameLst>
                                          <p:attrName>ppt_x</p:attrName>
                                        </p:attrNameLst>
                                      </p:cBhvr>
                                      <p:tavLst>
                                        <p:tav tm="0">
                                          <p:val>
                                            <p:strVal val="0-#ppt_w/2"/>
                                          </p:val>
                                        </p:tav>
                                        <p:tav tm="100000">
                                          <p:val>
                                            <p:strVal val="#ppt_x"/>
                                          </p:val>
                                        </p:tav>
                                      </p:tavLst>
                                    </p:anim>
                                    <p:anim calcmode="lin" valueType="num">
                                      <p:cBhvr additive="base">
                                        <p:cTn id="17" dur="500" fill="hold"/>
                                        <p:tgtEl>
                                          <p:spTgt spid="8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0-#ppt_w/2"/>
                                          </p:val>
                                        </p:tav>
                                        <p:tav tm="100000">
                                          <p:val>
                                            <p:strVal val="#ppt_x"/>
                                          </p:val>
                                        </p:tav>
                                      </p:tavLst>
                                    </p:anim>
                                    <p:anim calcmode="lin" valueType="num">
                                      <p:cBhvr additive="base">
                                        <p:cTn id="21"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1000"/>
                                        <p:tgtEl>
                                          <p:spTgt spid="79"/>
                                        </p:tgtEl>
                                      </p:cBhvr>
                                    </p:animEffect>
                                    <p:anim calcmode="lin" valueType="num">
                                      <p:cBhvr>
                                        <p:cTn id="27" dur="1000" fill="hold"/>
                                        <p:tgtEl>
                                          <p:spTgt spid="79"/>
                                        </p:tgtEl>
                                        <p:attrNameLst>
                                          <p:attrName>ppt_x</p:attrName>
                                        </p:attrNameLst>
                                      </p:cBhvr>
                                      <p:tavLst>
                                        <p:tav tm="0">
                                          <p:val>
                                            <p:strVal val="#ppt_x"/>
                                          </p:val>
                                        </p:tav>
                                        <p:tav tm="100000">
                                          <p:val>
                                            <p:strVal val="#ppt_x"/>
                                          </p:val>
                                        </p:tav>
                                      </p:tavLst>
                                    </p:anim>
                                    <p:anim calcmode="lin" valueType="num">
                                      <p:cBhvr>
                                        <p:cTn id="28" dur="1000" fill="hold"/>
                                        <p:tgtEl>
                                          <p:spTgt spid="7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fade">
                                      <p:cBhvr>
                                        <p:cTn id="31" dur="1000"/>
                                        <p:tgtEl>
                                          <p:spTgt spid="106"/>
                                        </p:tgtEl>
                                      </p:cBhvr>
                                    </p:animEffect>
                                    <p:anim calcmode="lin" valueType="num">
                                      <p:cBhvr>
                                        <p:cTn id="32" dur="1000" fill="hold"/>
                                        <p:tgtEl>
                                          <p:spTgt spid="106"/>
                                        </p:tgtEl>
                                        <p:attrNameLst>
                                          <p:attrName>ppt_x</p:attrName>
                                        </p:attrNameLst>
                                      </p:cBhvr>
                                      <p:tavLst>
                                        <p:tav tm="0">
                                          <p:val>
                                            <p:strVal val="#ppt_x"/>
                                          </p:val>
                                        </p:tav>
                                        <p:tav tm="100000">
                                          <p:val>
                                            <p:strVal val="#ppt_x"/>
                                          </p:val>
                                        </p:tav>
                                      </p:tavLst>
                                    </p:anim>
                                    <p:anim calcmode="lin" valueType="num">
                                      <p:cBhvr>
                                        <p:cTn id="33" dur="1000" fill="hold"/>
                                        <p:tgtEl>
                                          <p:spTgt spid="10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1000"/>
                                        <p:tgtEl>
                                          <p:spTgt spid="105"/>
                                        </p:tgtEl>
                                      </p:cBhvr>
                                    </p:animEffect>
                                    <p:anim calcmode="lin" valueType="num">
                                      <p:cBhvr>
                                        <p:cTn id="37" dur="1000" fill="hold"/>
                                        <p:tgtEl>
                                          <p:spTgt spid="105"/>
                                        </p:tgtEl>
                                        <p:attrNameLst>
                                          <p:attrName>ppt_x</p:attrName>
                                        </p:attrNameLst>
                                      </p:cBhvr>
                                      <p:tavLst>
                                        <p:tav tm="0">
                                          <p:val>
                                            <p:strVal val="#ppt_x"/>
                                          </p:val>
                                        </p:tav>
                                        <p:tav tm="100000">
                                          <p:val>
                                            <p:strVal val="#ppt_x"/>
                                          </p:val>
                                        </p:tav>
                                      </p:tavLst>
                                    </p:anim>
                                    <p:anim calcmode="lin" valueType="num">
                                      <p:cBhvr>
                                        <p:cTn id="38"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8" grpId="0" animBg="1"/>
      <p:bldP spid="79" grpId="0" animBg="1"/>
      <p:bldP spid="10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2.2 RBAC-LE</a:t>
            </a:r>
            <a:r>
              <a:rPr lang="zh-CN" altLang="en-US" dirty="0">
                <a:sym typeface="微软雅黑" panose="020B0503020204020204" pitchFamily="34" charset="-122"/>
              </a:rPr>
              <a:t>模型约束</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8A9070FC-CC96-DCDE-3585-B87FB1CD3819}"/>
              </a:ext>
            </a:extLst>
          </p:cNvPr>
          <p:cNvSpPr/>
          <p:nvPr/>
        </p:nvSpPr>
        <p:spPr>
          <a:xfrm>
            <a:off x="-993252" y="4569261"/>
            <a:ext cx="9907160" cy="1382552"/>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5CF00614-29AD-236F-BDDC-45D70F04B489}"/>
              </a:ext>
            </a:extLst>
          </p:cNvPr>
          <p:cNvSpPr/>
          <p:nvPr/>
        </p:nvSpPr>
        <p:spPr>
          <a:xfrm>
            <a:off x="217421" y="2071435"/>
            <a:ext cx="9907160" cy="1406418"/>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975C79D-16B2-5249-4EFA-F48F049F3E18}"/>
              </a:ext>
            </a:extLst>
          </p:cNvPr>
          <p:cNvSpPr/>
          <p:nvPr/>
        </p:nvSpPr>
        <p:spPr>
          <a:xfrm>
            <a:off x="1852716" y="1278384"/>
            <a:ext cx="6998347" cy="700568"/>
          </a:xfrm>
          <a:prstGeom prst="rect">
            <a:avLst/>
          </a:prstGeom>
        </p:spPr>
        <p:txBody>
          <a:bodyPr wrap="square" lIns="91432" tIns="45716" rIns="91432" bIns="45716">
            <a:spAutoFit/>
          </a:bodyPr>
          <a:lstStyle/>
          <a:p>
            <a:pPr>
              <a:lnSpc>
                <a:spcPct val="150000"/>
              </a:lnSpc>
              <a:defRPr/>
            </a:pPr>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rPr>
              <a:t>安全约束：</a:t>
            </a:r>
            <a:r>
              <a:rPr lang="zh-CN"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安全约束是指特定安全权限分配给特定角色的约束，</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用于</a:t>
            </a:r>
            <a:r>
              <a:rPr lang="zh-CN"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阻止用户角色被分配特定安全权限</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。使</a:t>
            </a:r>
            <a:r>
              <a:rPr lang="zh-CN"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用</a:t>
            </a:r>
            <a:r>
              <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PRC</a:t>
            </a:r>
            <a:r>
              <a:rPr lang="zh-CN"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Permission-Role Constraint</a:t>
            </a:r>
            <a:r>
              <a:rPr lang="zh-CN"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）表示。</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4C6EA8D1-A35B-3285-2665-9BC79861647D}"/>
                  </a:ext>
                </a:extLst>
              </p:cNvPr>
              <p:cNvSpPr/>
              <p:nvPr/>
            </p:nvSpPr>
            <p:spPr>
              <a:xfrm>
                <a:off x="702751" y="4711127"/>
                <a:ext cx="8265912" cy="1098819"/>
              </a:xfrm>
              <a:prstGeom prst="rect">
                <a:avLst/>
              </a:prstGeom>
            </p:spPr>
            <p:txBody>
              <a:bodyPr wrap="square" lIns="91432" tIns="45716" rIns="91432" bIns="45716">
                <a:spAutoFit/>
              </a:bodyPr>
              <a:lstStyle/>
              <a:p>
                <a:pPr>
                  <a:lnSpc>
                    <a:spcPct val="125000"/>
                  </a:lnSpc>
                  <a:defRPr/>
                </a:pPr>
                <a14:m>
                  <m:oMath xmlns:m="http://schemas.openxmlformats.org/officeDocument/2006/math">
                    <m:r>
                      <a:rPr lang="en-US" altLang="zh-CN" sz="1600" kern="0">
                        <a:solidFill>
                          <a:schemeClr val="tx1"/>
                        </a:solidFill>
                        <a:latin typeface="Cambria Math" panose="02040503050406030204" pitchFamily="18" charset="0"/>
                        <a:ea typeface="微软雅黑" panose="020B0503020204020204" pitchFamily="34" charset="-122"/>
                      </a:rPr>
                      <m:t>𝑃𝐷𝑅𝐶</m:t>
                    </m:r>
                    <m:r>
                      <a:rPr lang="en-US" altLang="zh-CN" sz="1600" kern="0">
                        <a:solidFill>
                          <a:schemeClr val="tx1"/>
                        </a:solidFill>
                        <a:latin typeface="Cambria Math" panose="02040503050406030204" pitchFamily="18" charset="0"/>
                        <a:ea typeface="微软雅黑" panose="020B0503020204020204" pitchFamily="34" charset="-122"/>
                      </a:rPr>
                      <m:t>⊆</m:t>
                    </m:r>
                    <m:sSup>
                      <m:sSupPr>
                        <m:ctrlPr>
                          <a:rPr lang="zh-CN" altLang="zh-CN" sz="1600" i="1" kern="0">
                            <a:solidFill>
                              <a:schemeClr val="tx1"/>
                            </a:solidFill>
                            <a:latin typeface="Cambria Math" panose="02040503050406030204" pitchFamily="18" charset="0"/>
                            <a:ea typeface="微软雅黑" panose="020B0503020204020204" pitchFamily="34" charset="-122"/>
                          </a:rPr>
                        </m:ctrlPr>
                      </m:sSupPr>
                      <m:e>
                        <m:r>
                          <a:rPr lang="en-US" altLang="zh-CN" sz="1600" kern="0">
                            <a:solidFill>
                              <a:schemeClr val="tx1"/>
                            </a:solidFill>
                            <a:latin typeface="Cambria Math" panose="02040503050406030204" pitchFamily="18" charset="0"/>
                            <a:ea typeface="微软雅黑" panose="020B0503020204020204" pitchFamily="34" charset="-122"/>
                          </a:rPr>
                          <m:t>2</m:t>
                        </m:r>
                      </m:e>
                      <m:sup>
                        <m:r>
                          <a:rPr lang="en-US" altLang="zh-CN" sz="1600" kern="0">
                            <a:solidFill>
                              <a:schemeClr val="tx1"/>
                            </a:solidFill>
                            <a:latin typeface="Cambria Math" panose="02040503050406030204" pitchFamily="18" charset="0"/>
                            <a:ea typeface="微软雅黑" panose="020B0503020204020204" pitchFamily="34" charset="-122"/>
                          </a:rPr>
                          <m:t>𝐷𝑃𝑅</m:t>
                        </m:r>
                      </m:sup>
                    </m:sSup>
                    <m:r>
                      <a:rPr lang="en-US" altLang="zh-CN" sz="1600" kern="0">
                        <a:solidFill>
                          <a:schemeClr val="tx1"/>
                        </a:solidFill>
                        <a:latin typeface="Cambria Math" panose="02040503050406030204" pitchFamily="18" charset="0"/>
                        <a:ea typeface="微软雅黑" panose="020B0503020204020204" pitchFamily="34" charset="-122"/>
                      </a:rPr>
                      <m:t>×</m:t>
                    </m:r>
                    <m:sSup>
                      <m:sSupPr>
                        <m:ctrlPr>
                          <a:rPr lang="zh-CN" altLang="zh-CN" sz="1600" i="1" kern="0">
                            <a:solidFill>
                              <a:schemeClr val="tx1"/>
                            </a:solidFill>
                            <a:latin typeface="Cambria Math" panose="02040503050406030204" pitchFamily="18" charset="0"/>
                            <a:ea typeface="微软雅黑" panose="020B0503020204020204" pitchFamily="34" charset="-122"/>
                          </a:rPr>
                        </m:ctrlPr>
                      </m:sSupPr>
                      <m:e>
                        <m:r>
                          <a:rPr lang="en-US" altLang="zh-CN" sz="1600" kern="0">
                            <a:solidFill>
                              <a:schemeClr val="tx1"/>
                            </a:solidFill>
                            <a:latin typeface="Cambria Math" panose="02040503050406030204" pitchFamily="18" charset="0"/>
                            <a:ea typeface="微软雅黑" panose="020B0503020204020204" pitchFamily="34" charset="-122"/>
                          </a:rPr>
                          <m:t>2</m:t>
                        </m:r>
                      </m:e>
                      <m:sup>
                        <m:r>
                          <a:rPr lang="en-US" altLang="zh-CN" sz="1600" kern="0">
                            <a:solidFill>
                              <a:schemeClr val="tx1"/>
                            </a:solidFill>
                            <a:latin typeface="Cambria Math" panose="02040503050406030204" pitchFamily="18" charset="0"/>
                            <a:ea typeface="微软雅黑" panose="020B0503020204020204" pitchFamily="34" charset="-122"/>
                          </a:rPr>
                          <m:t>𝑅</m:t>
                        </m:r>
                      </m:sup>
                    </m:sSup>
                  </m:oMath>
                </a14:m>
                <a:r>
                  <a:rPr lang="zh-CN" altLang="zh-CN" sz="1600" kern="0" dirty="0">
                    <a:solidFill>
                      <a:schemeClr val="tx1"/>
                    </a:solidFill>
                    <a:latin typeface="Cambria Math" panose="02040503050406030204" pitchFamily="18" charset="0"/>
                    <a:ea typeface="微软雅黑" panose="020B0503020204020204" pitchFamily="34" charset="-122"/>
                  </a:rPr>
                  <a:t>，</a:t>
                </a:r>
                <a:r>
                  <a:rPr lang="zh-CN" altLang="zh-CN" sz="1400" kern="0" dirty="0">
                    <a:solidFill>
                      <a:schemeClr val="tx1"/>
                    </a:solidFill>
                    <a:latin typeface="Cambria Math" panose="02040503050406030204" pitchFamily="18" charset="0"/>
                    <a:ea typeface="微软雅黑" panose="020B0503020204020204" pitchFamily="34" charset="-122"/>
                  </a:rPr>
                  <a:t>多对多设备隐私角色子集和角色子集构成。每一个</a:t>
                </a:r>
                <a14:m>
                  <m:oMath xmlns:m="http://schemas.openxmlformats.org/officeDocument/2006/math">
                    <m:r>
                      <a:rPr lang="en-US" altLang="zh-CN" sz="1600" kern="0">
                        <a:solidFill>
                          <a:schemeClr val="tx1"/>
                        </a:solidFill>
                        <a:latin typeface="Cambria Math" panose="02040503050406030204" pitchFamily="18" charset="0"/>
                        <a:ea typeface="微软雅黑" panose="020B0503020204020204" pitchFamily="34" charset="-122"/>
                      </a:rPr>
                      <m:t>𝑝𝑑𝑟𝑐</m:t>
                    </m:r>
                    <m:r>
                      <a:rPr lang="en-US" altLang="zh-CN" sz="1600" kern="0">
                        <a:solidFill>
                          <a:schemeClr val="tx1"/>
                        </a:solidFill>
                        <a:latin typeface="Cambria Math" panose="02040503050406030204" pitchFamily="18" charset="0"/>
                        <a:ea typeface="微软雅黑" panose="020B0503020204020204" pitchFamily="34" charset="-122"/>
                      </a:rPr>
                      <m:t>=(</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𝐷𝑃𝑅</m:t>
                        </m:r>
                      </m:e>
                      <m:sub>
                        <m:r>
                          <a:rPr lang="en-US" altLang="zh-CN" sz="1600" kern="0">
                            <a:solidFill>
                              <a:schemeClr val="tx1"/>
                            </a:solidFill>
                            <a:latin typeface="Cambria Math" panose="02040503050406030204" pitchFamily="18" charset="0"/>
                            <a:ea typeface="微软雅黑" panose="020B0503020204020204" pitchFamily="34" charset="-122"/>
                          </a:rPr>
                          <m:t>𝑖</m:t>
                        </m:r>
                      </m:sub>
                    </m:sSub>
                    <m:r>
                      <a:rPr lang="en-US" altLang="zh-CN" sz="1600" kern="0">
                        <a:solidFill>
                          <a:schemeClr val="tx1"/>
                        </a:solidFill>
                        <a:latin typeface="Cambria Math" panose="02040503050406030204" pitchFamily="18" charset="0"/>
                        <a:ea typeface="微软雅黑" panose="020B0503020204020204" pitchFamily="34" charset="-122"/>
                      </a:rPr>
                      <m:t>,</m:t>
                    </m:r>
                    <m:r>
                      <a:rPr lang="en-US" altLang="zh-CN" sz="1600" kern="0">
                        <a:solidFill>
                          <a:schemeClr val="tx1"/>
                        </a:solidFill>
                        <a:latin typeface="Cambria Math" panose="02040503050406030204" pitchFamily="18" charset="0"/>
                        <a:ea typeface="微软雅黑" panose="020B0503020204020204" pitchFamily="34" charset="-122"/>
                      </a:rPr>
                      <m:t>𝑅</m:t>
                    </m:r>
                    <m:r>
                      <a:rPr lang="en-US" altLang="zh-CN" sz="1600" kern="0">
                        <a:solidFill>
                          <a:schemeClr val="tx1"/>
                        </a:solidFill>
                        <a:latin typeface="Cambria Math" panose="02040503050406030204" pitchFamily="18" charset="0"/>
                        <a:ea typeface="微软雅黑" panose="020B0503020204020204" pitchFamily="34" charset="-122"/>
                      </a:rPr>
                      <m:t>)</m:t>
                    </m:r>
                  </m:oMath>
                </a14:m>
                <a:r>
                  <a:rPr lang="zh-CN" altLang="zh-CN" sz="1400" kern="0" dirty="0">
                    <a:solidFill>
                      <a:schemeClr val="tx1"/>
                    </a:solidFill>
                    <a:latin typeface="Cambria Math" panose="02040503050406030204" pitchFamily="18" charset="0"/>
                    <a:ea typeface="微软雅黑" panose="020B0503020204020204" pitchFamily="34" charset="-122"/>
                  </a:rPr>
                  <a:t>为每一个</a:t>
                </a:r>
                <a14:m>
                  <m:oMath xmlns:m="http://schemas.openxmlformats.org/officeDocument/2006/math">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𝑑𝑝𝑟</m:t>
                        </m:r>
                      </m:e>
                      <m:sub>
                        <m:r>
                          <a:rPr lang="en-US" altLang="zh-CN" sz="1600" kern="0">
                            <a:solidFill>
                              <a:schemeClr val="tx1"/>
                            </a:solidFill>
                            <a:latin typeface="Cambria Math" panose="02040503050406030204" pitchFamily="18" charset="0"/>
                            <a:ea typeface="微软雅黑" panose="020B0503020204020204" pitchFamily="34" charset="-122"/>
                          </a:rPr>
                          <m:t>𝑚</m:t>
                        </m:r>
                      </m:sub>
                    </m:sSub>
                    <m:r>
                      <a:rPr lang="en-US" altLang="zh-CN" sz="1600" kern="0">
                        <a:solidFill>
                          <a:schemeClr val="tx1"/>
                        </a:solidFill>
                        <a:latin typeface="Cambria Math" panose="02040503050406030204" pitchFamily="18" charset="0"/>
                        <a:ea typeface="微软雅黑" panose="020B0503020204020204" pitchFamily="34" charset="-122"/>
                      </a:rPr>
                      <m:t>∈</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𝐷𝑃𝑅</m:t>
                        </m:r>
                      </m:e>
                      <m:sub>
                        <m:r>
                          <a:rPr lang="en-US" altLang="zh-CN" sz="1600" kern="0">
                            <a:solidFill>
                              <a:schemeClr val="tx1"/>
                            </a:solidFill>
                            <a:latin typeface="Cambria Math" panose="02040503050406030204" pitchFamily="18" charset="0"/>
                            <a:ea typeface="微软雅黑" panose="020B0503020204020204" pitchFamily="34" charset="-122"/>
                          </a:rPr>
                          <m:t>𝑖</m:t>
                        </m:r>
                      </m:sub>
                    </m:sSub>
                  </m:oMath>
                </a14:m>
                <a:r>
                  <a:rPr lang="zh-CN" altLang="zh-CN" sz="1400" kern="0" dirty="0">
                    <a:solidFill>
                      <a:schemeClr val="tx1"/>
                    </a:solidFill>
                    <a:latin typeface="Cambria Math" panose="02040503050406030204" pitchFamily="18" charset="0"/>
                    <a:ea typeface="微软雅黑" panose="020B0503020204020204" pitchFamily="34" charset="-122"/>
                  </a:rPr>
                  <a:t>以及</a:t>
                </a:r>
                <a14:m>
                  <m:oMath xmlns:m="http://schemas.openxmlformats.org/officeDocument/2006/math">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𝑟</m:t>
                        </m:r>
                      </m:e>
                      <m:sub>
                        <m:r>
                          <a:rPr lang="en-US" altLang="zh-CN" sz="1600" kern="0">
                            <a:solidFill>
                              <a:schemeClr val="tx1"/>
                            </a:solidFill>
                            <a:latin typeface="Cambria Math" panose="02040503050406030204" pitchFamily="18" charset="0"/>
                            <a:ea typeface="微软雅黑" panose="020B0503020204020204" pitchFamily="34" charset="-122"/>
                          </a:rPr>
                          <m:t>𝑛</m:t>
                        </m:r>
                      </m:sub>
                    </m:sSub>
                    <m:r>
                      <a:rPr lang="en-US" altLang="zh-CN" sz="1600" kern="0">
                        <a:solidFill>
                          <a:schemeClr val="tx1"/>
                        </a:solidFill>
                        <a:latin typeface="Cambria Math" panose="02040503050406030204" pitchFamily="18" charset="0"/>
                        <a:ea typeface="微软雅黑" panose="020B0503020204020204" pitchFamily="34" charset="-122"/>
                      </a:rPr>
                      <m:t>∈</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𝑅</m:t>
                        </m:r>
                      </m:e>
                      <m:sub>
                        <m:r>
                          <a:rPr lang="en-US" altLang="zh-CN" sz="1600" kern="0">
                            <a:solidFill>
                              <a:schemeClr val="tx1"/>
                            </a:solidFill>
                            <a:latin typeface="Cambria Math" panose="02040503050406030204" pitchFamily="18" charset="0"/>
                            <a:ea typeface="微软雅黑" panose="020B0503020204020204" pitchFamily="34" charset="-122"/>
                          </a:rPr>
                          <m:t>𝑗</m:t>
                        </m:r>
                      </m:sub>
                    </m:sSub>
                  </m:oMath>
                </a14:m>
                <a:r>
                  <a:rPr lang="zh-CN" altLang="zh-CN" sz="1400" kern="0" dirty="0">
                    <a:solidFill>
                      <a:schemeClr val="tx1"/>
                    </a:solidFill>
                    <a:latin typeface="Cambria Math" panose="02040503050406030204" pitchFamily="18" charset="0"/>
                    <a:ea typeface="微软雅黑" panose="020B0503020204020204" pitchFamily="34" charset="-122"/>
                  </a:rPr>
                  <a:t>指定下不变式：</a:t>
                </a:r>
                <a:endParaRPr lang="en-US" altLang="zh-CN" sz="1400" kern="0" dirty="0">
                  <a:solidFill>
                    <a:schemeClr val="tx1"/>
                  </a:solidFill>
                  <a:latin typeface="Cambria Math" panose="02040503050406030204" pitchFamily="18" charset="0"/>
                  <a:ea typeface="微软雅黑" panose="020B0503020204020204" pitchFamily="34" charset="-122"/>
                </a:endParaRPr>
              </a:p>
              <a:p>
                <a:pPr>
                  <a:lnSpc>
                    <a:spcPct val="125000"/>
                  </a:lnSpc>
                  <a:defRPr/>
                </a:pPr>
                <a14:m>
                  <m:oMathPara xmlns:m="http://schemas.openxmlformats.org/officeDocument/2006/math">
                    <m:oMathParaPr>
                      <m:jc m:val="centerGroup"/>
                    </m:oMathParaPr>
                    <m:oMath xmlns:m="http://schemas.openxmlformats.org/officeDocument/2006/math">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i="1" kern="0">
                              <a:solidFill>
                                <a:schemeClr val="tx1"/>
                              </a:solidFill>
                              <a:latin typeface="Cambria Math" panose="02040503050406030204" pitchFamily="18" charset="0"/>
                              <a:ea typeface="微软雅黑" panose="020B0503020204020204" pitchFamily="34" charset="-122"/>
                            </a:rPr>
                            <m:t>∀</m:t>
                          </m:r>
                        </m:e>
                        <m:sub>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i="1" kern="0">
                                  <a:solidFill>
                                    <a:schemeClr val="tx1"/>
                                  </a:solidFill>
                                  <a:latin typeface="Cambria Math" panose="02040503050406030204" pitchFamily="18" charset="0"/>
                                  <a:ea typeface="微软雅黑" panose="020B0503020204020204" pitchFamily="34" charset="-122"/>
                                </a:rPr>
                                <m:t>𝑑𝑝𝑟</m:t>
                              </m:r>
                            </m:e>
                            <m:sub>
                              <m:r>
                                <a:rPr lang="en-US" altLang="zh-CN" sz="1600" i="1" kern="0">
                                  <a:solidFill>
                                    <a:schemeClr val="tx1"/>
                                  </a:solidFill>
                                  <a:latin typeface="Cambria Math" panose="02040503050406030204" pitchFamily="18" charset="0"/>
                                  <a:ea typeface="微软雅黑" panose="020B0503020204020204" pitchFamily="34" charset="-122"/>
                                </a:rPr>
                                <m:t>𝑞</m:t>
                              </m:r>
                            </m:sub>
                          </m:sSub>
                          <m:r>
                            <a:rPr lang="en-US" altLang="zh-CN" sz="1600" i="1" kern="0">
                              <a:solidFill>
                                <a:schemeClr val="tx1"/>
                              </a:solidFill>
                              <a:latin typeface="Cambria Math" panose="02040503050406030204" pitchFamily="18" charset="0"/>
                              <a:ea typeface="微软雅黑" panose="020B0503020204020204" pitchFamily="34" charset="-122"/>
                            </a:rPr>
                            <m:t>∈</m:t>
                          </m:r>
                          <m:r>
                            <a:rPr lang="en-US" altLang="zh-CN" sz="1600" i="1" kern="0">
                              <a:solidFill>
                                <a:schemeClr val="tx1"/>
                              </a:solidFill>
                              <a:latin typeface="Cambria Math" panose="02040503050406030204" pitchFamily="18" charset="0"/>
                              <a:ea typeface="微软雅黑" panose="020B0503020204020204" pitchFamily="34" charset="-122"/>
                            </a:rPr>
                            <m:t>𝐷𝑃𝑅</m:t>
                          </m:r>
                          <m:r>
                            <a:rPr lang="en-US" altLang="zh-CN" sz="1600" i="1" kern="0">
                              <a:solidFill>
                                <a:schemeClr val="tx1"/>
                              </a:solidFill>
                              <a:latin typeface="Cambria Math" panose="02040503050406030204" pitchFamily="18" charset="0"/>
                              <a:ea typeface="微软雅黑" panose="020B0503020204020204" pitchFamily="34" charset="-122"/>
                            </a:rPr>
                            <m:t>,  </m:t>
                          </m:r>
                          <m:r>
                            <a:rPr lang="en-US" altLang="zh-CN" sz="1600" i="1" kern="0">
                              <a:solidFill>
                                <a:schemeClr val="tx1"/>
                              </a:solidFill>
                              <a:latin typeface="Cambria Math" panose="02040503050406030204" pitchFamily="18" charset="0"/>
                              <a:ea typeface="微软雅黑" panose="020B0503020204020204" pitchFamily="34" charset="-122"/>
                            </a:rPr>
                            <m:t>𝑟</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i="1" kern="0">
                                  <a:solidFill>
                                    <a:schemeClr val="tx1"/>
                                  </a:solidFill>
                                  <a:latin typeface="Cambria Math" panose="02040503050406030204" pitchFamily="18" charset="0"/>
                                  <a:ea typeface="微软雅黑" panose="020B0503020204020204" pitchFamily="34" charset="-122"/>
                                </a:rPr>
                                <m:t>𝑙</m:t>
                              </m:r>
                            </m:e>
                            <m:sub>
                              <m:r>
                                <a:rPr lang="en-US" altLang="zh-CN" sz="1600" i="1" kern="0">
                                  <a:solidFill>
                                    <a:schemeClr val="tx1"/>
                                  </a:solidFill>
                                  <a:latin typeface="Cambria Math" panose="02040503050406030204" pitchFamily="18" charset="0"/>
                                  <a:ea typeface="微软雅黑" panose="020B0503020204020204" pitchFamily="34" charset="-122"/>
                                </a:rPr>
                                <m:t>𝑝</m:t>
                              </m:r>
                            </m:sub>
                          </m:sSub>
                          <m:r>
                            <a:rPr lang="en-US" altLang="zh-CN" sz="1600" i="1" kern="0">
                              <a:solidFill>
                                <a:schemeClr val="tx1"/>
                              </a:solidFill>
                              <a:latin typeface="Cambria Math" panose="02040503050406030204" pitchFamily="18" charset="0"/>
                              <a:ea typeface="微软雅黑" panose="020B0503020204020204" pitchFamily="34" charset="-122"/>
                            </a:rPr>
                            <m:t>∈</m:t>
                          </m:r>
                          <m:r>
                            <a:rPr lang="en-US" altLang="zh-CN" sz="1600" i="1" kern="0">
                              <a:solidFill>
                                <a:schemeClr val="tx1"/>
                              </a:solidFill>
                              <a:latin typeface="Cambria Math" panose="02040503050406030204" pitchFamily="18" charset="0"/>
                              <a:ea typeface="微软雅黑" panose="020B0503020204020204" pitchFamily="34" charset="-122"/>
                            </a:rPr>
                            <m:t>𝑅𝐿</m:t>
                          </m:r>
                        </m:sub>
                      </m:sSub>
                      <m:r>
                        <a:rPr lang="en-US" altLang="zh-CN" sz="1600" i="1" kern="0">
                          <a:solidFill>
                            <a:schemeClr val="tx1"/>
                          </a:solidFill>
                          <a:latin typeface="Cambria Math" panose="02040503050406030204" pitchFamily="18" charset="0"/>
                          <a:ea typeface="微软雅黑" panose="020B0503020204020204" pitchFamily="34" charset="-122"/>
                        </a:rPr>
                        <m:t>(</m:t>
                      </m:r>
                      <m:r>
                        <a:rPr lang="en-US" altLang="zh-CN" sz="1600" i="1" kern="0">
                          <a:solidFill>
                            <a:schemeClr val="tx1"/>
                          </a:solidFill>
                          <a:latin typeface="Cambria Math" panose="02040503050406030204" pitchFamily="18" charset="0"/>
                          <a:ea typeface="微软雅黑" panose="020B0503020204020204" pitchFamily="34" charset="-122"/>
                        </a:rPr>
                        <m:t>𝑟</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i="1" kern="0">
                              <a:solidFill>
                                <a:schemeClr val="tx1"/>
                              </a:solidFill>
                              <a:latin typeface="Cambria Math" panose="02040503050406030204" pitchFamily="18" charset="0"/>
                              <a:ea typeface="微软雅黑" panose="020B0503020204020204" pitchFamily="34" charset="-122"/>
                            </a:rPr>
                            <m:t>𝑙</m:t>
                          </m:r>
                        </m:e>
                        <m:sub>
                          <m:r>
                            <a:rPr lang="en-US" altLang="zh-CN" sz="1600" i="1" kern="0">
                              <a:solidFill>
                                <a:schemeClr val="tx1"/>
                              </a:solidFill>
                              <a:latin typeface="Cambria Math" panose="02040503050406030204" pitchFamily="18" charset="0"/>
                              <a:ea typeface="微软雅黑" panose="020B0503020204020204" pitchFamily="34" charset="-122"/>
                            </a:rPr>
                            <m:t>𝑝</m:t>
                          </m:r>
                        </m:sub>
                      </m:sSub>
                      <m:r>
                        <a:rPr lang="en-US" altLang="zh-CN" sz="1600" i="1" kern="0">
                          <a:solidFill>
                            <a:schemeClr val="tx1"/>
                          </a:solidFill>
                          <a:latin typeface="Cambria Math" panose="02040503050406030204" pitchFamily="18" charset="0"/>
                          <a:ea typeface="微软雅黑" panose="020B0503020204020204" pitchFamily="34" charset="-122"/>
                        </a:rPr>
                        <m:t>, </m:t>
                      </m:r>
                      <m:r>
                        <a:rPr lang="en-US" altLang="zh-CN" sz="1600" i="1" kern="0">
                          <a:solidFill>
                            <a:schemeClr val="tx1"/>
                          </a:solidFill>
                          <a:latin typeface="Cambria Math" panose="02040503050406030204" pitchFamily="18" charset="0"/>
                          <a:ea typeface="微软雅黑" panose="020B0503020204020204" pitchFamily="34" charset="-122"/>
                        </a:rPr>
                        <m:t>𝑑𝑝</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i="1" kern="0">
                              <a:solidFill>
                                <a:schemeClr val="tx1"/>
                              </a:solidFill>
                              <a:latin typeface="Cambria Math" panose="02040503050406030204" pitchFamily="18" charset="0"/>
                              <a:ea typeface="微软雅黑" panose="020B0503020204020204" pitchFamily="34" charset="-122"/>
                            </a:rPr>
                            <m:t>𝑟</m:t>
                          </m:r>
                        </m:e>
                        <m:sub>
                          <m:r>
                            <a:rPr lang="en-US" altLang="zh-CN" sz="1600" i="1" kern="0">
                              <a:solidFill>
                                <a:schemeClr val="tx1"/>
                              </a:solidFill>
                              <a:latin typeface="Cambria Math" panose="02040503050406030204" pitchFamily="18" charset="0"/>
                              <a:ea typeface="微软雅黑" panose="020B0503020204020204" pitchFamily="34" charset="-122"/>
                            </a:rPr>
                            <m:t>𝑞</m:t>
                          </m:r>
                        </m:sub>
                      </m:sSub>
                      <m:r>
                        <a:rPr lang="en-US" altLang="zh-CN" sz="1600" i="1" kern="0">
                          <a:solidFill>
                            <a:schemeClr val="tx1"/>
                          </a:solidFill>
                          <a:latin typeface="Cambria Math" panose="02040503050406030204" pitchFamily="18" charset="0"/>
                          <a:ea typeface="微软雅黑" panose="020B0503020204020204" pitchFamily="34" charset="-122"/>
                        </a:rPr>
                        <m:t>)∈</m:t>
                      </m:r>
                      <m:r>
                        <a:rPr lang="en-US" altLang="zh-CN" sz="1600" i="1" kern="0">
                          <a:solidFill>
                            <a:schemeClr val="tx1"/>
                          </a:solidFill>
                          <a:latin typeface="Cambria Math" panose="02040503050406030204" pitchFamily="18" charset="0"/>
                          <a:ea typeface="微软雅黑" panose="020B0503020204020204" pitchFamily="34" charset="-122"/>
                        </a:rPr>
                        <m:t>𝑅𝐿𝐷𝑃𝑅𝐴</m:t>
                      </m:r>
                      <m:r>
                        <a:rPr lang="en-US" altLang="zh-CN" sz="1600" i="1" kern="0">
                          <a:solidFill>
                            <a:schemeClr val="tx1"/>
                          </a:solidFill>
                          <a:latin typeface="Cambria Math" panose="02040503050406030204" pitchFamily="18" charset="0"/>
                          <a:ea typeface="微软雅黑" panose="020B0503020204020204" pitchFamily="34" charset="-122"/>
                        </a:rPr>
                        <m:t>⟹(</m:t>
                      </m:r>
                      <m:r>
                        <a:rPr lang="en-US" altLang="zh-CN" sz="1600" i="1" kern="0">
                          <a:solidFill>
                            <a:schemeClr val="tx1"/>
                          </a:solidFill>
                          <a:latin typeface="Cambria Math" panose="02040503050406030204" pitchFamily="18" charset="0"/>
                          <a:ea typeface="微软雅黑" panose="020B0503020204020204" pitchFamily="34" charset="-122"/>
                        </a:rPr>
                        <m:t>𝑟</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i="1" kern="0">
                              <a:solidFill>
                                <a:schemeClr val="tx1"/>
                              </a:solidFill>
                              <a:latin typeface="Cambria Math" panose="02040503050406030204" pitchFamily="18" charset="0"/>
                              <a:ea typeface="微软雅黑" panose="020B0503020204020204" pitchFamily="34" charset="-122"/>
                            </a:rPr>
                            <m:t>𝑙</m:t>
                          </m:r>
                        </m:e>
                        <m:sub>
                          <m:r>
                            <a:rPr lang="en-US" altLang="zh-CN" sz="1600" i="1" kern="0">
                              <a:solidFill>
                                <a:schemeClr val="tx1"/>
                              </a:solidFill>
                              <a:latin typeface="Cambria Math" panose="02040503050406030204" pitchFamily="18" charset="0"/>
                              <a:ea typeface="微软雅黑" panose="020B0503020204020204" pitchFamily="34" charset="-122"/>
                            </a:rPr>
                            <m:t>𝑝</m:t>
                          </m:r>
                        </m:sub>
                      </m:sSub>
                      <m:r>
                        <a:rPr lang="en-US" altLang="zh-CN" sz="1600" i="1" kern="0">
                          <a:solidFill>
                            <a:schemeClr val="tx1"/>
                          </a:solidFill>
                          <a:latin typeface="Cambria Math" panose="02040503050406030204" pitchFamily="18" charset="0"/>
                          <a:ea typeface="微软雅黑" panose="020B0503020204020204" pitchFamily="34" charset="-122"/>
                        </a:rPr>
                        <m:t>, </m:t>
                      </m:r>
                      <m:r>
                        <a:rPr lang="en-US" altLang="zh-CN" sz="1600" i="1" kern="0">
                          <a:solidFill>
                            <a:schemeClr val="tx1"/>
                          </a:solidFill>
                          <a:latin typeface="Cambria Math" panose="02040503050406030204" pitchFamily="18" charset="0"/>
                          <a:ea typeface="微软雅黑" panose="020B0503020204020204" pitchFamily="34" charset="-122"/>
                        </a:rPr>
                        <m:t>𝑑𝑝</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i="1" kern="0">
                              <a:solidFill>
                                <a:schemeClr val="tx1"/>
                              </a:solidFill>
                              <a:latin typeface="Cambria Math" panose="02040503050406030204" pitchFamily="18" charset="0"/>
                              <a:ea typeface="微软雅黑" panose="020B0503020204020204" pitchFamily="34" charset="-122"/>
                            </a:rPr>
                            <m:t>𝑟</m:t>
                          </m:r>
                        </m:e>
                        <m:sub>
                          <m:r>
                            <a:rPr lang="en-US" altLang="zh-CN" sz="1600" i="1" kern="0">
                              <a:solidFill>
                                <a:schemeClr val="tx1"/>
                              </a:solidFill>
                              <a:latin typeface="Cambria Math" panose="02040503050406030204" pitchFamily="18" charset="0"/>
                              <a:ea typeface="微软雅黑" panose="020B0503020204020204" pitchFamily="34" charset="-122"/>
                            </a:rPr>
                            <m:t>𝑚</m:t>
                          </m:r>
                        </m:sub>
                      </m:sSub>
                      <m:r>
                        <a:rPr lang="en-US" altLang="zh-CN" sz="1600" i="1" kern="0">
                          <a:solidFill>
                            <a:schemeClr val="tx1"/>
                          </a:solidFill>
                          <a:latin typeface="Cambria Math" panose="02040503050406030204" pitchFamily="18" charset="0"/>
                          <a:ea typeface="微软雅黑" panose="020B0503020204020204" pitchFamily="34" charset="-122"/>
                        </a:rPr>
                        <m:t>)∉</m:t>
                      </m:r>
                      <m:r>
                        <a:rPr lang="en-US" altLang="zh-CN" sz="1600" i="1" kern="0">
                          <a:solidFill>
                            <a:schemeClr val="tx1"/>
                          </a:solidFill>
                          <a:latin typeface="Cambria Math" panose="02040503050406030204" pitchFamily="18" charset="0"/>
                          <a:ea typeface="微软雅黑" panose="020B0503020204020204" pitchFamily="34" charset="-122"/>
                        </a:rPr>
                        <m:t>𝑅𝐿𝐷𝑃𝑅𝐴</m:t>
                      </m:r>
                      <m:r>
                        <a:rPr lang="en-US" altLang="zh-CN" sz="1600" i="1" kern="0">
                          <a:solidFill>
                            <a:schemeClr val="tx1"/>
                          </a:solidFill>
                          <a:latin typeface="Cambria Math" panose="02040503050406030204" pitchFamily="18" charset="0"/>
                          <a:ea typeface="微软雅黑" panose="020B0503020204020204" pitchFamily="34" charset="-122"/>
                        </a:rPr>
                        <m:t>∨</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i="1" kern="0">
                              <a:solidFill>
                                <a:schemeClr val="tx1"/>
                              </a:solidFill>
                              <a:latin typeface="Cambria Math" panose="02040503050406030204" pitchFamily="18" charset="0"/>
                              <a:ea typeface="微软雅黑" panose="020B0503020204020204" pitchFamily="34" charset="-122"/>
                            </a:rPr>
                            <m:t>𝑟𝑙</m:t>
                          </m:r>
                        </m:e>
                        <m:sub>
                          <m:r>
                            <a:rPr lang="en-US" altLang="zh-CN" sz="1600" i="1" kern="0">
                              <a:solidFill>
                                <a:schemeClr val="tx1"/>
                              </a:solidFill>
                              <a:latin typeface="Cambria Math" panose="02040503050406030204" pitchFamily="18" charset="0"/>
                              <a:ea typeface="微软雅黑" panose="020B0503020204020204" pitchFamily="34" charset="-122"/>
                            </a:rPr>
                            <m:t>𝑝</m:t>
                          </m:r>
                        </m:sub>
                      </m:sSub>
                      <m:r>
                        <a:rPr lang="en-US" altLang="zh-CN" sz="1600" i="1" kern="0">
                          <a:solidFill>
                            <a:schemeClr val="tx1"/>
                          </a:solidFill>
                          <a:latin typeface="Cambria Math" panose="02040503050406030204" pitchFamily="18" charset="0"/>
                          <a:ea typeface="微软雅黑" panose="020B0503020204020204" pitchFamily="34" charset="-122"/>
                        </a:rPr>
                        <m:t>.</m:t>
                      </m:r>
                      <m:r>
                        <a:rPr lang="en-US" altLang="zh-CN" sz="1600" i="1" kern="0">
                          <a:solidFill>
                            <a:schemeClr val="tx1"/>
                          </a:solidFill>
                          <a:latin typeface="Cambria Math" panose="02040503050406030204" pitchFamily="18" charset="0"/>
                          <a:ea typeface="微软雅黑" panose="020B0503020204020204" pitchFamily="34" charset="-122"/>
                        </a:rPr>
                        <m:t>𝑟</m:t>
                      </m:r>
                      <m:r>
                        <a:rPr lang="en-US" altLang="zh-CN" sz="1600" i="1" kern="0">
                          <a:solidFill>
                            <a:schemeClr val="tx1"/>
                          </a:solidFill>
                          <a:latin typeface="Cambria Math" panose="02040503050406030204" pitchFamily="18" charset="0"/>
                          <a:ea typeface="微软雅黑" panose="020B0503020204020204" pitchFamily="34" charset="-122"/>
                        </a:rPr>
                        <m:t>≠</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i="1" kern="0">
                              <a:solidFill>
                                <a:schemeClr val="tx1"/>
                              </a:solidFill>
                              <a:latin typeface="Cambria Math" panose="02040503050406030204" pitchFamily="18" charset="0"/>
                              <a:ea typeface="微软雅黑" panose="020B0503020204020204" pitchFamily="34" charset="-122"/>
                            </a:rPr>
                            <m:t>𝑟</m:t>
                          </m:r>
                        </m:e>
                        <m:sub>
                          <m:r>
                            <a:rPr lang="en-US" altLang="zh-CN" sz="1600" i="1" kern="0">
                              <a:solidFill>
                                <a:schemeClr val="tx1"/>
                              </a:solidFill>
                              <a:latin typeface="Cambria Math" panose="02040503050406030204" pitchFamily="18" charset="0"/>
                              <a:ea typeface="微软雅黑" panose="020B0503020204020204" pitchFamily="34" charset="-122"/>
                            </a:rPr>
                            <m:t>𝑛</m:t>
                          </m:r>
                        </m:sub>
                      </m:sSub>
                      <m:r>
                        <a:rPr lang="en-US" altLang="zh-CN" sz="1600" i="1" kern="0">
                          <a:solidFill>
                            <a:schemeClr val="tx1"/>
                          </a:solidFill>
                          <a:latin typeface="Cambria Math" panose="02040503050406030204" pitchFamily="18" charset="0"/>
                          <a:ea typeface="微软雅黑" panose="020B0503020204020204" pitchFamily="34" charset="-122"/>
                        </a:rPr>
                        <m:t>.</m:t>
                      </m:r>
                    </m:oMath>
                  </m:oMathPara>
                </a14:m>
                <a:endParaRPr lang="en-US" altLang="zh-CN" sz="1600" i="1" kern="0" dirty="0">
                  <a:solidFill>
                    <a:schemeClr val="tx1"/>
                  </a:solidFill>
                  <a:latin typeface="Cambria Math" panose="02040503050406030204" pitchFamily="18" charset="0"/>
                  <a:ea typeface="微软雅黑" panose="020B0503020204020204" pitchFamily="34" charset="-122"/>
                </a:endParaRPr>
              </a:p>
            </p:txBody>
          </p:sp>
        </mc:Choice>
        <mc:Fallback xmlns="">
          <p:sp>
            <p:nvSpPr>
              <p:cNvPr id="13" name="矩形 12">
                <a:extLst>
                  <a:ext uri="{FF2B5EF4-FFF2-40B4-BE49-F238E27FC236}">
                    <a16:creationId xmlns:a16="http://schemas.microsoft.com/office/drawing/2014/main" id="{4C6EA8D1-A35B-3285-2665-9BC79861647D}"/>
                  </a:ext>
                </a:extLst>
              </p:cNvPr>
              <p:cNvSpPr>
                <a:spLocks noRot="1" noChangeAspect="1" noMove="1" noResize="1" noEditPoints="1" noAdjustHandles="1" noChangeArrowheads="1" noChangeShapeType="1" noTextEdit="1"/>
              </p:cNvSpPr>
              <p:nvPr/>
            </p:nvSpPr>
            <p:spPr>
              <a:xfrm>
                <a:off x="702751" y="4711127"/>
                <a:ext cx="8265912" cy="109881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33">
                <a:extLst>
                  <a:ext uri="{FF2B5EF4-FFF2-40B4-BE49-F238E27FC236}">
                    <a16:creationId xmlns:a16="http://schemas.microsoft.com/office/drawing/2014/main" id="{33E5E704-EC7B-14C8-CD2F-BD06B7EB0343}"/>
                  </a:ext>
                </a:extLst>
              </p:cNvPr>
              <p:cNvSpPr/>
              <p:nvPr/>
            </p:nvSpPr>
            <p:spPr>
              <a:xfrm>
                <a:off x="217421" y="2201484"/>
                <a:ext cx="8265913" cy="1145635"/>
              </a:xfrm>
              <a:prstGeom prst="rect">
                <a:avLst/>
              </a:prstGeom>
            </p:spPr>
            <p:txBody>
              <a:bodyPr wrap="square">
                <a:spAutoFit/>
              </a:bodyPr>
              <a:lstStyle/>
              <a:p>
                <a:pPr>
                  <a:lnSpc>
                    <a:spcPct val="125000"/>
                  </a:lnSpc>
                  <a:defRPr/>
                </a:pPr>
                <a14:m>
                  <m:oMath xmlns:m="http://schemas.openxmlformats.org/officeDocument/2006/math">
                    <m:r>
                      <a:rPr lang="en-US" altLang="zh-CN" sz="1600" kern="0" smtClean="0">
                        <a:solidFill>
                          <a:schemeClr val="tx1"/>
                        </a:solidFill>
                        <a:latin typeface="Cambria Math" panose="02040503050406030204" pitchFamily="18" charset="0"/>
                        <a:ea typeface="微软雅黑" panose="020B0503020204020204" pitchFamily="34" charset="-122"/>
                      </a:rPr>
                      <m:t>𝑃𝑅𝐶</m:t>
                    </m:r>
                    <m:r>
                      <a:rPr lang="en-US" altLang="zh-CN" sz="1600" kern="0" smtClean="0">
                        <a:solidFill>
                          <a:schemeClr val="tx1"/>
                        </a:solidFill>
                        <a:latin typeface="Cambria Math" panose="02040503050406030204" pitchFamily="18" charset="0"/>
                        <a:ea typeface="微软雅黑" panose="020B0503020204020204" pitchFamily="34" charset="-122"/>
                      </a:rPr>
                      <m:t>⊆</m:t>
                    </m:r>
                    <m:sSup>
                      <m:sSupPr>
                        <m:ctrlPr>
                          <a:rPr lang="zh-CN" altLang="zh-CN" sz="1600" i="1" kern="0">
                            <a:solidFill>
                              <a:schemeClr val="tx1"/>
                            </a:solidFill>
                            <a:latin typeface="Cambria Math" panose="02040503050406030204" pitchFamily="18" charset="0"/>
                            <a:ea typeface="微软雅黑" panose="020B0503020204020204" pitchFamily="34" charset="-122"/>
                          </a:rPr>
                        </m:ctrlPr>
                      </m:sSupPr>
                      <m:e>
                        <m:r>
                          <a:rPr lang="en-US" altLang="zh-CN" sz="1600" kern="0">
                            <a:solidFill>
                              <a:schemeClr val="tx1"/>
                            </a:solidFill>
                            <a:latin typeface="Cambria Math" panose="02040503050406030204" pitchFamily="18" charset="0"/>
                            <a:ea typeface="微软雅黑" panose="020B0503020204020204" pitchFamily="34" charset="-122"/>
                          </a:rPr>
                          <m:t>2</m:t>
                        </m:r>
                      </m:e>
                      <m:sup>
                        <m:r>
                          <a:rPr lang="en-US" altLang="zh-CN" sz="1600" kern="0">
                            <a:solidFill>
                              <a:schemeClr val="tx1"/>
                            </a:solidFill>
                            <a:latin typeface="Cambria Math" panose="02040503050406030204" pitchFamily="18" charset="0"/>
                            <a:ea typeface="微软雅黑" panose="020B0503020204020204" pitchFamily="34" charset="-122"/>
                          </a:rPr>
                          <m:t>𝑃</m:t>
                        </m:r>
                      </m:sup>
                    </m:sSup>
                    <m:r>
                      <a:rPr lang="en-US" altLang="zh-CN" sz="1600" kern="0">
                        <a:solidFill>
                          <a:schemeClr val="tx1"/>
                        </a:solidFill>
                        <a:latin typeface="Cambria Math" panose="02040503050406030204" pitchFamily="18" charset="0"/>
                        <a:ea typeface="微软雅黑" panose="020B0503020204020204" pitchFamily="34" charset="-122"/>
                      </a:rPr>
                      <m:t>×</m:t>
                    </m:r>
                    <m:sSup>
                      <m:sSupPr>
                        <m:ctrlPr>
                          <a:rPr lang="zh-CN" altLang="zh-CN" sz="1600" i="1" kern="0">
                            <a:solidFill>
                              <a:schemeClr val="tx1"/>
                            </a:solidFill>
                            <a:latin typeface="Cambria Math" panose="02040503050406030204" pitchFamily="18" charset="0"/>
                            <a:ea typeface="微软雅黑" panose="020B0503020204020204" pitchFamily="34" charset="-122"/>
                          </a:rPr>
                        </m:ctrlPr>
                      </m:sSupPr>
                      <m:e>
                        <m:r>
                          <a:rPr lang="en-US" altLang="zh-CN" sz="1600" kern="0">
                            <a:solidFill>
                              <a:schemeClr val="tx1"/>
                            </a:solidFill>
                            <a:latin typeface="Cambria Math" panose="02040503050406030204" pitchFamily="18" charset="0"/>
                            <a:ea typeface="微软雅黑" panose="020B0503020204020204" pitchFamily="34" charset="-122"/>
                          </a:rPr>
                          <m:t>2</m:t>
                        </m:r>
                      </m:e>
                      <m:sup>
                        <m:r>
                          <a:rPr lang="en-US" altLang="zh-CN" sz="1600" kern="0">
                            <a:solidFill>
                              <a:schemeClr val="tx1"/>
                            </a:solidFill>
                            <a:latin typeface="Cambria Math" panose="02040503050406030204" pitchFamily="18" charset="0"/>
                            <a:ea typeface="微软雅黑" panose="020B0503020204020204" pitchFamily="34" charset="-122"/>
                          </a:rPr>
                          <m:t>𝑅</m:t>
                        </m:r>
                      </m:sup>
                    </m:sSup>
                  </m:oMath>
                </a14:m>
                <a:r>
                  <a:rPr lang="zh-CN" altLang="zh-CN" sz="1400" kern="0" dirty="0">
                    <a:solidFill>
                      <a:schemeClr val="tx1"/>
                    </a:solidFill>
                    <a:latin typeface="微软雅黑" panose="020B0503020204020204" pitchFamily="34" charset="-122"/>
                    <a:ea typeface="微软雅黑" panose="020B0503020204020204" pitchFamily="34" charset="-122"/>
                  </a:rPr>
                  <a:t>，权限子集和角色子集之间是多对多关系。每一个</a:t>
                </a:r>
                <a14:m>
                  <m:oMath xmlns:m="http://schemas.openxmlformats.org/officeDocument/2006/math">
                    <m:r>
                      <a:rPr lang="en-US" altLang="zh-CN" sz="1600" kern="0">
                        <a:solidFill>
                          <a:schemeClr val="tx1"/>
                        </a:solidFill>
                        <a:latin typeface="Cambria Math" panose="02040503050406030204" pitchFamily="18" charset="0"/>
                        <a:ea typeface="微软雅黑" panose="020B0503020204020204" pitchFamily="34" charset="-122"/>
                      </a:rPr>
                      <m:t>𝑝𝑟𝑐</m:t>
                    </m:r>
                    <m:r>
                      <a:rPr lang="en-US" altLang="zh-CN" sz="1600" kern="0">
                        <a:solidFill>
                          <a:schemeClr val="tx1"/>
                        </a:solidFill>
                        <a:latin typeface="Cambria Math" panose="02040503050406030204" pitchFamily="18" charset="0"/>
                        <a:ea typeface="微软雅黑" panose="020B0503020204020204" pitchFamily="34" charset="-122"/>
                      </a:rPr>
                      <m:t>=(</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𝑃</m:t>
                        </m:r>
                      </m:e>
                      <m:sub>
                        <m:r>
                          <a:rPr lang="en-US" altLang="zh-CN" sz="1600" kern="0">
                            <a:solidFill>
                              <a:schemeClr val="tx1"/>
                            </a:solidFill>
                            <a:latin typeface="Cambria Math" panose="02040503050406030204" pitchFamily="18" charset="0"/>
                            <a:ea typeface="微软雅黑" panose="020B0503020204020204" pitchFamily="34" charset="-122"/>
                          </a:rPr>
                          <m:t>𝑖</m:t>
                        </m:r>
                      </m:sub>
                    </m:sSub>
                    <m:r>
                      <a:rPr lang="en-US" altLang="zh-CN" sz="1600" kern="0">
                        <a:solidFill>
                          <a:schemeClr val="tx1"/>
                        </a:solidFill>
                        <a:latin typeface="Cambria Math" panose="02040503050406030204" pitchFamily="18" charset="0"/>
                        <a:ea typeface="微软雅黑" panose="020B0503020204020204" pitchFamily="34" charset="-122"/>
                      </a:rPr>
                      <m:t>, </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𝑅</m:t>
                        </m:r>
                      </m:e>
                      <m:sub>
                        <m:r>
                          <a:rPr lang="en-US" altLang="zh-CN" sz="1600" kern="0">
                            <a:solidFill>
                              <a:schemeClr val="tx1"/>
                            </a:solidFill>
                            <a:latin typeface="Cambria Math" panose="02040503050406030204" pitchFamily="18" charset="0"/>
                            <a:ea typeface="微软雅黑" panose="020B0503020204020204" pitchFamily="34" charset="-122"/>
                          </a:rPr>
                          <m:t>𝑗</m:t>
                        </m:r>
                      </m:sub>
                    </m:sSub>
                    <m:r>
                      <a:rPr lang="en-US" altLang="zh-CN" sz="1600" kern="0">
                        <a:solidFill>
                          <a:schemeClr val="tx1"/>
                        </a:solidFill>
                        <a:latin typeface="Cambria Math" panose="02040503050406030204" pitchFamily="18" charset="0"/>
                        <a:ea typeface="微软雅黑" panose="020B0503020204020204" pitchFamily="34" charset="-122"/>
                      </a:rPr>
                      <m:t>)</m:t>
                    </m:r>
                  </m:oMath>
                </a14:m>
                <a:r>
                  <a:rPr lang="zh-CN" altLang="zh-CN" sz="1400" kern="0" dirty="0">
                    <a:solidFill>
                      <a:schemeClr val="tx1"/>
                    </a:solidFill>
                    <a:latin typeface="微软雅黑" panose="020B0503020204020204" pitchFamily="34" charset="-122"/>
                    <a:ea typeface="微软雅黑" panose="020B0503020204020204" pitchFamily="34" charset="-122"/>
                  </a:rPr>
                  <a:t>为每一个</a:t>
                </a:r>
                <a14:m>
                  <m:oMath xmlns:m="http://schemas.openxmlformats.org/officeDocument/2006/math">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𝑝</m:t>
                        </m:r>
                      </m:e>
                      <m:sub>
                        <m:r>
                          <a:rPr lang="en-US" altLang="zh-CN" sz="1600" kern="0">
                            <a:solidFill>
                              <a:schemeClr val="tx1"/>
                            </a:solidFill>
                            <a:latin typeface="Cambria Math" panose="02040503050406030204" pitchFamily="18" charset="0"/>
                            <a:ea typeface="微软雅黑" panose="020B0503020204020204" pitchFamily="34" charset="-122"/>
                          </a:rPr>
                          <m:t>𝑚</m:t>
                        </m:r>
                      </m:sub>
                    </m:sSub>
                    <m:r>
                      <a:rPr lang="en-US" altLang="zh-CN" sz="1600" kern="0">
                        <a:solidFill>
                          <a:schemeClr val="tx1"/>
                        </a:solidFill>
                        <a:latin typeface="Cambria Math" panose="02040503050406030204" pitchFamily="18" charset="0"/>
                        <a:ea typeface="微软雅黑" panose="020B0503020204020204" pitchFamily="34" charset="-122"/>
                      </a:rPr>
                      <m:t>∈</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𝑃</m:t>
                        </m:r>
                      </m:e>
                      <m:sub>
                        <m:r>
                          <a:rPr lang="en-US" altLang="zh-CN" sz="1600" kern="0">
                            <a:solidFill>
                              <a:schemeClr val="tx1"/>
                            </a:solidFill>
                            <a:latin typeface="Cambria Math" panose="02040503050406030204" pitchFamily="18" charset="0"/>
                            <a:ea typeface="微软雅黑" panose="020B0503020204020204" pitchFamily="34" charset="-122"/>
                          </a:rPr>
                          <m:t>𝑖</m:t>
                        </m:r>
                      </m:sub>
                    </m:sSub>
                  </m:oMath>
                </a14:m>
                <a:r>
                  <a:rPr lang="zh-CN" altLang="zh-CN" sz="1400" kern="0" dirty="0">
                    <a:solidFill>
                      <a:schemeClr val="tx1"/>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𝑟</m:t>
                        </m:r>
                      </m:e>
                      <m:sub>
                        <m:r>
                          <a:rPr lang="en-US" altLang="zh-CN" sz="1600" kern="0">
                            <a:solidFill>
                              <a:schemeClr val="tx1"/>
                            </a:solidFill>
                            <a:latin typeface="Cambria Math" panose="02040503050406030204" pitchFamily="18" charset="0"/>
                            <a:ea typeface="微软雅黑" panose="020B0503020204020204" pitchFamily="34" charset="-122"/>
                          </a:rPr>
                          <m:t>𝑛</m:t>
                        </m:r>
                      </m:sub>
                    </m:sSub>
                    <m:r>
                      <a:rPr lang="en-US" altLang="zh-CN" sz="1600" kern="0">
                        <a:solidFill>
                          <a:schemeClr val="tx1"/>
                        </a:solidFill>
                        <a:latin typeface="Cambria Math" panose="02040503050406030204" pitchFamily="18" charset="0"/>
                        <a:ea typeface="微软雅黑" panose="020B0503020204020204" pitchFamily="34" charset="-122"/>
                      </a:rPr>
                      <m:t>∈</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𝑅</m:t>
                        </m:r>
                      </m:e>
                      <m:sub>
                        <m:r>
                          <a:rPr lang="en-US" altLang="zh-CN" sz="1600" kern="0">
                            <a:solidFill>
                              <a:schemeClr val="tx1"/>
                            </a:solidFill>
                            <a:latin typeface="Cambria Math" panose="02040503050406030204" pitchFamily="18" charset="0"/>
                            <a:ea typeface="微软雅黑" panose="020B0503020204020204" pitchFamily="34" charset="-122"/>
                          </a:rPr>
                          <m:t>𝑗</m:t>
                        </m:r>
                      </m:sub>
                    </m:sSub>
                  </m:oMath>
                </a14:m>
                <a:r>
                  <a:rPr lang="zh-CN" altLang="zh-CN" sz="1400" kern="0" dirty="0">
                    <a:solidFill>
                      <a:schemeClr val="tx1"/>
                    </a:solidFill>
                    <a:latin typeface="微软雅黑" panose="020B0503020204020204" pitchFamily="34" charset="-122"/>
                    <a:ea typeface="微软雅黑" panose="020B0503020204020204" pitchFamily="34" charset="-122"/>
                  </a:rPr>
                  <a:t>指定如下不变式：</a:t>
                </a:r>
                <a:endParaRPr lang="en-US" altLang="zh-CN" sz="1400" kern="0" dirty="0">
                  <a:solidFill>
                    <a:schemeClr val="tx1"/>
                  </a:solidFill>
                  <a:latin typeface="微软雅黑" panose="020B0503020204020204" pitchFamily="34" charset="-122"/>
                  <a:ea typeface="微软雅黑" panose="020B0503020204020204" pitchFamily="34" charset="-122"/>
                </a:endParaRPr>
              </a:p>
              <a:p>
                <a:pPr>
                  <a:lnSpc>
                    <a:spcPct val="125000"/>
                  </a:lnSpc>
                  <a:defRPr/>
                </a:pPr>
                <a14:m>
                  <m:oMathPara xmlns:m="http://schemas.openxmlformats.org/officeDocument/2006/math">
                    <m:oMathParaPr>
                      <m:jc m:val="centerGroup"/>
                    </m:oMathParaPr>
                    <m:oMath xmlns:m="http://schemas.openxmlformats.org/officeDocument/2006/math">
                      <m:r>
                        <a:rPr lang="zh-CN" altLang="zh-CN" sz="1600" kern="0">
                          <a:solidFill>
                            <a:schemeClr val="tx1"/>
                          </a:solidFill>
                          <a:latin typeface="Cambria Math" panose="02040503050406030204" pitchFamily="18" charset="0"/>
                          <a:ea typeface="微软雅黑" panose="020B0503020204020204" pitchFamily="34" charset="-122"/>
                        </a:rPr>
                        <m:t> </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m:t>
                          </m:r>
                        </m:e>
                        <m:sub>
                          <m:r>
                            <a:rPr lang="en-US" altLang="zh-CN" sz="1600" kern="0">
                              <a:solidFill>
                                <a:schemeClr val="tx1"/>
                              </a:solidFill>
                              <a:latin typeface="Cambria Math" panose="02040503050406030204" pitchFamily="18" charset="0"/>
                              <a:ea typeface="微软雅黑" panose="020B0503020204020204" pitchFamily="34" charset="-122"/>
                            </a:rPr>
                            <m:t>𝑟</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𝑝</m:t>
                              </m:r>
                            </m:e>
                            <m:sub>
                              <m:r>
                                <a:rPr lang="en-US" altLang="zh-CN" sz="1600" kern="0">
                                  <a:solidFill>
                                    <a:schemeClr val="tx1"/>
                                  </a:solidFill>
                                  <a:latin typeface="Cambria Math" panose="02040503050406030204" pitchFamily="18" charset="0"/>
                                  <a:ea typeface="微软雅黑" panose="020B0503020204020204" pitchFamily="34" charset="-122"/>
                                </a:rPr>
                                <m:t>𝑝</m:t>
                              </m:r>
                            </m:sub>
                          </m:sSub>
                          <m:r>
                            <a:rPr lang="en-US" altLang="zh-CN" sz="1600" kern="0">
                              <a:solidFill>
                                <a:schemeClr val="tx1"/>
                              </a:solidFill>
                              <a:latin typeface="Cambria Math" panose="02040503050406030204" pitchFamily="18" charset="0"/>
                              <a:ea typeface="微软雅黑" panose="020B0503020204020204" pitchFamily="34" charset="-122"/>
                            </a:rPr>
                            <m:t>∈</m:t>
                          </m:r>
                          <m:r>
                            <a:rPr lang="en-US" altLang="zh-CN" sz="1600" kern="0">
                              <a:solidFill>
                                <a:schemeClr val="tx1"/>
                              </a:solidFill>
                              <a:latin typeface="Cambria Math" panose="02040503050406030204" pitchFamily="18" charset="0"/>
                              <a:ea typeface="微软雅黑" panose="020B0503020204020204" pitchFamily="34" charset="-122"/>
                            </a:rPr>
                            <m:t>𝑅𝑃</m:t>
                          </m:r>
                          <m:r>
                            <a:rPr lang="en-US" altLang="zh-CN" sz="1600" kern="0">
                              <a:solidFill>
                                <a:schemeClr val="tx1"/>
                              </a:solidFill>
                              <a:latin typeface="Cambria Math" panose="02040503050406030204" pitchFamily="18" charset="0"/>
                              <a:ea typeface="微软雅黑" panose="020B0503020204020204" pitchFamily="34" charset="-122"/>
                            </a:rPr>
                            <m:t>, </m:t>
                          </m:r>
                          <m:r>
                            <a:rPr lang="en-US" altLang="zh-CN" sz="1600" kern="0">
                              <a:solidFill>
                                <a:schemeClr val="tx1"/>
                              </a:solidFill>
                              <a:latin typeface="Cambria Math" panose="02040503050406030204" pitchFamily="18" charset="0"/>
                              <a:ea typeface="微软雅黑" panose="020B0503020204020204" pitchFamily="34" charset="-122"/>
                            </a:rPr>
                            <m:t>𝑑</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𝑟</m:t>
                              </m:r>
                            </m:e>
                            <m:sub>
                              <m:r>
                                <a:rPr lang="en-US" altLang="zh-CN" sz="1600" kern="0">
                                  <a:solidFill>
                                    <a:schemeClr val="tx1"/>
                                  </a:solidFill>
                                  <a:latin typeface="Cambria Math" panose="02040503050406030204" pitchFamily="18" charset="0"/>
                                  <a:ea typeface="微软雅黑" panose="020B0503020204020204" pitchFamily="34" charset="-122"/>
                                </a:rPr>
                                <m:t>𝑞</m:t>
                              </m:r>
                            </m:sub>
                          </m:sSub>
                          <m:r>
                            <a:rPr lang="en-US" altLang="zh-CN" sz="1600" kern="0">
                              <a:solidFill>
                                <a:schemeClr val="tx1"/>
                              </a:solidFill>
                              <a:latin typeface="Cambria Math" panose="02040503050406030204" pitchFamily="18" charset="0"/>
                              <a:ea typeface="微软雅黑" panose="020B0503020204020204" pitchFamily="34" charset="-122"/>
                            </a:rPr>
                            <m:t>∈</m:t>
                          </m:r>
                          <m:r>
                            <a:rPr lang="en-US" altLang="zh-CN" sz="1600" kern="0">
                              <a:solidFill>
                                <a:schemeClr val="tx1"/>
                              </a:solidFill>
                              <a:latin typeface="Cambria Math" panose="02040503050406030204" pitchFamily="18" charset="0"/>
                              <a:ea typeface="微软雅黑" panose="020B0503020204020204" pitchFamily="34" charset="-122"/>
                            </a:rPr>
                            <m:t>𝐷𝑅</m:t>
                          </m:r>
                        </m:sub>
                      </m:sSub>
                      <m:d>
                        <m:dPr>
                          <m:ctrlPr>
                            <a:rPr lang="zh-CN" altLang="zh-CN" sz="1600" i="1" kern="0">
                              <a:solidFill>
                                <a:schemeClr val="tx1"/>
                              </a:solidFill>
                              <a:latin typeface="Cambria Math" panose="02040503050406030204" pitchFamily="18" charset="0"/>
                              <a:ea typeface="微软雅黑" panose="020B0503020204020204" pitchFamily="34" charset="-122"/>
                            </a:rPr>
                          </m:ctrlPr>
                        </m:dPr>
                        <m:e>
                          <m:r>
                            <a:rPr lang="en-US" altLang="zh-CN" sz="1600" i="1" kern="0">
                              <a:solidFill>
                                <a:schemeClr val="tx1"/>
                              </a:solidFill>
                              <a:latin typeface="Cambria Math" panose="02040503050406030204" pitchFamily="18" charset="0"/>
                              <a:ea typeface="微软雅黑" panose="020B0503020204020204" pitchFamily="34" charset="-122"/>
                            </a:rPr>
                            <m:t>𝑟</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i="1" kern="0">
                                  <a:solidFill>
                                    <a:schemeClr val="tx1"/>
                                  </a:solidFill>
                                  <a:latin typeface="Cambria Math" panose="02040503050406030204" pitchFamily="18" charset="0"/>
                                  <a:ea typeface="微软雅黑" panose="020B0503020204020204" pitchFamily="34" charset="-122"/>
                                </a:rPr>
                                <m:t>𝑝</m:t>
                              </m:r>
                            </m:e>
                            <m:sub>
                              <m:r>
                                <a:rPr lang="en-US" altLang="zh-CN" sz="1600" i="1" kern="0">
                                  <a:solidFill>
                                    <a:schemeClr val="tx1"/>
                                  </a:solidFill>
                                  <a:latin typeface="Cambria Math" panose="02040503050406030204" pitchFamily="18" charset="0"/>
                                  <a:ea typeface="微软雅黑" panose="020B0503020204020204" pitchFamily="34" charset="-122"/>
                                </a:rPr>
                                <m:t>𝑝</m:t>
                              </m:r>
                            </m:sub>
                          </m:sSub>
                          <m:r>
                            <a:rPr lang="en-US" altLang="zh-CN" sz="1600" kern="0">
                              <a:solidFill>
                                <a:schemeClr val="tx1"/>
                              </a:solidFill>
                              <a:latin typeface="Cambria Math" panose="02040503050406030204" pitchFamily="18" charset="0"/>
                              <a:ea typeface="微软雅黑" panose="020B0503020204020204" pitchFamily="34" charset="-122"/>
                            </a:rPr>
                            <m:t>,</m:t>
                          </m:r>
                          <m:r>
                            <a:rPr lang="en-US" altLang="zh-CN" sz="1600" kern="0">
                              <a:solidFill>
                                <a:schemeClr val="tx1"/>
                              </a:solidFill>
                              <a:latin typeface="Cambria Math" panose="02040503050406030204" pitchFamily="18" charset="0"/>
                              <a:ea typeface="微软雅黑" panose="020B0503020204020204" pitchFamily="34" charset="-122"/>
                              <a:hlinkClick r:id="" action="ppaction://noaction">
                                <a:extLst>
                                  <a:ext uri="{A12FA001-AC4F-418D-AE19-62706E023703}">
                                    <ahyp:hlinkClr xmlns:ahyp="http://schemas.microsoft.com/office/drawing/2018/hyperlinkcolor" val="tx"/>
                                  </a:ext>
                                </a:extLst>
                              </a:hlinkClick>
                            </a:rPr>
                            <m:t> </m:t>
                          </m:r>
                          <m:r>
                            <a:rPr lang="en-US" altLang="zh-CN" sz="1600" kern="0">
                              <a:solidFill>
                                <a:schemeClr val="tx1"/>
                              </a:solidFill>
                              <a:latin typeface="Cambria Math" panose="02040503050406030204" pitchFamily="18" charset="0"/>
                              <a:ea typeface="微软雅黑" panose="020B0503020204020204" pitchFamily="34" charset="-122"/>
                            </a:rPr>
                            <m:t>𝑑</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𝑟</m:t>
                              </m:r>
                            </m:e>
                            <m:sub>
                              <m:r>
                                <a:rPr lang="en-US" altLang="zh-CN" sz="1600" kern="0">
                                  <a:solidFill>
                                    <a:schemeClr val="tx1"/>
                                  </a:solidFill>
                                  <a:latin typeface="Cambria Math" panose="02040503050406030204" pitchFamily="18" charset="0"/>
                                  <a:ea typeface="微软雅黑" panose="020B0503020204020204" pitchFamily="34" charset="-122"/>
                                </a:rPr>
                                <m:t>𝑞</m:t>
                              </m:r>
                            </m:sub>
                          </m:sSub>
                        </m:e>
                      </m:d>
                      <m:r>
                        <a:rPr lang="en-US" altLang="zh-CN" sz="1600" kern="0">
                          <a:solidFill>
                            <a:schemeClr val="tx1"/>
                          </a:solidFill>
                          <a:latin typeface="Cambria Math" panose="02040503050406030204" pitchFamily="18" charset="0"/>
                          <a:ea typeface="微软雅黑" panose="020B0503020204020204" pitchFamily="34" charset="-122"/>
                        </a:rPr>
                        <m:t>∈</m:t>
                      </m:r>
                      <m:r>
                        <a:rPr lang="en-US" altLang="zh-CN" sz="1600" kern="0">
                          <a:solidFill>
                            <a:schemeClr val="tx1"/>
                          </a:solidFill>
                          <a:latin typeface="Cambria Math" panose="02040503050406030204" pitchFamily="18" charset="0"/>
                          <a:ea typeface="微软雅黑" panose="020B0503020204020204" pitchFamily="34" charset="-122"/>
                        </a:rPr>
                        <m:t>𝑅𝑃𝐷𝑅𝐴</m:t>
                      </m:r>
                      <m:r>
                        <a:rPr lang="en-US" altLang="zh-CN" sz="1600" kern="0">
                          <a:solidFill>
                            <a:schemeClr val="tx1"/>
                          </a:solidFill>
                          <a:latin typeface="Cambria Math" panose="02040503050406030204" pitchFamily="18" charset="0"/>
                          <a:ea typeface="微软雅黑" panose="020B0503020204020204" pitchFamily="34" charset="-122"/>
                        </a:rPr>
                        <m:t>⟹(</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𝑝</m:t>
                          </m:r>
                        </m:e>
                        <m:sub>
                          <m:r>
                            <a:rPr lang="en-US" altLang="zh-CN" sz="1600" kern="0">
                              <a:solidFill>
                                <a:schemeClr val="tx1"/>
                              </a:solidFill>
                              <a:latin typeface="Cambria Math" panose="02040503050406030204" pitchFamily="18" charset="0"/>
                              <a:ea typeface="微软雅黑" panose="020B0503020204020204" pitchFamily="34" charset="-122"/>
                            </a:rPr>
                            <m:t>𝑚</m:t>
                          </m:r>
                        </m:sub>
                      </m:sSub>
                      <m:r>
                        <a:rPr lang="en-US" altLang="zh-CN" sz="1600" kern="0">
                          <a:solidFill>
                            <a:schemeClr val="tx1"/>
                          </a:solidFill>
                          <a:latin typeface="Cambria Math" panose="02040503050406030204" pitchFamily="18" charset="0"/>
                          <a:ea typeface="微软雅黑" panose="020B0503020204020204" pitchFamily="34" charset="-122"/>
                        </a:rPr>
                        <m:t>, </m:t>
                      </m:r>
                      <m:r>
                        <a:rPr lang="en-US" altLang="zh-CN" sz="1600" kern="0">
                          <a:solidFill>
                            <a:schemeClr val="tx1"/>
                          </a:solidFill>
                          <a:latin typeface="Cambria Math" panose="02040503050406030204" pitchFamily="18" charset="0"/>
                          <a:ea typeface="微软雅黑" panose="020B0503020204020204" pitchFamily="34" charset="-122"/>
                        </a:rPr>
                        <m:t>𝑑</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𝑟</m:t>
                          </m:r>
                        </m:e>
                        <m:sub>
                          <m:r>
                            <a:rPr lang="en-US" altLang="zh-CN" sz="1600" kern="0">
                              <a:solidFill>
                                <a:schemeClr val="tx1"/>
                              </a:solidFill>
                              <a:latin typeface="Cambria Math" panose="02040503050406030204" pitchFamily="18" charset="0"/>
                              <a:ea typeface="微软雅黑" panose="020B0503020204020204" pitchFamily="34" charset="-122"/>
                            </a:rPr>
                            <m:t>𝑞</m:t>
                          </m:r>
                        </m:sub>
                      </m:sSub>
                      <m:r>
                        <a:rPr lang="en-US" altLang="zh-CN" sz="1600" kern="0">
                          <a:solidFill>
                            <a:schemeClr val="tx1"/>
                          </a:solidFill>
                          <a:latin typeface="Cambria Math" panose="02040503050406030204" pitchFamily="18" charset="0"/>
                          <a:ea typeface="微软雅黑" panose="020B0503020204020204" pitchFamily="34" charset="-122"/>
                        </a:rPr>
                        <m:t>)∉</m:t>
                      </m:r>
                      <m:r>
                        <a:rPr lang="en-US" altLang="zh-CN" sz="1600" kern="0">
                          <a:solidFill>
                            <a:schemeClr val="tx1"/>
                          </a:solidFill>
                          <a:latin typeface="Cambria Math" panose="02040503050406030204" pitchFamily="18" charset="0"/>
                          <a:ea typeface="微软雅黑" panose="020B0503020204020204" pitchFamily="34" charset="-122"/>
                        </a:rPr>
                        <m:t>𝑃𝐷𝑅𝐴</m:t>
                      </m:r>
                      <m:r>
                        <a:rPr lang="en-US" altLang="zh-CN" sz="1600" kern="0">
                          <a:solidFill>
                            <a:schemeClr val="tx1"/>
                          </a:solidFill>
                          <a:latin typeface="Cambria Math" panose="02040503050406030204" pitchFamily="18" charset="0"/>
                          <a:ea typeface="微软雅黑" panose="020B0503020204020204" pitchFamily="34" charset="-122"/>
                        </a:rPr>
                        <m:t>∨</m:t>
                      </m:r>
                      <m:r>
                        <a:rPr lang="en-US" altLang="zh-CN" sz="1600" kern="0">
                          <a:solidFill>
                            <a:schemeClr val="tx1"/>
                          </a:solidFill>
                          <a:latin typeface="Cambria Math" panose="02040503050406030204" pitchFamily="18" charset="0"/>
                          <a:ea typeface="微软雅黑" panose="020B0503020204020204" pitchFamily="34" charset="-122"/>
                        </a:rPr>
                        <m:t>𝑟</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𝑝</m:t>
                          </m:r>
                        </m:e>
                        <m:sub>
                          <m:r>
                            <a:rPr lang="en-US" altLang="zh-CN" sz="1600" kern="0">
                              <a:solidFill>
                                <a:schemeClr val="tx1"/>
                              </a:solidFill>
                              <a:latin typeface="Cambria Math" panose="02040503050406030204" pitchFamily="18" charset="0"/>
                              <a:ea typeface="微软雅黑" panose="020B0503020204020204" pitchFamily="34" charset="-122"/>
                            </a:rPr>
                            <m:t>𝑝</m:t>
                          </m:r>
                        </m:sub>
                      </m:sSub>
                      <m:r>
                        <a:rPr lang="en-US" altLang="zh-CN" sz="1600" kern="0">
                          <a:solidFill>
                            <a:schemeClr val="tx1"/>
                          </a:solidFill>
                          <a:latin typeface="Cambria Math" panose="02040503050406030204" pitchFamily="18" charset="0"/>
                          <a:ea typeface="微软雅黑" panose="020B0503020204020204" pitchFamily="34" charset="-122"/>
                        </a:rPr>
                        <m:t>.</m:t>
                      </m:r>
                      <m:r>
                        <a:rPr lang="en-US" altLang="zh-CN" sz="1600" kern="0">
                          <a:solidFill>
                            <a:schemeClr val="tx1"/>
                          </a:solidFill>
                          <a:latin typeface="Cambria Math" panose="02040503050406030204" pitchFamily="18" charset="0"/>
                          <a:ea typeface="微软雅黑" panose="020B0503020204020204" pitchFamily="34" charset="-122"/>
                        </a:rPr>
                        <m:t>𝑟</m:t>
                      </m:r>
                      <m:r>
                        <a:rPr lang="en-US" altLang="zh-CN" sz="1600" kern="0">
                          <a:solidFill>
                            <a:schemeClr val="tx1"/>
                          </a:solidFill>
                          <a:latin typeface="Cambria Math" panose="02040503050406030204" pitchFamily="18" charset="0"/>
                          <a:ea typeface="微软雅黑" panose="020B0503020204020204" pitchFamily="34" charset="-122"/>
                        </a:rPr>
                        <m:t>≠</m:t>
                      </m:r>
                      <m:sSub>
                        <m:sSubPr>
                          <m:ctrlPr>
                            <a:rPr lang="zh-CN" altLang="zh-CN" sz="1600" i="1" kern="0">
                              <a:solidFill>
                                <a:schemeClr val="tx1"/>
                              </a:solidFill>
                              <a:latin typeface="Cambria Math" panose="02040503050406030204" pitchFamily="18" charset="0"/>
                              <a:ea typeface="微软雅黑" panose="020B0503020204020204" pitchFamily="34" charset="-122"/>
                            </a:rPr>
                          </m:ctrlPr>
                        </m:sSubPr>
                        <m:e>
                          <m:r>
                            <a:rPr lang="en-US" altLang="zh-CN" sz="1600" kern="0">
                              <a:solidFill>
                                <a:schemeClr val="tx1"/>
                              </a:solidFill>
                              <a:latin typeface="Cambria Math" panose="02040503050406030204" pitchFamily="18" charset="0"/>
                              <a:ea typeface="微软雅黑" panose="020B0503020204020204" pitchFamily="34" charset="-122"/>
                            </a:rPr>
                            <m:t>𝑟</m:t>
                          </m:r>
                        </m:e>
                        <m:sub>
                          <m:r>
                            <a:rPr lang="en-US" altLang="zh-CN" sz="1600" kern="0">
                              <a:solidFill>
                                <a:schemeClr val="tx1"/>
                              </a:solidFill>
                              <a:latin typeface="Cambria Math" panose="02040503050406030204" pitchFamily="18" charset="0"/>
                              <a:ea typeface="微软雅黑" panose="020B0503020204020204" pitchFamily="34" charset="-122"/>
                            </a:rPr>
                            <m:t>𝑛</m:t>
                          </m:r>
                        </m:sub>
                      </m:sSub>
                      <m:r>
                        <a:rPr lang="en-US" altLang="zh-CN" sz="1600" kern="0">
                          <a:solidFill>
                            <a:schemeClr val="tx1"/>
                          </a:solidFill>
                          <a:latin typeface="Cambria Math" panose="02040503050406030204" pitchFamily="18" charset="0"/>
                          <a:ea typeface="微软雅黑" panose="020B0503020204020204" pitchFamily="34" charset="-122"/>
                        </a:rPr>
                        <m:t>.</m:t>
                      </m:r>
                    </m:oMath>
                  </m:oMathPara>
                </a14:m>
                <a:endParaRPr lang="zh-CN" altLang="zh-CN" sz="1600" kern="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6" name="Rectangle 33">
                <a:extLst>
                  <a:ext uri="{FF2B5EF4-FFF2-40B4-BE49-F238E27FC236}">
                    <a16:creationId xmlns:a16="http://schemas.microsoft.com/office/drawing/2014/main" id="{33E5E704-EC7B-14C8-CD2F-BD06B7EB0343}"/>
                  </a:ext>
                </a:extLst>
              </p:cNvPr>
              <p:cNvSpPr>
                <a:spLocks noRot="1" noChangeAspect="1" noMove="1" noResize="1" noEditPoints="1" noAdjustHandles="1" noChangeArrowheads="1" noChangeShapeType="1" noTextEdit="1"/>
              </p:cNvSpPr>
              <p:nvPr/>
            </p:nvSpPr>
            <p:spPr>
              <a:xfrm>
                <a:off x="217421" y="2201484"/>
                <a:ext cx="8265913" cy="1145635"/>
              </a:xfrm>
              <a:prstGeom prst="rect">
                <a:avLst/>
              </a:prstGeom>
              <a:blipFill>
                <a:blip r:embed="rId4"/>
                <a:stretch>
                  <a:fillRect/>
                </a:stretch>
              </a:blipFill>
            </p:spPr>
            <p:txBody>
              <a:bodyPr/>
              <a:lstStyle/>
              <a:p>
                <a:r>
                  <a:rPr lang="zh-CN" altLang="en-US">
                    <a:noFill/>
                  </a:rPr>
                  <a:t> </a:t>
                </a:r>
              </a:p>
            </p:txBody>
          </p:sp>
        </mc:Fallback>
      </mc:AlternateContent>
      <p:sp>
        <p:nvSpPr>
          <p:cNvPr id="17" name="Rectangle 33">
            <a:extLst>
              <a:ext uri="{FF2B5EF4-FFF2-40B4-BE49-F238E27FC236}">
                <a16:creationId xmlns:a16="http://schemas.microsoft.com/office/drawing/2014/main" id="{EE2EF10D-C134-57B9-7336-09DF21D50EC9}"/>
              </a:ext>
            </a:extLst>
          </p:cNvPr>
          <p:cNvSpPr/>
          <p:nvPr/>
        </p:nvSpPr>
        <p:spPr>
          <a:xfrm>
            <a:off x="142484" y="3607902"/>
            <a:ext cx="8092591" cy="700576"/>
          </a:xfrm>
          <a:prstGeom prst="rect">
            <a:avLst/>
          </a:prstGeom>
        </p:spPr>
        <p:txBody>
          <a:bodyPr wrap="square">
            <a:spAutoFit/>
          </a:bodyPr>
          <a:lstStyle/>
          <a:p>
            <a:pPr>
              <a:lnSpc>
                <a:spcPct val="150000"/>
              </a:lnSpc>
              <a:defRPr/>
            </a:pPr>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rPr>
              <a:t>隐私约束：</a:t>
            </a:r>
            <a:r>
              <a:rPr lang="zh-CN"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隐私约束是指禁止将特定设备隐私角色分配到</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用户</a:t>
            </a:r>
            <a:r>
              <a:rPr lang="zh-CN"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角色的约束，用来阻止用户角色</a:t>
            </a:r>
            <a:r>
              <a:rPr lang="zh-CN" altLang="zh-CN" sz="1400" kern="0">
                <a:solidFill>
                  <a:schemeClr val="tx1">
                    <a:lumMod val="50000"/>
                    <a:lumOff val="50000"/>
                  </a:schemeClr>
                </a:solidFill>
                <a:latin typeface="微软雅黑" panose="020B0503020204020204" pitchFamily="34" charset="-122"/>
                <a:ea typeface="微软雅黑" panose="020B0503020204020204" pitchFamily="34" charset="-122"/>
              </a:rPr>
              <a:t>被分配没有</a:t>
            </a:r>
            <a:r>
              <a:rPr lang="zh-CN"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权限访问的设备隐私角色</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。使用</a:t>
            </a:r>
            <a:r>
              <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PDRC</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Permission-Device Privacy Role Constraint</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）表示。</a:t>
            </a:r>
            <a:endParaRPr lang="zh-CN" altLang="zh-CN"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173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500"/>
                                        <p:tgtEl>
                                          <p:spTgt spid="9"/>
                                        </p:tgtEl>
                                      </p:cBhvr>
                                    </p:animEffect>
                                  </p:childTnLst>
                                </p:cTn>
                              </p:par>
                              <p:par>
                                <p:cTn id="8" presetID="2" presetClass="entr" presetSubtype="2"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0"/>
                            </p:stCondLst>
                            <p:childTnLst>
                              <p:par>
                                <p:cTn id="20" presetID="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14" presetClass="entr" presetSubtype="1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13"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2.3 RBAC-LE</a:t>
            </a:r>
            <a:r>
              <a:rPr lang="zh-CN" altLang="en-US" dirty="0">
                <a:sym typeface="微软雅黑" panose="020B0503020204020204" pitchFamily="34" charset="-122"/>
              </a:rPr>
              <a:t>模型授权术语结构</a:t>
            </a:r>
          </a:p>
        </p:txBody>
      </p:sp>
      <p:sp>
        <p:nvSpPr>
          <p:cNvPr id="3" name="矩形 2">
            <a:extLst>
              <a:ext uri="{FF2B5EF4-FFF2-40B4-BE49-F238E27FC236}">
                <a16:creationId xmlns:a16="http://schemas.microsoft.com/office/drawing/2014/main" id="{356F43FB-A057-0F32-11C2-32C6FD478E84}"/>
              </a:ext>
            </a:extLst>
          </p:cNvPr>
          <p:cNvSpPr/>
          <p:nvPr/>
        </p:nvSpPr>
        <p:spPr>
          <a:xfrm>
            <a:off x="-382320" y="1462012"/>
            <a:ext cx="9811658" cy="4492195"/>
          </a:xfrm>
          <a:prstGeom prst="rect">
            <a:avLst/>
          </a:prstGeom>
          <a:solidFill>
            <a:schemeClr val="bg2">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4543F94-F4BD-A73E-4283-E28578D9EFC9}"/>
              </a:ext>
            </a:extLst>
          </p:cNvPr>
          <p:cNvSpPr/>
          <p:nvPr/>
        </p:nvSpPr>
        <p:spPr>
          <a:xfrm flipV="1">
            <a:off x="184068" y="6151057"/>
            <a:ext cx="7062646" cy="45719"/>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81CCECB-6AC3-ED76-8D97-16904FEF6174}"/>
                  </a:ext>
                </a:extLst>
              </p:cNvPr>
              <p:cNvSpPr txBox="1"/>
              <p:nvPr/>
            </p:nvSpPr>
            <p:spPr>
              <a:xfrm>
                <a:off x="1087516" y="1462013"/>
                <a:ext cx="7592291" cy="1385636"/>
              </a:xfrm>
              <a:prstGeom prst="rect">
                <a:avLst/>
              </a:prstGeom>
              <a:noFill/>
            </p:spPr>
            <p:txBody>
              <a:bodyPr wrap="square" rtlCol="0">
                <a:spAutoFit/>
              </a:bodyPr>
              <a:lstStyle/>
              <a:p>
                <a:pPr>
                  <a:lnSpc>
                    <a:spcPct val="125000"/>
                  </a:lnSpc>
                  <a:defRPr/>
                </a:pPr>
                <a:r>
                  <a:rPr lang="zh-CN" altLang="zh-CN" sz="1600" b="1" kern="0" dirty="0">
                    <a:solidFill>
                      <a:schemeClr val="tx1">
                        <a:lumMod val="75000"/>
                        <a:lumOff val="25000"/>
                      </a:schemeClr>
                    </a:solidFill>
                    <a:latin typeface="微软雅黑" panose="020B0503020204020204" pitchFamily="34" charset="-122"/>
                    <a:ea typeface="微软雅黑" panose="020B0503020204020204" pitchFamily="34" charset="-122"/>
                  </a:rPr>
                  <a:t>授权术语（</a:t>
                </a:r>
                <a:r>
                  <a:rPr lang="en-US" altLang="zh-CN" sz="1600" b="1" kern="0" dirty="0">
                    <a:solidFill>
                      <a:schemeClr val="tx1">
                        <a:lumMod val="75000"/>
                        <a:lumOff val="25000"/>
                      </a:schemeClr>
                    </a:solidFill>
                    <a:latin typeface="微软雅黑" panose="020B0503020204020204" pitchFamily="34" charset="-122"/>
                    <a:ea typeface="微软雅黑" panose="020B0503020204020204" pitchFamily="34" charset="-122"/>
                  </a:rPr>
                  <a:t>Authorization Term</a:t>
                </a:r>
                <a:r>
                  <a:rPr lang="zh-CN" altLang="zh-CN" sz="1600" b="1"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授权术语是一种具有评估性质的功能谓词，通过谓词判定是否允许用户对设备资源执行操作的请求。授权术语的输入集表示为：</a:t>
                </a: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𝐴𝑇</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d>
                      <m:dPr>
                        <m:begChr m:val="{"/>
                        <m:endChr m:val="}"/>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𝑢</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 </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𝑙</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𝑛</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𝐸</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𝐶</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𝑚</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 </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𝑜</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𝑘</m:t>
                            </m:r>
                          </m:sub>
                        </m:sSub>
                      </m:e>
                    </m:d>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；当</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以下谓词逻辑</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均为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true</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时，用户才</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能</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对设备</a:t>
                </a:r>
                <a14:m>
                  <m:oMath xmlns:m="http://schemas.openxmlformats.org/officeDocument/2006/math">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执行操作</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5" name="文本框 4">
                <a:extLst>
                  <a:ext uri="{FF2B5EF4-FFF2-40B4-BE49-F238E27FC236}">
                    <a16:creationId xmlns:a16="http://schemas.microsoft.com/office/drawing/2014/main" id="{B81CCECB-6AC3-ED76-8D97-16904FEF6174}"/>
                  </a:ext>
                </a:extLst>
              </p:cNvPr>
              <p:cNvSpPr txBox="1">
                <a:spLocks noRot="1" noChangeAspect="1" noMove="1" noResize="1" noEditPoints="1" noAdjustHandles="1" noChangeArrowheads="1" noChangeShapeType="1" noTextEdit="1"/>
              </p:cNvSpPr>
              <p:nvPr/>
            </p:nvSpPr>
            <p:spPr>
              <a:xfrm>
                <a:off x="1087516" y="1462013"/>
                <a:ext cx="7592291" cy="1385636"/>
              </a:xfrm>
              <a:prstGeom prst="rect">
                <a:avLst/>
              </a:prstGeom>
              <a:blipFill>
                <a:blip r:embed="rId3"/>
                <a:stretch>
                  <a:fillRect l="-401" r="-1846" b="-4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1A686C0-5BE6-545A-488E-923357B697DA}"/>
                  </a:ext>
                </a:extLst>
              </p:cNvPr>
              <p:cNvSpPr txBox="1"/>
              <p:nvPr/>
            </p:nvSpPr>
            <p:spPr>
              <a:xfrm>
                <a:off x="2463141" y="2555263"/>
                <a:ext cx="5996618" cy="3398944"/>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u"/>
                </a:pPr>
                <a14:m>
                  <m:oMath xmlns:m="http://schemas.openxmlformats.org/officeDocument/2006/math">
                    <m:d>
                      <m:dPr>
                        <m:ctrlPr>
                          <a:rPr lang="zh-CN" altLang="zh-CN" sz="1800" i="1" kern="0" smtClean="0">
                            <a:solidFill>
                              <a:schemeClr val="tx1">
                                <a:lumMod val="75000"/>
                                <a:lumOff val="25000"/>
                              </a:schemeClr>
                            </a:solidFill>
                            <a:latin typeface="Cambria Math" panose="02040503050406030204" pitchFamily="18" charset="0"/>
                            <a:ea typeface="微软雅黑" panose="020B0503020204020204" pitchFamily="34" charset="-122"/>
                          </a:rPr>
                        </m:ctrlPr>
                      </m:dPr>
                      <m:e>
                        <m:r>
                          <m:rPr>
                            <m:nor/>
                          </m:rPr>
                          <a:rPr lang="en-US" altLang="zh-CN" sz="1800" i="1" ker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m:t>o</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m:rPr>
                                <m:nor/>
                              </m:rPr>
                              <a:rPr lang="en-US" altLang="zh-CN" sz="1800" i="1" ker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m:t>p</m:t>
                            </m:r>
                          </m:e>
                          <m: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𝑘</m:t>
                            </m:r>
                          </m:sub>
                        </m:s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 </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𝑗</m:t>
                            </m:r>
                          </m:sub>
                        </m:sSub>
                      </m:e>
                    </m:d>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𝑂𝑃𝐴</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𝑥</m:t>
                        </m:r>
                      </m:sub>
                    </m:s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𝑅</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𝑒𝑟</m:t>
                        </m:r>
                      </m:e>
                      <m: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𝑠</m:t>
                        </m:r>
                      </m:sub>
                    </m:s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𝐸𝑅</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𝑟</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𝑦</m:t>
                        </m:r>
                      </m:sub>
                    </m:s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𝑅𝑃</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𝑟</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𝑙</m:t>
                        </m:r>
                      </m:e>
                      <m: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𝑧</m:t>
                        </m:r>
                      </m:sub>
                    </m:s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𝑅𝐿</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𝑑</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𝑙</m:t>
                        </m:r>
                      </m:sub>
                    </m:s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𝐷𝑅</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𝑑𝑝</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𝑓</m:t>
                        </m:r>
                      </m:sub>
                    </m:sSub>
                  </m:oMath>
                </a14:m>
                <a:r>
                  <a:rPr lang="en-US" altLang="zh-CN" sz="1800" i="1" kern="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𝐷𝑃𝑅</m:t>
                    </m:r>
                  </m:oMath>
                </a14:m>
                <a:endParaRPr lang="zh-CN" altLang="zh-CN" sz="18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hangingPunct="0">
                  <a:lnSpc>
                    <a:spcPct val="150000"/>
                  </a:lnSpc>
                  <a:buFont typeface="Wingdings" panose="05000000000000000000" pitchFamily="2" charset="2"/>
                  <a:buChar char="u"/>
                </a:pPr>
                <a14:m>
                  <m:oMath xmlns:m="http://schemas.openxmlformats.org/officeDocument/2006/math">
                    <m:d>
                      <m:d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𝑢</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 </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𝑥</m:t>
                            </m:r>
                          </m:sub>
                        </m:sSub>
                      </m:e>
                    </m:d>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𝑈𝐴</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𝑦</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𝑥</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𝑦</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𝑒𝑟</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𝑒𝑟</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𝑠</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𝑦</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𝑑</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𝑙</m:t>
                            </m:r>
                          </m:sub>
                        </m:sSub>
                      </m:e>
                    </m:d>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𝑅𝑃𝐷𝑅𝐴</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dPr>
                      <m:e>
                        <m:d>
                          <m:d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𝑜</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𝑘</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 </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e>
                        </m:d>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𝑑</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𝑙</m:t>
                            </m:r>
                          </m:sub>
                        </m:sSub>
                      </m:e>
                    </m:d>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𝑃𝐷𝑅𝐴</m:t>
                    </m:r>
                  </m:oMath>
                </a14:m>
                <a:r>
                  <a:rPr lang="zh-CN" altLang="en-US" sz="1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a:t>
                </a:r>
                <a:endParaRPr lang="en-US" altLang="zh-CN" sz="1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marL="342900" indent="-342900" algn="just" hangingPunct="0">
                  <a:lnSpc>
                    <a:spcPct val="150000"/>
                  </a:lnSpc>
                  <a:buFont typeface="Wingdings" panose="05000000000000000000" pitchFamily="2" charset="2"/>
                  <a:buChar char="u"/>
                </a:pP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𝑦</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𝑒𝑟</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d>
                      <m:dPr>
                        <m:begChr m:val="{"/>
                        <m:endChr m:val="}"/>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𝑒𝑟</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𝐸𝑅</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𝐸</m:t>
                            </m:r>
                            <m:sSubSup>
                              <m:sSubSup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𝐶</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𝑚</m:t>
                                </m:r>
                              </m:sub>
                              <m:sup>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sup>
                            </m:sSubSup>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𝐸</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𝐶</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𝑚</m:t>
                                </m:r>
                              </m:sub>
                            </m:sSub>
                          </m:e>
                        </m:d>
                        <m:d>
                          <m:dPr>
                            <m:begChr m:val="["/>
                            <m:endChr m:val="]"/>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dPr>
                          <m:e>
                            <m:d>
                              <m:d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𝐸</m:t>
                                </m:r>
                                <m:sSubSup>
                                  <m:sSubSup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𝐶</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𝑚</m:t>
                                    </m:r>
                                  </m:sub>
                                  <m:sup>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sup>
                                </m:sSubSup>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𝑒𝑟</m:t>
                                </m:r>
                              </m:e>
                            </m:d>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𝐸𝐴</m:t>
                            </m:r>
                          </m:e>
                        </m:d>
                      </m:e>
                    </m:d>
                    <m:r>
                      <a:rPr lang="en-US" altLang="zh-CN" sz="1800" i="1" kern="0">
                        <a:solidFill>
                          <a:schemeClr val="tx1">
                            <a:lumMod val="75000"/>
                            <a:lumOff val="25000"/>
                          </a:schemeClr>
                        </a:solidFill>
                        <a:latin typeface="Cambria Math" panose="02040503050406030204" pitchFamily="18" charset="0"/>
                        <a:ea typeface="微软雅黑" panose="020B0503020204020204" pitchFamily="34" charset="-122"/>
                      </a:rPr>
                      <m:t> </m:t>
                    </m:r>
                  </m:oMath>
                </a14:m>
                <a:endParaRPr lang="en-US" altLang="zh-CN" sz="1800" kern="0" dirty="0">
                  <a:solidFill>
                    <a:schemeClr val="tx1">
                      <a:lumMod val="75000"/>
                      <a:lumOff val="25000"/>
                    </a:schemeClr>
                  </a:solidFill>
                  <a:latin typeface="思源黑体 CN Light" panose="020B0300000000000000" pitchFamily="34" charset="-122"/>
                  <a:ea typeface="微软雅黑" panose="020B0503020204020204" pitchFamily="34" charset="-122"/>
                </a:endParaRPr>
              </a:p>
              <a:p>
                <a:pPr marL="342900" indent="-342900" algn="just" hangingPunct="0">
                  <a:lnSpc>
                    <a:spcPct val="150000"/>
                  </a:lnSpc>
                  <a:buFont typeface="Wingdings" panose="05000000000000000000" pitchFamily="2" charset="2"/>
                  <a:buChar char="u"/>
                </a:pPr>
                <a14:m>
                  <m:oMath xmlns:m="http://schemas.openxmlformats.org/officeDocument/2006/math">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𝑙</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𝑧</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𝑥</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𝑙</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𝑧</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𝑙</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𝑙</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𝑛</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𝑙</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𝑧</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𝑑𝑝</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𝑓</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𝑅𝐿𝐷𝑃𝑅𝐴</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𝑑</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𝑑𝑝</m:t>
                    </m:r>
                    <m:sSub>
                      <m:sSubPr>
                        <m:ctrlPr>
                          <a:rPr lang="zh-CN" altLang="zh-CN"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𝑓</m:t>
                        </m:r>
                      </m:sub>
                    </m:sSub>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800" kern="0">
                        <a:solidFill>
                          <a:schemeClr val="tx1">
                            <a:lumMod val="75000"/>
                            <a:lumOff val="25000"/>
                          </a:schemeClr>
                        </a:solidFill>
                        <a:latin typeface="Cambria Math" panose="02040503050406030204" pitchFamily="18" charset="0"/>
                        <a:ea typeface="微软雅黑" panose="020B0503020204020204" pitchFamily="34" charset="-122"/>
                      </a:rPr>
                      <m:t>𝐷𝐷𝑃𝑅𝐴</m:t>
                    </m:r>
                  </m:oMath>
                </a14:m>
                <a:endParaRPr lang="en-US" altLang="zh-CN" sz="1800" kern="0" dirty="0">
                  <a:solidFill>
                    <a:schemeClr val="tx1">
                      <a:lumMod val="75000"/>
                      <a:lumOff val="25000"/>
                    </a:schemeClr>
                  </a:solidFill>
                  <a:latin typeface="思源黑体 CN Light" panose="020B0300000000000000"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F1A686C0-5BE6-545A-488E-923357B697DA}"/>
                  </a:ext>
                </a:extLst>
              </p:cNvPr>
              <p:cNvSpPr txBox="1">
                <a:spLocks noRot="1" noChangeAspect="1" noMove="1" noResize="1" noEditPoints="1" noAdjustHandles="1" noChangeArrowheads="1" noChangeShapeType="1" noTextEdit="1"/>
              </p:cNvSpPr>
              <p:nvPr/>
            </p:nvSpPr>
            <p:spPr>
              <a:xfrm>
                <a:off x="2463141" y="2555263"/>
                <a:ext cx="5996618" cy="3398944"/>
              </a:xfrm>
              <a:prstGeom prst="rect">
                <a:avLst/>
              </a:prstGeom>
              <a:blipFill>
                <a:blip r:embed="rId4"/>
                <a:stretch>
                  <a:fillRect l="-610" b="-179"/>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C9857F6B-3C93-5C56-F1FA-5A436A4B0718}"/>
              </a:ext>
            </a:extLst>
          </p:cNvPr>
          <p:cNvGrpSpPr/>
          <p:nvPr/>
        </p:nvGrpSpPr>
        <p:grpSpPr>
          <a:xfrm>
            <a:off x="184068" y="3332777"/>
            <a:ext cx="2171700" cy="2171700"/>
            <a:chOff x="211372" y="3011726"/>
            <a:chExt cx="2171700" cy="2171700"/>
          </a:xfrm>
        </p:grpSpPr>
        <p:grpSp>
          <p:nvGrpSpPr>
            <p:cNvPr id="18" name="组合 17">
              <a:extLst>
                <a:ext uri="{FF2B5EF4-FFF2-40B4-BE49-F238E27FC236}">
                  <a16:creationId xmlns:a16="http://schemas.microsoft.com/office/drawing/2014/main" id="{788D91E7-7A00-45D9-50A4-835E7AD0A261}"/>
                </a:ext>
              </a:extLst>
            </p:cNvPr>
            <p:cNvGrpSpPr/>
            <p:nvPr/>
          </p:nvGrpSpPr>
          <p:grpSpPr>
            <a:xfrm>
              <a:off x="211372" y="3011726"/>
              <a:ext cx="2171700" cy="2171700"/>
              <a:chOff x="1663700" y="2952998"/>
              <a:chExt cx="2171700" cy="2171700"/>
            </a:xfrm>
          </p:grpSpPr>
          <p:grpSp>
            <p:nvGrpSpPr>
              <p:cNvPr id="19" name="组合 18">
                <a:extLst>
                  <a:ext uri="{FF2B5EF4-FFF2-40B4-BE49-F238E27FC236}">
                    <a16:creationId xmlns:a16="http://schemas.microsoft.com/office/drawing/2014/main" id="{0AD9F77F-21A5-1A9B-0FAF-3EF69ECAA16B}"/>
                  </a:ext>
                </a:extLst>
              </p:cNvPr>
              <p:cNvGrpSpPr/>
              <p:nvPr/>
            </p:nvGrpSpPr>
            <p:grpSpPr>
              <a:xfrm>
                <a:off x="1663700" y="2952998"/>
                <a:ext cx="2171700" cy="2171700"/>
                <a:chOff x="1663700" y="2717800"/>
                <a:chExt cx="2171700" cy="2171700"/>
              </a:xfrm>
            </p:grpSpPr>
            <p:sp>
              <p:nvSpPr>
                <p:cNvPr id="22" name="椭圆 21">
                  <a:extLst>
                    <a:ext uri="{FF2B5EF4-FFF2-40B4-BE49-F238E27FC236}">
                      <a16:creationId xmlns:a16="http://schemas.microsoft.com/office/drawing/2014/main" id="{2B811CE4-3573-E3EF-AC19-0732FF722DFD}"/>
                    </a:ext>
                  </a:extLst>
                </p:cNvPr>
                <p:cNvSpPr/>
                <p:nvPr/>
              </p:nvSpPr>
              <p:spPr>
                <a:xfrm>
                  <a:off x="1663700" y="2717800"/>
                  <a:ext cx="2171700" cy="2171700"/>
                </a:xfrm>
                <a:prstGeom prst="ellipse">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6844A87-8E5F-6D0E-F45C-C0F8241F95DB}"/>
                    </a:ext>
                  </a:extLst>
                </p:cNvPr>
                <p:cNvSpPr/>
                <p:nvPr/>
              </p:nvSpPr>
              <p:spPr>
                <a:xfrm>
                  <a:off x="1860550" y="2914650"/>
                  <a:ext cx="1778000" cy="177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20" name="椭圆 19">
                <a:extLst>
                  <a:ext uri="{FF2B5EF4-FFF2-40B4-BE49-F238E27FC236}">
                    <a16:creationId xmlns:a16="http://schemas.microsoft.com/office/drawing/2014/main" id="{335E57A8-81DF-9CC2-B0DF-EA744299C02B}"/>
                  </a:ext>
                </a:extLst>
              </p:cNvPr>
              <p:cNvSpPr/>
              <p:nvPr/>
            </p:nvSpPr>
            <p:spPr>
              <a:xfrm>
                <a:off x="1778000" y="4572000"/>
                <a:ext cx="88900" cy="8890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Freeform 20">
              <a:extLst>
                <a:ext uri="{FF2B5EF4-FFF2-40B4-BE49-F238E27FC236}">
                  <a16:creationId xmlns:a16="http://schemas.microsoft.com/office/drawing/2014/main" id="{92ED9A6E-804A-F45D-F378-A58923AF5A20}"/>
                </a:ext>
              </a:extLst>
            </p:cNvPr>
            <p:cNvSpPr>
              <a:spLocks noEditPoints="1"/>
            </p:cNvSpPr>
            <p:nvPr/>
          </p:nvSpPr>
          <p:spPr bwMode="auto">
            <a:xfrm>
              <a:off x="929961" y="3643089"/>
              <a:ext cx="714504" cy="896383"/>
            </a:xfrm>
            <a:custGeom>
              <a:avLst/>
              <a:gdLst>
                <a:gd name="T0" fmla="*/ 158 w 184"/>
                <a:gd name="T1" fmla="*/ 186 h 213"/>
                <a:gd name="T2" fmla="*/ 151 w 184"/>
                <a:gd name="T3" fmla="*/ 190 h 213"/>
                <a:gd name="T4" fmla="*/ 122 w 184"/>
                <a:gd name="T5" fmla="*/ 196 h 213"/>
                <a:gd name="T6" fmla="*/ 85 w 184"/>
                <a:gd name="T7" fmla="*/ 184 h 213"/>
                <a:gd name="T8" fmla="*/ 22 w 184"/>
                <a:gd name="T9" fmla="*/ 184 h 213"/>
                <a:gd name="T10" fmla="*/ 18 w 184"/>
                <a:gd name="T11" fmla="*/ 181 h 213"/>
                <a:gd name="T12" fmla="*/ 18 w 184"/>
                <a:gd name="T13" fmla="*/ 21 h 213"/>
                <a:gd name="T14" fmla="*/ 22 w 184"/>
                <a:gd name="T15" fmla="*/ 17 h 213"/>
                <a:gd name="T16" fmla="*/ 163 w 184"/>
                <a:gd name="T17" fmla="*/ 17 h 213"/>
                <a:gd name="T18" fmla="*/ 166 w 184"/>
                <a:gd name="T19" fmla="*/ 21 h 213"/>
                <a:gd name="T20" fmla="*/ 166 w 184"/>
                <a:gd name="T21" fmla="*/ 85 h 213"/>
                <a:gd name="T22" fmla="*/ 179 w 184"/>
                <a:gd name="T23" fmla="*/ 102 h 213"/>
                <a:gd name="T24" fmla="*/ 184 w 184"/>
                <a:gd name="T25" fmla="*/ 116 h 213"/>
                <a:gd name="T26" fmla="*/ 184 w 184"/>
                <a:gd name="T27" fmla="*/ 21 h 213"/>
                <a:gd name="T28" fmla="*/ 163 w 184"/>
                <a:gd name="T29" fmla="*/ 0 h 213"/>
                <a:gd name="T30" fmla="*/ 22 w 184"/>
                <a:gd name="T31" fmla="*/ 0 h 213"/>
                <a:gd name="T32" fmla="*/ 0 w 184"/>
                <a:gd name="T33" fmla="*/ 21 h 213"/>
                <a:gd name="T34" fmla="*/ 0 w 184"/>
                <a:gd name="T35" fmla="*/ 192 h 213"/>
                <a:gd name="T36" fmla="*/ 22 w 184"/>
                <a:gd name="T37" fmla="*/ 213 h 213"/>
                <a:gd name="T38" fmla="*/ 163 w 184"/>
                <a:gd name="T39" fmla="*/ 213 h 213"/>
                <a:gd name="T40" fmla="*/ 181 w 184"/>
                <a:gd name="T41" fmla="*/ 203 h 213"/>
                <a:gd name="T42" fmla="*/ 158 w 184"/>
                <a:gd name="T43" fmla="*/ 186 h 213"/>
                <a:gd name="T44" fmla="*/ 92 w 184"/>
                <a:gd name="T45" fmla="*/ 206 h 213"/>
                <a:gd name="T46" fmla="*/ 84 w 184"/>
                <a:gd name="T47" fmla="*/ 199 h 213"/>
                <a:gd name="T48" fmla="*/ 92 w 184"/>
                <a:gd name="T49" fmla="*/ 191 h 213"/>
                <a:gd name="T50" fmla="*/ 100 w 184"/>
                <a:gd name="T51" fmla="*/ 199 h 213"/>
                <a:gd name="T52" fmla="*/ 92 w 184"/>
                <a:gd name="T53" fmla="*/ 2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13">
                  <a:moveTo>
                    <a:pt x="158" y="186"/>
                  </a:moveTo>
                  <a:cubicBezTo>
                    <a:pt x="155" y="187"/>
                    <a:pt x="153" y="189"/>
                    <a:pt x="151" y="190"/>
                  </a:cubicBezTo>
                  <a:cubicBezTo>
                    <a:pt x="142" y="194"/>
                    <a:pt x="132" y="196"/>
                    <a:pt x="122" y="196"/>
                  </a:cubicBezTo>
                  <a:cubicBezTo>
                    <a:pt x="109" y="196"/>
                    <a:pt x="96" y="192"/>
                    <a:pt x="85" y="184"/>
                  </a:cubicBezTo>
                  <a:cubicBezTo>
                    <a:pt x="22" y="184"/>
                    <a:pt x="22" y="184"/>
                    <a:pt x="22" y="184"/>
                  </a:cubicBezTo>
                  <a:cubicBezTo>
                    <a:pt x="20" y="184"/>
                    <a:pt x="18" y="183"/>
                    <a:pt x="18" y="181"/>
                  </a:cubicBezTo>
                  <a:cubicBezTo>
                    <a:pt x="18" y="21"/>
                    <a:pt x="18" y="21"/>
                    <a:pt x="18" y="21"/>
                  </a:cubicBezTo>
                  <a:cubicBezTo>
                    <a:pt x="18" y="19"/>
                    <a:pt x="20" y="17"/>
                    <a:pt x="22" y="17"/>
                  </a:cubicBezTo>
                  <a:cubicBezTo>
                    <a:pt x="163" y="17"/>
                    <a:pt x="163" y="17"/>
                    <a:pt x="163" y="17"/>
                  </a:cubicBezTo>
                  <a:cubicBezTo>
                    <a:pt x="165" y="17"/>
                    <a:pt x="166" y="19"/>
                    <a:pt x="166" y="21"/>
                  </a:cubicBezTo>
                  <a:cubicBezTo>
                    <a:pt x="166" y="85"/>
                    <a:pt x="166" y="85"/>
                    <a:pt x="166" y="85"/>
                  </a:cubicBezTo>
                  <a:cubicBezTo>
                    <a:pt x="171" y="90"/>
                    <a:pt x="175" y="95"/>
                    <a:pt x="179" y="102"/>
                  </a:cubicBezTo>
                  <a:cubicBezTo>
                    <a:pt x="181" y="107"/>
                    <a:pt x="183" y="111"/>
                    <a:pt x="184" y="116"/>
                  </a:cubicBezTo>
                  <a:cubicBezTo>
                    <a:pt x="184" y="21"/>
                    <a:pt x="184" y="21"/>
                    <a:pt x="184" y="21"/>
                  </a:cubicBezTo>
                  <a:cubicBezTo>
                    <a:pt x="184" y="9"/>
                    <a:pt x="175" y="0"/>
                    <a:pt x="163" y="0"/>
                  </a:cubicBezTo>
                  <a:cubicBezTo>
                    <a:pt x="22" y="0"/>
                    <a:pt x="22" y="0"/>
                    <a:pt x="22" y="0"/>
                  </a:cubicBezTo>
                  <a:cubicBezTo>
                    <a:pt x="10" y="0"/>
                    <a:pt x="0" y="9"/>
                    <a:pt x="0" y="21"/>
                  </a:cubicBezTo>
                  <a:cubicBezTo>
                    <a:pt x="0" y="192"/>
                    <a:pt x="0" y="192"/>
                    <a:pt x="0" y="192"/>
                  </a:cubicBezTo>
                  <a:cubicBezTo>
                    <a:pt x="0" y="204"/>
                    <a:pt x="10" y="213"/>
                    <a:pt x="22" y="213"/>
                  </a:cubicBezTo>
                  <a:cubicBezTo>
                    <a:pt x="163" y="213"/>
                    <a:pt x="163" y="213"/>
                    <a:pt x="163" y="213"/>
                  </a:cubicBezTo>
                  <a:cubicBezTo>
                    <a:pt x="171" y="213"/>
                    <a:pt x="177" y="209"/>
                    <a:pt x="181" y="203"/>
                  </a:cubicBezTo>
                  <a:cubicBezTo>
                    <a:pt x="158" y="186"/>
                    <a:pt x="158" y="186"/>
                    <a:pt x="158" y="186"/>
                  </a:cubicBezTo>
                  <a:close/>
                  <a:moveTo>
                    <a:pt x="92" y="206"/>
                  </a:moveTo>
                  <a:cubicBezTo>
                    <a:pt x="88" y="206"/>
                    <a:pt x="84" y="203"/>
                    <a:pt x="84" y="199"/>
                  </a:cubicBezTo>
                  <a:cubicBezTo>
                    <a:pt x="84" y="194"/>
                    <a:pt x="88" y="191"/>
                    <a:pt x="92" y="191"/>
                  </a:cubicBezTo>
                  <a:cubicBezTo>
                    <a:pt x="96" y="191"/>
                    <a:pt x="100" y="194"/>
                    <a:pt x="100" y="199"/>
                  </a:cubicBezTo>
                  <a:cubicBezTo>
                    <a:pt x="100" y="203"/>
                    <a:pt x="96" y="206"/>
                    <a:pt x="92" y="20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6" name="Freeform 26">
              <a:extLst>
                <a:ext uri="{FF2B5EF4-FFF2-40B4-BE49-F238E27FC236}">
                  <a16:creationId xmlns:a16="http://schemas.microsoft.com/office/drawing/2014/main" id="{97053B97-943B-9533-3624-DCBD8D71AF50}"/>
                </a:ext>
              </a:extLst>
            </p:cNvPr>
            <p:cNvSpPr>
              <a:spLocks noEditPoints="1"/>
            </p:cNvSpPr>
            <p:nvPr/>
          </p:nvSpPr>
          <p:spPr bwMode="auto">
            <a:xfrm>
              <a:off x="1087516" y="3765781"/>
              <a:ext cx="745569" cy="699046"/>
            </a:xfrm>
            <a:custGeom>
              <a:avLst/>
              <a:gdLst>
                <a:gd name="T0" fmla="*/ 184 w 192"/>
                <a:gd name="T1" fmla="*/ 132 h 166"/>
                <a:gd name="T2" fmla="*/ 129 w 192"/>
                <a:gd name="T3" fmla="*/ 92 h 166"/>
                <a:gd name="T4" fmla="*/ 125 w 192"/>
                <a:gd name="T5" fmla="*/ 90 h 166"/>
                <a:gd name="T6" fmla="*/ 121 w 192"/>
                <a:gd name="T7" fmla="*/ 43 h 166"/>
                <a:gd name="T8" fmla="*/ 41 w 192"/>
                <a:gd name="T9" fmla="*/ 15 h 166"/>
                <a:gd name="T10" fmla="*/ 15 w 192"/>
                <a:gd name="T11" fmla="*/ 96 h 166"/>
                <a:gd name="T12" fmla="*/ 95 w 192"/>
                <a:gd name="T13" fmla="*/ 124 h 166"/>
                <a:gd name="T14" fmla="*/ 105 w 192"/>
                <a:gd name="T15" fmla="*/ 118 h 166"/>
                <a:gd name="T16" fmla="*/ 108 w 192"/>
                <a:gd name="T17" fmla="*/ 121 h 166"/>
                <a:gd name="T18" fmla="*/ 163 w 192"/>
                <a:gd name="T19" fmla="*/ 161 h 166"/>
                <a:gd name="T20" fmla="*/ 184 w 192"/>
                <a:gd name="T21" fmla="*/ 157 h 166"/>
                <a:gd name="T22" fmla="*/ 188 w 192"/>
                <a:gd name="T23" fmla="*/ 153 h 166"/>
                <a:gd name="T24" fmla="*/ 184 w 192"/>
                <a:gd name="T25" fmla="*/ 132 h 166"/>
                <a:gd name="T26" fmla="*/ 87 w 192"/>
                <a:gd name="T27" fmla="*/ 107 h 166"/>
                <a:gd name="T28" fmla="*/ 32 w 192"/>
                <a:gd name="T29" fmla="*/ 88 h 166"/>
                <a:gd name="T30" fmla="*/ 49 w 192"/>
                <a:gd name="T31" fmla="*/ 32 h 166"/>
                <a:gd name="T32" fmla="*/ 104 w 192"/>
                <a:gd name="T33" fmla="*/ 52 h 166"/>
                <a:gd name="T34" fmla="*/ 87 w 192"/>
                <a:gd name="T35" fmla="*/ 10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66">
                  <a:moveTo>
                    <a:pt x="184" y="132"/>
                  </a:moveTo>
                  <a:cubicBezTo>
                    <a:pt x="129" y="92"/>
                    <a:pt x="129" y="92"/>
                    <a:pt x="129" y="92"/>
                  </a:cubicBezTo>
                  <a:cubicBezTo>
                    <a:pt x="128" y="91"/>
                    <a:pt x="126" y="90"/>
                    <a:pt x="125" y="90"/>
                  </a:cubicBezTo>
                  <a:cubicBezTo>
                    <a:pt x="130" y="75"/>
                    <a:pt x="129" y="58"/>
                    <a:pt x="121" y="43"/>
                  </a:cubicBezTo>
                  <a:cubicBezTo>
                    <a:pt x="106" y="13"/>
                    <a:pt x="70" y="0"/>
                    <a:pt x="41" y="15"/>
                  </a:cubicBezTo>
                  <a:cubicBezTo>
                    <a:pt x="11" y="30"/>
                    <a:pt x="0" y="66"/>
                    <a:pt x="15" y="96"/>
                  </a:cubicBezTo>
                  <a:cubicBezTo>
                    <a:pt x="30" y="126"/>
                    <a:pt x="66" y="139"/>
                    <a:pt x="95" y="124"/>
                  </a:cubicBezTo>
                  <a:cubicBezTo>
                    <a:pt x="99" y="122"/>
                    <a:pt x="102" y="120"/>
                    <a:pt x="105" y="118"/>
                  </a:cubicBezTo>
                  <a:cubicBezTo>
                    <a:pt x="106" y="119"/>
                    <a:pt x="107" y="120"/>
                    <a:pt x="108" y="121"/>
                  </a:cubicBezTo>
                  <a:cubicBezTo>
                    <a:pt x="163" y="161"/>
                    <a:pt x="163" y="161"/>
                    <a:pt x="163" y="161"/>
                  </a:cubicBezTo>
                  <a:cubicBezTo>
                    <a:pt x="170" y="166"/>
                    <a:pt x="179" y="164"/>
                    <a:pt x="184" y="157"/>
                  </a:cubicBezTo>
                  <a:cubicBezTo>
                    <a:pt x="188" y="153"/>
                    <a:pt x="188" y="153"/>
                    <a:pt x="188" y="153"/>
                  </a:cubicBezTo>
                  <a:cubicBezTo>
                    <a:pt x="192" y="146"/>
                    <a:pt x="191" y="137"/>
                    <a:pt x="184" y="132"/>
                  </a:cubicBezTo>
                  <a:close/>
                  <a:moveTo>
                    <a:pt x="87" y="107"/>
                  </a:moveTo>
                  <a:cubicBezTo>
                    <a:pt x="67" y="117"/>
                    <a:pt x="42" y="108"/>
                    <a:pt x="32" y="88"/>
                  </a:cubicBezTo>
                  <a:cubicBezTo>
                    <a:pt x="22" y="67"/>
                    <a:pt x="29" y="42"/>
                    <a:pt x="49" y="32"/>
                  </a:cubicBezTo>
                  <a:cubicBezTo>
                    <a:pt x="69" y="22"/>
                    <a:pt x="94" y="31"/>
                    <a:pt x="104" y="52"/>
                  </a:cubicBezTo>
                  <a:cubicBezTo>
                    <a:pt x="114" y="72"/>
                    <a:pt x="107" y="97"/>
                    <a:pt x="87" y="107"/>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latin typeface="+mn-lt"/>
                <a:ea typeface="+mn-ea"/>
              </a:endParaRPr>
            </a:p>
          </p:txBody>
        </p:sp>
      </p:grpSp>
    </p:spTree>
    <p:extLst>
      <p:ext uri="{BB962C8B-B14F-4D97-AF65-F5344CB8AC3E}">
        <p14:creationId xmlns:p14="http://schemas.microsoft.com/office/powerpoint/2010/main" val="200287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11754</TotalTime>
  <Words>8005</Words>
  <Application>Microsoft Office PowerPoint</Application>
  <PresentationFormat>全屏显示(4:3)</PresentationFormat>
  <Paragraphs>480</Paragraphs>
  <Slides>38</Slides>
  <Notes>38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54" baseType="lpstr">
      <vt:lpstr>굴림</vt:lpstr>
      <vt:lpstr>Impact MT Std</vt:lpstr>
      <vt:lpstr>方正兰亭黑简体</vt:lpstr>
      <vt:lpstr>汉仪铁线黑-65简</vt:lpstr>
      <vt:lpstr>思源黑体 CN Bold</vt:lpstr>
      <vt:lpstr>思源黑体 CN Light</vt:lpstr>
      <vt:lpstr>思源黑体 CN Normal</vt:lpstr>
      <vt:lpstr>宋体</vt:lpstr>
      <vt:lpstr>微软雅黑</vt:lpstr>
      <vt:lpstr>Arial</vt:lpstr>
      <vt:lpstr>Calibri</vt:lpstr>
      <vt:lpstr>Cambria Math</vt:lpstr>
      <vt:lpstr>Times New Roman</vt:lpstr>
      <vt:lpstr>Wingdings</vt:lpstr>
      <vt:lpstr>默认设计模板</vt:lpstr>
      <vt:lpstr>Visio</vt:lpstr>
      <vt:lpstr>PowerPoint 演示文稿</vt:lpstr>
      <vt:lpstr>PowerPoint 演示文稿</vt:lpstr>
      <vt:lpstr>1.1 研究动机</vt:lpstr>
      <vt:lpstr>1.1 研究动机</vt:lpstr>
      <vt:lpstr>1.2 主要研究内容</vt:lpstr>
      <vt:lpstr>PowerPoint 演示文稿</vt:lpstr>
      <vt:lpstr>2.1 面向位置与环境的域内访问控制（RBAC-LE）模型构成</vt:lpstr>
      <vt:lpstr>2.2 RBAC-LE模型约束</vt:lpstr>
      <vt:lpstr>2.3 RBAC-LE模型授权术语结构</vt:lpstr>
      <vt:lpstr>2.4 RBAC-LE模型安全性验证</vt:lpstr>
      <vt:lpstr>2.4 RBAC-LE模型安全性验证</vt:lpstr>
      <vt:lpstr>2.4 RBAC-LE模型安全性验证</vt:lpstr>
      <vt:lpstr>2.4 RBAC-LE模型安全性验证</vt:lpstr>
      <vt:lpstr>PowerPoint 演示文稿</vt:lpstr>
      <vt:lpstr>3.1 拓扑配置（Topology Configuration，TC）</vt:lpstr>
      <vt:lpstr>3.2 基于拓扑配置的域间访问控制（IDAC-TC）模型构成</vt:lpstr>
      <vt:lpstr>3.3 角色映射（ Role-Mapping ）</vt:lpstr>
      <vt:lpstr>3.4 职责分离约束（ Separation of Duty ）</vt:lpstr>
      <vt:lpstr>3.4 职责分离约束（ Separation of Duty ）</vt:lpstr>
      <vt:lpstr>3.5 IDAC-TC模型授权术语结构</vt:lpstr>
      <vt:lpstr>3.6 IDAC-TC模型安全性验证</vt:lpstr>
      <vt:lpstr>3.6 IDAC-TC模型安全性验证</vt:lpstr>
      <vt:lpstr>3.6 IDAC-TC模型安全性验证</vt:lpstr>
      <vt:lpstr>3.6 IDAC-TC模型安全性验证</vt:lpstr>
      <vt:lpstr>3.6 IDAC-TC模型安全性验证</vt:lpstr>
      <vt:lpstr>3.6 IDAC-TC模型安全性验证</vt:lpstr>
      <vt:lpstr>3.6 IDAC-TC模型安全性验证</vt:lpstr>
      <vt:lpstr>3.6 IDAC-TC模型安全性验证</vt:lpstr>
      <vt:lpstr>3.6 IDAC-TC模型安全性验证</vt:lpstr>
      <vt:lpstr>PowerPoint 演示文稿</vt:lpstr>
      <vt:lpstr>4.1 原型系统设计</vt:lpstr>
      <vt:lpstr>4.2 系统功能展示</vt:lpstr>
      <vt:lpstr>4.2 系统功能展示</vt:lpstr>
      <vt:lpstr>PowerPoint 演示文稿</vt:lpstr>
      <vt:lpstr>5.1 总结</vt:lpstr>
      <vt:lpstr>5.2 展望与不足</vt:lpstr>
      <vt:lpstr>5 学术经历</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gy</cp:lastModifiedBy>
  <cp:revision>2761</cp:revision>
  <cp:lastPrinted>2113-01-01T00:00:00Z</cp:lastPrinted>
  <dcterms:created xsi:type="dcterms:W3CDTF">2113-01-01T00:00:00Z</dcterms:created>
  <dcterms:modified xsi:type="dcterms:W3CDTF">2023-05-20T04:28:57Z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